
<file path=[Content_Types].xml><?xml version="1.0" encoding="utf-8"?>
<Types xmlns="http://schemas.openxmlformats.org/package/2006/content-types">
  <Default Extension="jpeg" ContentType="image/jpeg"/>
  <Default Extension="xlsx" ContentType="application/vnd.openxmlformats-officedocument.spreadsheetml.sheet"/>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3"/>
    <p:sldId id="884" r:id="rId4"/>
    <p:sldId id="887" r:id="rId5"/>
    <p:sldId id="776" r:id="rId6"/>
    <p:sldId id="777" r:id="rId7"/>
    <p:sldId id="778" r:id="rId8"/>
    <p:sldId id="779" r:id="rId9"/>
    <p:sldId id="780" r:id="rId10"/>
    <p:sldId id="781" r:id="rId11"/>
    <p:sldId id="782" r:id="rId12"/>
    <p:sldId id="783" r:id="rId13"/>
    <p:sldId id="784" r:id="rId14"/>
    <p:sldId id="785" r:id="rId15"/>
    <p:sldId id="786" r:id="rId16"/>
    <p:sldId id="787" r:id="rId17"/>
    <p:sldId id="788" r:id="rId18"/>
    <p:sldId id="789" r:id="rId19"/>
    <p:sldId id="790" r:id="rId20"/>
    <p:sldId id="791" r:id="rId21"/>
    <p:sldId id="792" r:id="rId22"/>
    <p:sldId id="793" r:id="rId23"/>
    <p:sldId id="794" r:id="rId24"/>
    <p:sldId id="795" r:id="rId26"/>
    <p:sldId id="796" r:id="rId27"/>
    <p:sldId id="797" r:id="rId28"/>
    <p:sldId id="798" r:id="rId29"/>
    <p:sldId id="810" r:id="rId30"/>
    <p:sldId id="811" r:id="rId31"/>
    <p:sldId id="812" r:id="rId32"/>
    <p:sldId id="813" r:id="rId33"/>
    <p:sldId id="814" r:id="rId34"/>
    <p:sldId id="815" r:id="rId35"/>
    <p:sldId id="816" r:id="rId36"/>
    <p:sldId id="817" r:id="rId37"/>
    <p:sldId id="818" r:id="rId38"/>
    <p:sldId id="819" r:id="rId39"/>
    <p:sldId id="820" r:id="rId40"/>
    <p:sldId id="821" r:id="rId41"/>
    <p:sldId id="822" r:id="rId42"/>
    <p:sldId id="823" r:id="rId43"/>
    <p:sldId id="824" r:id="rId44"/>
    <p:sldId id="825" r:id="rId45"/>
    <p:sldId id="826" r:id="rId46"/>
    <p:sldId id="827" r:id="rId47"/>
    <p:sldId id="828" r:id="rId48"/>
    <p:sldId id="829" r:id="rId49"/>
    <p:sldId id="830" r:id="rId50"/>
    <p:sldId id="831" r:id="rId51"/>
    <p:sldId id="832" r:id="rId52"/>
    <p:sldId id="833" r:id="rId53"/>
    <p:sldId id="834" r:id="rId54"/>
    <p:sldId id="835" r:id="rId55"/>
    <p:sldId id="836" r:id="rId56"/>
    <p:sldId id="837" r:id="rId57"/>
    <p:sldId id="838" r:id="rId58"/>
    <p:sldId id="839" r:id="rId59"/>
    <p:sldId id="840" r:id="rId60"/>
    <p:sldId id="841" r:id="rId61"/>
    <p:sldId id="842" r:id="rId62"/>
    <p:sldId id="843" r:id="rId63"/>
    <p:sldId id="844" r:id="rId64"/>
    <p:sldId id="845" r:id="rId65"/>
    <p:sldId id="846" r:id="rId66"/>
    <p:sldId id="847" r:id="rId67"/>
    <p:sldId id="848" r:id="rId68"/>
    <p:sldId id="849" r:id="rId69"/>
    <p:sldId id="850" r:id="rId70"/>
    <p:sldId id="851" r:id="rId71"/>
    <p:sldId id="852" r:id="rId72"/>
    <p:sldId id="853" r:id="rId73"/>
    <p:sldId id="854" r:id="rId74"/>
    <p:sldId id="855" r:id="rId75"/>
    <p:sldId id="856" r:id="rId76"/>
    <p:sldId id="857" r:id="rId77"/>
    <p:sldId id="858" r:id="rId78"/>
    <p:sldId id="859" r:id="rId79"/>
    <p:sldId id="860" r:id="rId80"/>
    <p:sldId id="861" r:id="rId81"/>
    <p:sldId id="862" r:id="rId82"/>
    <p:sldId id="863" r:id="rId83"/>
    <p:sldId id="885" r:id="rId84"/>
    <p:sldId id="865" r:id="rId85"/>
    <p:sldId id="866" r:id="rId86"/>
    <p:sldId id="867" r:id="rId87"/>
    <p:sldId id="868" r:id="rId88"/>
    <p:sldId id="869" r:id="rId89"/>
    <p:sldId id="886" r:id="rId90"/>
    <p:sldId id="871" r:id="rId91"/>
    <p:sldId id="872" r:id="rId92"/>
    <p:sldId id="873" r:id="rId93"/>
    <p:sldId id="874" r:id="rId94"/>
    <p:sldId id="875" r:id="rId95"/>
    <p:sldId id="877" r:id="rId96"/>
    <p:sldId id="878" r:id="rId97"/>
    <p:sldId id="879" r:id="rId98"/>
    <p:sldId id="880" r:id="rId99"/>
    <p:sldId id="881" r:id="rId100"/>
    <p:sldId id="882" r:id="rId101"/>
    <p:sldId id="737" r:id="rId102"/>
    <p:sldId id="738" r:id="rId103"/>
    <p:sldId id="743" r:id="rId104"/>
    <p:sldId id="745" r:id="rId105"/>
    <p:sldId id="744" r:id="rId106"/>
    <p:sldId id="739" r:id="rId107"/>
    <p:sldId id="747" r:id="rId108"/>
    <p:sldId id="740" r:id="rId109"/>
    <p:sldId id="742" r:id="rId110"/>
    <p:sldId id="694" r:id="rId111"/>
    <p:sldId id="892" r:id="rId112"/>
    <p:sldId id="893" r:id="rId113"/>
    <p:sldId id="894" r:id="rId114"/>
    <p:sldId id="748" r:id="rId115"/>
    <p:sldId id="749" r:id="rId116"/>
    <p:sldId id="732" r:id="rId117"/>
    <p:sldId id="733" r:id="rId118"/>
    <p:sldId id="734" r:id="rId119"/>
    <p:sldId id="750" r:id="rId120"/>
    <p:sldId id="751" r:id="rId121"/>
    <p:sldId id="752" r:id="rId122"/>
    <p:sldId id="753" r:id="rId123"/>
    <p:sldId id="760" r:id="rId124"/>
    <p:sldId id="754" r:id="rId125"/>
    <p:sldId id="761" r:id="rId126"/>
    <p:sldId id="755" r:id="rId127"/>
    <p:sldId id="762" r:id="rId128"/>
    <p:sldId id="756" r:id="rId129"/>
    <p:sldId id="763" r:id="rId130"/>
    <p:sldId id="765" r:id="rId131"/>
    <p:sldId id="757" r:id="rId132"/>
    <p:sldId id="764" r:id="rId133"/>
    <p:sldId id="758" r:id="rId134"/>
    <p:sldId id="759" r:id="rId135"/>
    <p:sldId id="766" r:id="rId136"/>
    <p:sldId id="895" r:id="rId137"/>
    <p:sldId id="896" r:id="rId138"/>
    <p:sldId id="767" r:id="rId139"/>
    <p:sldId id="768" r:id="rId140"/>
    <p:sldId id="770" r:id="rId141"/>
    <p:sldId id="769" r:id="rId142"/>
    <p:sldId id="771" r:id="rId143"/>
    <p:sldId id="772" r:id="rId144"/>
    <p:sldId id="261" r:id="rId14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A3"/>
    <a:srgbClr val="453D3A"/>
    <a:srgbClr val="404040"/>
    <a:srgbClr val="ECECEC"/>
    <a:srgbClr val="FFFFFF"/>
    <a:srgbClr val="1A92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90313" autoAdjust="0"/>
  </p:normalViewPr>
  <p:slideViewPr>
    <p:cSldViewPr snapToGrid="0" showGuides="1">
      <p:cViewPr>
        <p:scale>
          <a:sx n="53" d="100"/>
          <a:sy n="53" d="100"/>
        </p:scale>
        <p:origin x="-1854" y="-672"/>
      </p:cViewPr>
      <p:guideLst>
        <p:guide orient="horz" pos="2150"/>
        <p:guide pos="38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7.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8" Type="http://schemas.openxmlformats.org/officeDocument/2006/relationships/tableStyles" Target="tableStyles.xml"/><Relationship Id="rId147" Type="http://schemas.openxmlformats.org/officeDocument/2006/relationships/viewProps" Target="viewProps.xml"/><Relationship Id="rId146" Type="http://schemas.openxmlformats.org/officeDocument/2006/relationships/presProps" Target="presProps.xml"/><Relationship Id="rId145" Type="http://schemas.openxmlformats.org/officeDocument/2006/relationships/slide" Target="slides/slide142.xml"/><Relationship Id="rId144" Type="http://schemas.openxmlformats.org/officeDocument/2006/relationships/slide" Target="slides/slide141.xml"/><Relationship Id="rId143" Type="http://schemas.openxmlformats.org/officeDocument/2006/relationships/slide" Target="slides/slide140.xml"/><Relationship Id="rId142" Type="http://schemas.openxmlformats.org/officeDocument/2006/relationships/slide" Target="slides/slide139.xml"/><Relationship Id="rId141" Type="http://schemas.openxmlformats.org/officeDocument/2006/relationships/slide" Target="slides/slide138.xml"/><Relationship Id="rId140" Type="http://schemas.openxmlformats.org/officeDocument/2006/relationships/slide" Target="slides/slide137.xml"/><Relationship Id="rId14" Type="http://schemas.openxmlformats.org/officeDocument/2006/relationships/slide" Target="slides/slide12.xml"/><Relationship Id="rId139" Type="http://schemas.openxmlformats.org/officeDocument/2006/relationships/slide" Target="slides/slide136.xml"/><Relationship Id="rId138" Type="http://schemas.openxmlformats.org/officeDocument/2006/relationships/slide" Target="slides/slide135.xml"/><Relationship Id="rId137" Type="http://schemas.openxmlformats.org/officeDocument/2006/relationships/slide" Target="slides/slide134.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1.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10.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9.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74698162729657"/>
          <c:y val="0.111111111111111"/>
          <c:w val="0.828838145231846"/>
          <c:h val="0.651257655293093"/>
        </c:manualLayout>
      </c:layout>
      <c:barChart>
        <c:barDir val="col"/>
        <c:grouping val="clustered"/>
        <c:varyColors val="0"/>
        <c:ser>
          <c:idx val="0"/>
          <c:order val="0"/>
          <c:tx>
            <c:strRef>
              <c:f>Sheet1!$B$58</c:f>
              <c:strCache>
                <c:ptCount val="1"/>
                <c:pt idx="0">
                  <c:v>普通高等教育在校生数（万人）</c:v>
                </c:pt>
              </c:strCache>
            </c:strRef>
          </c:tx>
          <c:spPr>
            <a:solidFill>
              <a:schemeClr val="accent1"/>
            </a:solidFill>
            <a:ln>
              <a:noFill/>
            </a:ln>
            <a:effectLst/>
          </c:spPr>
          <c:invertIfNegative val="0"/>
          <c:dLbls>
            <c:delete val="1"/>
          </c:dLbls>
          <c:cat>
            <c:numRef>
              <c:f>Sheet1!$A$59:$A$84</c:f>
              <c:numCache>
                <c:formatCode>General</c:formatCode>
                <c:ptCount val="26"/>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numCache>
            </c:numRef>
          </c:cat>
          <c:val>
            <c:numRef>
              <c:f>Sheet1!$B$59:$B$84</c:f>
              <c:numCache>
                <c:formatCode>General</c:formatCode>
                <c:ptCount val="26"/>
                <c:pt idx="0">
                  <c:v>204.4</c:v>
                </c:pt>
                <c:pt idx="1">
                  <c:v>218.4</c:v>
                </c:pt>
                <c:pt idx="2">
                  <c:v>253.6</c:v>
                </c:pt>
                <c:pt idx="3">
                  <c:v>279.9</c:v>
                </c:pt>
                <c:pt idx="4">
                  <c:v>290.6</c:v>
                </c:pt>
                <c:pt idx="5">
                  <c:v>302.1</c:v>
                </c:pt>
                <c:pt idx="6">
                  <c:v>317.4</c:v>
                </c:pt>
                <c:pt idx="7">
                  <c:v>340.9</c:v>
                </c:pt>
                <c:pt idx="8">
                  <c:v>413.4</c:v>
                </c:pt>
                <c:pt idx="9">
                  <c:v>556.1</c:v>
                </c:pt>
                <c:pt idx="10">
                  <c:v>719.1</c:v>
                </c:pt>
                <c:pt idx="11">
                  <c:v>903.4</c:v>
                </c:pt>
                <c:pt idx="12">
                  <c:v>1108.6</c:v>
                </c:pt>
                <c:pt idx="13">
                  <c:v>1333.5</c:v>
                </c:pt>
                <c:pt idx="14">
                  <c:v>1561.8</c:v>
                </c:pt>
                <c:pt idx="15">
                  <c:v>1738.8</c:v>
                </c:pt>
                <c:pt idx="16">
                  <c:v>1884.9</c:v>
                </c:pt>
                <c:pt idx="17">
                  <c:v>2021</c:v>
                </c:pt>
                <c:pt idx="18">
                  <c:v>2144.7</c:v>
                </c:pt>
                <c:pt idx="19">
                  <c:v>2231.8</c:v>
                </c:pt>
                <c:pt idx="20">
                  <c:v>2308.5</c:v>
                </c:pt>
                <c:pt idx="21">
                  <c:v>2391.3</c:v>
                </c:pt>
                <c:pt idx="22">
                  <c:v>2468.1</c:v>
                </c:pt>
                <c:pt idx="23">
                  <c:v>2547.7</c:v>
                </c:pt>
                <c:pt idx="24">
                  <c:v>2625.3</c:v>
                </c:pt>
                <c:pt idx="25">
                  <c:v>2695.8</c:v>
                </c:pt>
              </c:numCache>
            </c:numRef>
          </c:val>
        </c:ser>
        <c:dLbls>
          <c:showLegendKey val="0"/>
          <c:showVal val="0"/>
          <c:showCatName val="0"/>
          <c:showSerName val="0"/>
          <c:showPercent val="0"/>
          <c:showBubbleSize val="0"/>
        </c:dLbls>
        <c:gapWidth val="219"/>
        <c:overlap val="-27"/>
        <c:axId val="111489792"/>
        <c:axId val="111491328"/>
      </c:barChart>
      <c:lineChart>
        <c:grouping val="standard"/>
        <c:varyColors val="0"/>
        <c:ser>
          <c:idx val="1"/>
          <c:order val="1"/>
          <c:tx>
            <c:strRef>
              <c:f>Sheet1!$C$58</c:f>
              <c:strCache>
                <c:ptCount val="1"/>
                <c:pt idx="0">
                  <c:v>高等教育毛入学率</c:v>
                </c:pt>
              </c:strCache>
            </c:strRef>
          </c:tx>
          <c:spPr>
            <a:ln w="28575" cap="rnd" cmpd="sng" algn="ctr">
              <a:solidFill>
                <a:schemeClr val="accent2"/>
              </a:solidFill>
              <a:prstDash val="solid"/>
              <a:round/>
            </a:ln>
            <a:effectLst/>
          </c:spPr>
          <c:marker>
            <c:symbol val="circle"/>
            <c:size val="5"/>
            <c:spPr>
              <a:solidFill>
                <a:schemeClr val="accent2"/>
              </a:solidFill>
              <a:ln w="9525" cap="flat" cmpd="sng" algn="ctr">
                <a:solidFill>
                  <a:schemeClr val="accent2"/>
                </a:solidFill>
                <a:prstDash val="solid"/>
                <a:round/>
              </a:ln>
              <a:effectLst/>
            </c:spPr>
          </c:marker>
          <c:dLbls>
            <c:spPr>
              <a:noFill/>
              <a:ln>
                <a:noFill/>
              </a:ln>
              <a:effectLst/>
            </c:spPr>
            <c:txPr>
              <a:bodyPr rot="0" spcFirstLastPara="0" vertOverflow="ellipsis" vert="horz" wrap="square" lIns="38100" tIns="19050" rIns="38100" bIns="19050" anchor="ctr" anchorCtr="1"/>
              <a:lstStyle/>
              <a:p>
                <a:pPr>
                  <a:defRPr lang="zh-CN" sz="1070" b="0" i="0" u="none" strike="noStrike" kern="1200" baseline="0">
                    <a:solidFill>
                      <a:schemeClr val="tx1"/>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numRef>
              <c:f>Sheet1!$A$59:$A$84</c:f>
              <c:numCache>
                <c:formatCode>General</c:formatCode>
                <c:ptCount val="26"/>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numCache>
            </c:numRef>
          </c:cat>
          <c:val>
            <c:numRef>
              <c:f>Sheet1!$C$59:$C$84</c:f>
              <c:numCache>
                <c:formatCode>General</c:formatCode>
                <c:ptCount val="26"/>
                <c:pt idx="0">
                  <c:v>3.5</c:v>
                </c:pt>
                <c:pt idx="1">
                  <c:v>3.9</c:v>
                </c:pt>
                <c:pt idx="2">
                  <c:v>5</c:v>
                </c:pt>
                <c:pt idx="3">
                  <c:v>6</c:v>
                </c:pt>
                <c:pt idx="4">
                  <c:v>7.2</c:v>
                </c:pt>
                <c:pt idx="5">
                  <c:v>8.3</c:v>
                </c:pt>
                <c:pt idx="6">
                  <c:v>9.1</c:v>
                </c:pt>
                <c:pt idx="7">
                  <c:v>9.8</c:v>
                </c:pt>
                <c:pt idx="8">
                  <c:v>10.5</c:v>
                </c:pt>
                <c:pt idx="9">
                  <c:v>12.5</c:v>
                </c:pt>
                <c:pt idx="10">
                  <c:v>13.3</c:v>
                </c:pt>
                <c:pt idx="11">
                  <c:v>15</c:v>
                </c:pt>
                <c:pt idx="12">
                  <c:v>17</c:v>
                </c:pt>
                <c:pt idx="13">
                  <c:v>19</c:v>
                </c:pt>
                <c:pt idx="14">
                  <c:v>21</c:v>
                </c:pt>
                <c:pt idx="15">
                  <c:v>22</c:v>
                </c:pt>
                <c:pt idx="16">
                  <c:v>23</c:v>
                </c:pt>
                <c:pt idx="17">
                  <c:v>23.3</c:v>
                </c:pt>
                <c:pt idx="18">
                  <c:v>24.2</c:v>
                </c:pt>
                <c:pt idx="19">
                  <c:v>26.5</c:v>
                </c:pt>
                <c:pt idx="20">
                  <c:v>26.9</c:v>
                </c:pt>
                <c:pt idx="21">
                  <c:v>30</c:v>
                </c:pt>
                <c:pt idx="22">
                  <c:v>34.5</c:v>
                </c:pt>
                <c:pt idx="23">
                  <c:v>37.5</c:v>
                </c:pt>
                <c:pt idx="24">
                  <c:v>40</c:v>
                </c:pt>
                <c:pt idx="25">
                  <c:v>42.7</c:v>
                </c:pt>
              </c:numCache>
            </c:numRef>
          </c:val>
          <c:smooth val="0"/>
        </c:ser>
        <c:ser>
          <c:idx val="2"/>
          <c:order val="2"/>
          <c:tx>
            <c:strRef>
              <c:f>Sheet1!$D$58</c:f>
              <c:strCache>
                <c:ptCount val="1"/>
                <c:pt idx="0">
                  <c:v>高中升学率</c:v>
                </c:pt>
              </c:strCache>
            </c:strRef>
          </c:tx>
          <c:spPr>
            <a:ln w="28575" cap="rnd" cmpd="sng" algn="ctr">
              <a:solidFill>
                <a:schemeClr val="accent3"/>
              </a:solidFill>
              <a:prstDash val="solid"/>
              <a:round/>
            </a:ln>
            <a:effectLst/>
          </c:spPr>
          <c:marker>
            <c:symbol val="circle"/>
            <c:size val="5"/>
            <c:spPr>
              <a:solidFill>
                <a:schemeClr val="accent3"/>
              </a:solidFill>
              <a:ln w="9525" cap="flat" cmpd="sng" algn="ctr">
                <a:solidFill>
                  <a:schemeClr val="accent3"/>
                </a:solidFill>
                <a:prstDash val="solid"/>
                <a:round/>
              </a:ln>
              <a:effectLst/>
            </c:spPr>
          </c:marker>
          <c:dLbls>
            <c:dLbl>
              <c:idx val="0"/>
              <c:layout>
                <c:manualLayout>
                  <c:x val="-0.0124306649168854"/>
                  <c:y val="0.0116087051618548"/>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513195538057743"/>
                  <c:y val="-0.039317220764071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263195538057743"/>
                  <c:y val="0.020867964421114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763195538057743"/>
                  <c:y val="-0.034687591134441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402084426946629"/>
                  <c:y val="0.0254975940507437"/>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529444444444445"/>
                  <c:y val="-0.0578357392825897"/>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0307222222222223"/>
                  <c:y val="-0.025428331875182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0346528871391076"/>
                  <c:y val="0.020867964421114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0152084426946632"/>
                  <c:y val="0.0301272236803734"/>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0735417760279965"/>
                  <c:y val="-0.011539442986293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0.0235417760279966"/>
                  <c:y val="0.0254975940507437"/>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0.0596528871391079"/>
                  <c:y val="-0.039317220764071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0.03187510936133"/>
                  <c:y val="0.030127223680373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0.0679862204724415"/>
                  <c:y val="0.020867964421114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0.0457639982502192"/>
                  <c:y val="-0.00690981335666378"/>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7"/>
              <c:layout>
                <c:manualLayout>
                  <c:x val="0.00423600174978131"/>
                  <c:y val="-0.016169072615923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8"/>
              <c:layout>
                <c:manualLayout>
                  <c:x val="-0.0652084426946633"/>
                  <c:y val="-0.039317220764071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9"/>
              <c:layout>
                <c:manualLayout>
                  <c:x val="-0.0485417760279965"/>
                  <c:y val="-0.03005796150481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0"/>
              <c:layout>
                <c:manualLayout>
                  <c:x val="-0.0540973315835522"/>
                  <c:y val="-0.034687591134441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2"/>
              <c:layout>
                <c:manualLayout>
                  <c:x val="-0.0321065819259164"/>
                  <c:y val="-0.0222581445538811"/>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4"/>
              <c:layout>
                <c:manualLayout>
                  <c:x val="-0.0207928045639563"/>
                  <c:y val="-0.0166712678979994"/>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lstStyle/>
              <a:p>
                <a:pPr>
                  <a:defRPr lang="zh-CN" sz="1070" b="0" i="0" u="none" strike="noStrike" kern="1200" baseline="0">
                    <a:solidFill>
                      <a:schemeClr val="tx1">
                        <a:lumMod val="75000"/>
                        <a:lumOff val="2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numRef>
              <c:f>Sheet1!$A$59:$A$84</c:f>
              <c:numCache>
                <c:formatCode>General</c:formatCode>
                <c:ptCount val="26"/>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numCache>
            </c:numRef>
          </c:cat>
          <c:val>
            <c:numRef>
              <c:f>Sheet1!$D$59:$D$84</c:f>
              <c:numCache>
                <c:formatCode>General</c:formatCode>
                <c:ptCount val="26"/>
                <c:pt idx="0">
                  <c:v>28.7</c:v>
                </c:pt>
                <c:pt idx="1">
                  <c:v>34.9</c:v>
                </c:pt>
                <c:pt idx="2">
                  <c:v>43.3</c:v>
                </c:pt>
                <c:pt idx="3">
                  <c:v>46.7</c:v>
                </c:pt>
                <c:pt idx="4">
                  <c:v>49.9</c:v>
                </c:pt>
                <c:pt idx="5">
                  <c:v>51</c:v>
                </c:pt>
                <c:pt idx="6">
                  <c:v>48</c:v>
                </c:pt>
                <c:pt idx="7">
                  <c:v>46.1</c:v>
                </c:pt>
                <c:pt idx="8">
                  <c:v>63.8</c:v>
                </c:pt>
                <c:pt idx="9">
                  <c:v>73.2</c:v>
                </c:pt>
                <c:pt idx="10">
                  <c:v>78.8</c:v>
                </c:pt>
                <c:pt idx="11">
                  <c:v>83.5</c:v>
                </c:pt>
                <c:pt idx="12">
                  <c:v>83.4</c:v>
                </c:pt>
                <c:pt idx="13">
                  <c:v>82.5</c:v>
                </c:pt>
                <c:pt idx="14">
                  <c:v>76.3</c:v>
                </c:pt>
                <c:pt idx="15">
                  <c:v>75.1</c:v>
                </c:pt>
                <c:pt idx="16">
                  <c:v>70.3</c:v>
                </c:pt>
                <c:pt idx="17">
                  <c:v>72.7</c:v>
                </c:pt>
                <c:pt idx="18">
                  <c:v>77.6</c:v>
                </c:pt>
                <c:pt idx="19">
                  <c:v>83.3</c:v>
                </c:pt>
                <c:pt idx="20">
                  <c:v>86.5</c:v>
                </c:pt>
                <c:pt idx="21">
                  <c:v>87</c:v>
                </c:pt>
                <c:pt idx="22">
                  <c:v>87.6</c:v>
                </c:pt>
                <c:pt idx="23">
                  <c:v>90.2</c:v>
                </c:pt>
                <c:pt idx="24">
                  <c:v>92.5</c:v>
                </c:pt>
                <c:pt idx="25">
                  <c:v>94.5</c:v>
                </c:pt>
              </c:numCache>
            </c:numRef>
          </c:val>
          <c:smooth val="0"/>
        </c:ser>
        <c:dLbls>
          <c:showLegendKey val="0"/>
          <c:showVal val="1"/>
          <c:showCatName val="0"/>
          <c:showSerName val="0"/>
          <c:showPercent val="0"/>
          <c:showBubbleSize val="0"/>
        </c:dLbls>
        <c:marker val="1"/>
        <c:smooth val="0"/>
        <c:axId val="111527424"/>
        <c:axId val="111525888"/>
      </c:lineChart>
      <c:catAx>
        <c:axId val="111489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0" spcFirstLastPara="1" vertOverflow="ellipsis" vert="eaVert" wrap="square" anchor="ctr" anchorCtr="1"/>
          <a:lstStyle/>
          <a:p>
            <a:pPr>
              <a:defRPr lang="zh-CN" sz="1070" b="0" i="0" u="none" strike="noStrike" kern="1200" baseline="0">
                <a:solidFill>
                  <a:schemeClr val="tx1">
                    <a:lumMod val="65000"/>
                    <a:lumOff val="35000"/>
                  </a:schemeClr>
                </a:solidFill>
                <a:latin typeface="+mn-lt"/>
                <a:ea typeface="+mn-ea"/>
                <a:cs typeface="+mn-cs"/>
              </a:defRPr>
            </a:pPr>
          </a:p>
        </c:txPr>
        <c:crossAx val="111491328"/>
        <c:crosses val="autoZero"/>
        <c:auto val="1"/>
        <c:lblAlgn val="ctr"/>
        <c:lblOffset val="100"/>
        <c:noMultiLvlLbl val="0"/>
      </c:catAx>
      <c:valAx>
        <c:axId val="111491328"/>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solidFill>
              <a:schemeClr val="accent1"/>
            </a:solidFill>
            <a:prstDash val="solid"/>
            <a:round/>
          </a:ln>
          <a:effectLst/>
        </c:spPr>
        <c:txPr>
          <a:bodyPr rot="-60000000" spcFirstLastPara="1" vertOverflow="ellipsis" vert="horz" wrap="square" anchor="ctr" anchorCtr="1"/>
          <a:lstStyle/>
          <a:p>
            <a:pPr>
              <a:defRPr lang="zh-CN" sz="1070" b="0" i="0" u="none" strike="noStrike" kern="1200" baseline="0">
                <a:solidFill>
                  <a:schemeClr val="tx1">
                    <a:lumMod val="65000"/>
                    <a:lumOff val="35000"/>
                  </a:schemeClr>
                </a:solidFill>
                <a:latin typeface="+mn-lt"/>
                <a:ea typeface="+mn-ea"/>
                <a:cs typeface="+mn-cs"/>
              </a:defRPr>
            </a:pPr>
          </a:p>
        </c:txPr>
        <c:crossAx val="111489792"/>
        <c:crosses val="autoZero"/>
        <c:crossBetween val="between"/>
      </c:valAx>
      <c:catAx>
        <c:axId val="111527424"/>
        <c:scaling>
          <c:orientation val="minMax"/>
        </c:scaling>
        <c:delete val="1"/>
        <c:axPos val="b"/>
        <c:numFmt formatCode="General" sourceLinked="1"/>
        <c:majorTickMark val="out"/>
        <c:minorTickMark val="none"/>
        <c:tickLblPos val="none"/>
        <c:txPr>
          <a:bodyPr rot="-60000000" spcFirstLastPara="0" vertOverflow="ellipsis" vert="horz" wrap="square" anchor="ctr" anchorCtr="1"/>
          <a:lstStyle/>
          <a:p>
            <a:pPr>
              <a:defRPr lang="zh-CN" sz="1070" b="0" i="0" u="none" strike="noStrike" kern="1200" baseline="0">
                <a:solidFill>
                  <a:schemeClr val="tx1"/>
                </a:solidFill>
                <a:latin typeface="+mn-lt"/>
                <a:ea typeface="+mn-ea"/>
                <a:cs typeface="+mn-cs"/>
              </a:defRPr>
            </a:pPr>
          </a:p>
        </c:txPr>
        <c:crossAx val="111525888"/>
        <c:crosses val="autoZero"/>
        <c:auto val="1"/>
        <c:lblAlgn val="ctr"/>
        <c:lblOffset val="100"/>
        <c:noMultiLvlLbl val="0"/>
      </c:catAx>
      <c:valAx>
        <c:axId val="111525888"/>
        <c:scaling>
          <c:orientation val="minMax"/>
        </c:scaling>
        <c:delete val="0"/>
        <c:axPos val="r"/>
        <c:numFmt formatCode="General" sourceLinked="1"/>
        <c:majorTickMark val="out"/>
        <c:minorTickMark val="none"/>
        <c:tickLblPos val="nextTo"/>
        <c:spPr>
          <a:noFill/>
          <a:ln w="6350" cap="flat" cmpd="sng" algn="ctr">
            <a:solidFill>
              <a:schemeClr val="accent1"/>
            </a:solidFill>
            <a:prstDash val="solid"/>
            <a:round/>
          </a:ln>
          <a:effectLst/>
        </c:spPr>
        <c:txPr>
          <a:bodyPr rot="-60000000" spcFirstLastPara="1" vertOverflow="ellipsis" vert="horz" wrap="square" anchor="ctr" anchorCtr="1"/>
          <a:lstStyle/>
          <a:p>
            <a:pPr>
              <a:defRPr lang="zh-CN" sz="1070" b="0" i="0" u="none" strike="noStrike" kern="1200" baseline="0">
                <a:solidFill>
                  <a:schemeClr val="tx1">
                    <a:lumMod val="65000"/>
                    <a:lumOff val="35000"/>
                  </a:schemeClr>
                </a:solidFill>
                <a:latin typeface="+mn-lt"/>
                <a:ea typeface="+mn-ea"/>
                <a:cs typeface="+mn-cs"/>
              </a:defRPr>
            </a:pPr>
          </a:p>
        </c:txPr>
        <c:crossAx val="111527424"/>
        <c:crosses val="max"/>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07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noFill/>
      <a:round/>
    </a:ln>
    <a:effectLst/>
  </c:spPr>
  <c:txPr>
    <a:bodyPr/>
    <a:lstStyle/>
    <a:p>
      <a:pPr>
        <a:defRPr lang="zh-CN" sz="1070" baseline="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84419476125837"/>
          <c:y val="0.086564321188606"/>
          <c:w val="0.890196850393704"/>
          <c:h val="0.539595727617382"/>
        </c:manualLayout>
      </c:layout>
      <c:barChart>
        <c:barDir val="col"/>
        <c:grouping val="clustered"/>
        <c:varyColors val="0"/>
        <c:ser>
          <c:idx val="0"/>
          <c:order val="0"/>
          <c:tx>
            <c:strRef>
              <c:f>Sheet1!$C$88</c:f>
              <c:strCache>
                <c:ptCount val="1"/>
                <c:pt idx="0">
                  <c:v>2016年25-64年人口中接受过高等教育的比例</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2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Sheet1!$B$89:$B$100</c:f>
              <c:strCache>
                <c:ptCount val="12"/>
                <c:pt idx="0">
                  <c:v>澳大利亚</c:v>
                </c:pt>
                <c:pt idx="1">
                  <c:v>加拿大</c:v>
                </c:pt>
                <c:pt idx="2">
                  <c:v>德国</c:v>
                </c:pt>
                <c:pt idx="3">
                  <c:v>法国</c:v>
                </c:pt>
                <c:pt idx="4">
                  <c:v>意大利</c:v>
                </c:pt>
                <c:pt idx="5">
                  <c:v>日本</c:v>
                </c:pt>
                <c:pt idx="6">
                  <c:v>韩国</c:v>
                </c:pt>
                <c:pt idx="7">
                  <c:v>英国</c:v>
                </c:pt>
                <c:pt idx="8">
                  <c:v>美国</c:v>
                </c:pt>
                <c:pt idx="9">
                  <c:v>OECD国家平均</c:v>
                </c:pt>
                <c:pt idx="10">
                  <c:v>高收入国家</c:v>
                </c:pt>
                <c:pt idx="11">
                  <c:v>中国（2010）</c:v>
                </c:pt>
              </c:strCache>
            </c:strRef>
          </c:cat>
          <c:val>
            <c:numRef>
              <c:f>Sheet1!$C$89:$C$100</c:f>
              <c:numCache>
                <c:formatCode>General</c:formatCode>
                <c:ptCount val="12"/>
                <c:pt idx="0">
                  <c:v>44</c:v>
                </c:pt>
                <c:pt idx="1">
                  <c:v>31</c:v>
                </c:pt>
                <c:pt idx="2">
                  <c:v>27</c:v>
                </c:pt>
                <c:pt idx="3">
                  <c:v>21</c:v>
                </c:pt>
                <c:pt idx="4">
                  <c:v>18</c:v>
                </c:pt>
                <c:pt idx="5">
                  <c:v>29</c:v>
                </c:pt>
                <c:pt idx="6">
                  <c:v>34</c:v>
                </c:pt>
                <c:pt idx="7">
                  <c:v>36</c:v>
                </c:pt>
                <c:pt idx="8">
                  <c:v>35</c:v>
                </c:pt>
                <c:pt idx="9">
                  <c:v>29</c:v>
                </c:pt>
                <c:pt idx="11">
                  <c:v>3</c:v>
                </c:pt>
              </c:numCache>
            </c:numRef>
          </c:val>
        </c:ser>
        <c:ser>
          <c:idx val="1"/>
          <c:order val="1"/>
          <c:tx>
            <c:strRef>
              <c:f>Sheet1!$D$88</c:f>
              <c:strCache>
                <c:ptCount val="1"/>
                <c:pt idx="0">
                  <c:v>2015年高等教育毛入学率</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2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Sheet1!$B$89:$B$100</c:f>
              <c:strCache>
                <c:ptCount val="12"/>
                <c:pt idx="0">
                  <c:v>澳大利亚</c:v>
                </c:pt>
                <c:pt idx="1">
                  <c:v>加拿大</c:v>
                </c:pt>
                <c:pt idx="2">
                  <c:v>德国</c:v>
                </c:pt>
                <c:pt idx="3">
                  <c:v>法国</c:v>
                </c:pt>
                <c:pt idx="4">
                  <c:v>意大利</c:v>
                </c:pt>
                <c:pt idx="5">
                  <c:v>日本</c:v>
                </c:pt>
                <c:pt idx="6">
                  <c:v>韩国</c:v>
                </c:pt>
                <c:pt idx="7">
                  <c:v>英国</c:v>
                </c:pt>
                <c:pt idx="8">
                  <c:v>美国</c:v>
                </c:pt>
                <c:pt idx="9">
                  <c:v>OECD国家平均</c:v>
                </c:pt>
                <c:pt idx="10">
                  <c:v>高收入国家</c:v>
                </c:pt>
                <c:pt idx="11">
                  <c:v>中国（2010）</c:v>
                </c:pt>
              </c:strCache>
            </c:strRef>
          </c:cat>
          <c:val>
            <c:numRef>
              <c:f>Sheet1!$D$89:$D$100</c:f>
              <c:numCache>
                <c:formatCode>General</c:formatCode>
                <c:ptCount val="12"/>
                <c:pt idx="0">
                  <c:v>90.3</c:v>
                </c:pt>
                <c:pt idx="2">
                  <c:v>68.3</c:v>
                </c:pt>
                <c:pt idx="3">
                  <c:v>64.4</c:v>
                </c:pt>
                <c:pt idx="4">
                  <c:v>62.5</c:v>
                </c:pt>
                <c:pt idx="5">
                  <c:v>63.4</c:v>
                </c:pt>
                <c:pt idx="6">
                  <c:v>93.2</c:v>
                </c:pt>
                <c:pt idx="7">
                  <c:v>56.5</c:v>
                </c:pt>
                <c:pt idx="8">
                  <c:v>85.8</c:v>
                </c:pt>
                <c:pt idx="10">
                  <c:v>73.7</c:v>
                </c:pt>
                <c:pt idx="11">
                  <c:v>43.4</c:v>
                </c:pt>
              </c:numCache>
            </c:numRef>
          </c:val>
        </c:ser>
        <c:dLbls>
          <c:showLegendKey val="0"/>
          <c:showVal val="1"/>
          <c:showCatName val="0"/>
          <c:showSerName val="0"/>
          <c:showPercent val="0"/>
          <c:showBubbleSize val="0"/>
        </c:dLbls>
        <c:gapWidth val="219"/>
        <c:overlap val="-27"/>
        <c:axId val="111763456"/>
        <c:axId val="111764992"/>
      </c:barChart>
      <c:catAx>
        <c:axId val="111763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crossAx val="111764992"/>
        <c:crosses val="autoZero"/>
        <c:auto val="1"/>
        <c:lblAlgn val="ctr"/>
        <c:lblOffset val="100"/>
        <c:noMultiLvlLbl val="0"/>
      </c:catAx>
      <c:valAx>
        <c:axId val="111764992"/>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solidFill>
              <a:schemeClr val="accent1"/>
            </a:solidFill>
            <a:prstDash val="solid"/>
            <a:round/>
          </a:ln>
          <a:effectLst/>
        </c:spPr>
        <c:txPr>
          <a:bodyPr rot="-60000000" spcFirstLastPara="1"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crossAx val="1117634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noFill/>
      <a:round/>
    </a:ln>
    <a:effectLst/>
  </c:spPr>
  <c:txPr>
    <a:bodyPr/>
    <a:lstStyle/>
    <a:p>
      <a:pPr>
        <a:defRPr lang="zh-CN" sz="1200" baseline="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1141294838145"/>
          <c:y val="0.166088509769612"/>
          <c:w val="0.888303149606296"/>
          <c:h val="0.553484616506273"/>
        </c:manualLayout>
      </c:layout>
      <c:barChart>
        <c:barDir val="col"/>
        <c:grouping val="clustered"/>
        <c:varyColors val="0"/>
        <c:ser>
          <c:idx val="0"/>
          <c:order val="0"/>
          <c:tx>
            <c:strRef>
              <c:f>Sheet1!$B$135</c:f>
              <c:strCache>
                <c:ptCount val="1"/>
                <c:pt idx="0">
                  <c:v>三级教育公共支出占GDP比例</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150" b="0" i="0" u="none" strike="noStrike" kern="1200" baseline="0">
                    <a:solidFill>
                      <a:schemeClr val="tx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Sheet1!$A$136:$A$143</c:f>
              <c:strCache>
                <c:ptCount val="8"/>
                <c:pt idx="0">
                  <c:v>OECD国家平均</c:v>
                </c:pt>
                <c:pt idx="1">
                  <c:v>欧盟22国平均</c:v>
                </c:pt>
                <c:pt idx="2">
                  <c:v>美国</c:v>
                </c:pt>
                <c:pt idx="3">
                  <c:v>英国</c:v>
                </c:pt>
                <c:pt idx="4">
                  <c:v>法国</c:v>
                </c:pt>
                <c:pt idx="5">
                  <c:v>德国</c:v>
                </c:pt>
                <c:pt idx="6">
                  <c:v>日本</c:v>
                </c:pt>
                <c:pt idx="7">
                  <c:v>中国</c:v>
                </c:pt>
              </c:strCache>
            </c:strRef>
          </c:cat>
          <c:val>
            <c:numRef>
              <c:f>Sheet1!$B$136:$B$143</c:f>
              <c:numCache>
                <c:formatCode>General</c:formatCode>
                <c:ptCount val="8"/>
                <c:pt idx="0">
                  <c:v>4.4</c:v>
                </c:pt>
                <c:pt idx="1">
                  <c:v>4.4</c:v>
                </c:pt>
                <c:pt idx="2">
                  <c:v>4.2</c:v>
                </c:pt>
                <c:pt idx="3">
                  <c:v>4.8</c:v>
                </c:pt>
                <c:pt idx="4">
                  <c:v>4.8</c:v>
                </c:pt>
                <c:pt idx="5">
                  <c:v>3.7</c:v>
                </c:pt>
                <c:pt idx="6">
                  <c:v>3.2</c:v>
                </c:pt>
                <c:pt idx="7">
                  <c:v>3.35</c:v>
                </c:pt>
              </c:numCache>
            </c:numRef>
          </c:val>
        </c:ser>
        <c:ser>
          <c:idx val="1"/>
          <c:order val="1"/>
          <c:tx>
            <c:strRef>
              <c:f>Sheet1!$C$135</c:f>
              <c:strCache>
                <c:ptCount val="1"/>
                <c:pt idx="0">
                  <c:v>三级教育私人支出占GDP比例</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150" b="0" i="0" u="none" strike="noStrike" kern="1200" baseline="0">
                    <a:solidFill>
                      <a:schemeClr val="tx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Sheet1!$A$136:$A$143</c:f>
              <c:strCache>
                <c:ptCount val="8"/>
                <c:pt idx="0">
                  <c:v>OECD国家平均</c:v>
                </c:pt>
                <c:pt idx="1">
                  <c:v>欧盟22国平均</c:v>
                </c:pt>
                <c:pt idx="2">
                  <c:v>美国</c:v>
                </c:pt>
                <c:pt idx="3">
                  <c:v>英国</c:v>
                </c:pt>
                <c:pt idx="4">
                  <c:v>法国</c:v>
                </c:pt>
                <c:pt idx="5">
                  <c:v>德国</c:v>
                </c:pt>
                <c:pt idx="6">
                  <c:v>日本</c:v>
                </c:pt>
                <c:pt idx="7">
                  <c:v>中国</c:v>
                </c:pt>
              </c:strCache>
            </c:strRef>
          </c:cat>
          <c:val>
            <c:numRef>
              <c:f>Sheet1!$C$136:$C$143</c:f>
              <c:numCache>
                <c:formatCode>General</c:formatCode>
                <c:ptCount val="8"/>
                <c:pt idx="0">
                  <c:v>0.8</c:v>
                </c:pt>
                <c:pt idx="1">
                  <c:v>0.5</c:v>
                </c:pt>
                <c:pt idx="2">
                  <c:v>2.1</c:v>
                </c:pt>
                <c:pt idx="3">
                  <c:v>1.9</c:v>
                </c:pt>
                <c:pt idx="4">
                  <c:v>0.5</c:v>
                </c:pt>
                <c:pt idx="5">
                  <c:v>0.600000000000001</c:v>
                </c:pt>
                <c:pt idx="6">
                  <c:v>1.2</c:v>
                </c:pt>
                <c:pt idx="7">
                  <c:v>0.750000000000003</c:v>
                </c:pt>
              </c:numCache>
            </c:numRef>
          </c:val>
        </c:ser>
        <c:dLbls>
          <c:showLegendKey val="0"/>
          <c:showVal val="1"/>
          <c:showCatName val="0"/>
          <c:showSerName val="0"/>
          <c:showPercent val="0"/>
          <c:showBubbleSize val="0"/>
        </c:dLbls>
        <c:gapWidth val="219"/>
        <c:overlap val="-27"/>
        <c:axId val="111852160"/>
        <c:axId val="111862144"/>
      </c:barChart>
      <c:catAx>
        <c:axId val="11185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150" b="0" i="0" u="none" strike="noStrike" kern="1200" baseline="0">
                <a:solidFill>
                  <a:schemeClr val="tx1"/>
                </a:solidFill>
                <a:latin typeface="+mn-lt"/>
                <a:ea typeface="+mn-ea"/>
                <a:cs typeface="+mn-cs"/>
              </a:defRPr>
            </a:pPr>
          </a:p>
        </c:txPr>
        <c:crossAx val="111862144"/>
        <c:crosses val="autoZero"/>
        <c:auto val="1"/>
        <c:lblAlgn val="ctr"/>
        <c:lblOffset val="100"/>
        <c:noMultiLvlLbl val="0"/>
      </c:catAx>
      <c:valAx>
        <c:axId val="111862144"/>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solidFill>
              <a:schemeClr val="accent1"/>
            </a:solidFill>
            <a:prstDash val="solid"/>
            <a:round/>
          </a:ln>
          <a:effectLst/>
        </c:spPr>
        <c:txPr>
          <a:bodyPr rot="-60000000" spcFirstLastPara="0" vertOverflow="ellipsis" vert="horz" wrap="square" anchor="ctr" anchorCtr="1"/>
          <a:lstStyle/>
          <a:p>
            <a:pPr>
              <a:defRPr lang="zh-CN" sz="1150" b="0" i="0" u="none" strike="noStrike" kern="1200" baseline="0">
                <a:solidFill>
                  <a:schemeClr val="tx1"/>
                </a:solidFill>
                <a:latin typeface="+mn-lt"/>
                <a:ea typeface="+mn-ea"/>
                <a:cs typeface="+mn-cs"/>
              </a:defRPr>
            </a:pPr>
          </a:p>
        </c:txPr>
        <c:crossAx val="111852160"/>
        <c:crosses val="autoZero"/>
        <c:crossBetween val="between"/>
      </c:valAx>
      <c:spPr>
        <a:noFill/>
        <a:ln>
          <a:noFill/>
        </a:ln>
        <a:effectLst/>
      </c:spPr>
    </c:plotArea>
    <c:legend>
      <c:legendPos val="t"/>
      <c:layout>
        <c:manualLayout>
          <c:xMode val="edge"/>
          <c:yMode val="edge"/>
          <c:x val="0.106383639545057"/>
          <c:y val="0.0694444444444445"/>
          <c:w val="0.831677165354331"/>
          <c:h val="0.0781255468066492"/>
        </c:manualLayout>
      </c:layout>
      <c:overlay val="0"/>
      <c:spPr>
        <a:noFill/>
        <a:ln>
          <a:noFill/>
        </a:ln>
        <a:effectLst/>
      </c:spPr>
      <c:txPr>
        <a:bodyPr rot="0" spcFirstLastPara="0" vertOverflow="ellipsis" vert="horz" wrap="square" anchor="ctr" anchorCtr="1"/>
        <a:lstStyle/>
        <a:p>
          <a:pPr>
            <a:defRPr lang="zh-CN" sz="1150" b="0" i="0" u="none" strike="noStrike" kern="1200" baseline="0">
              <a:solidFill>
                <a:schemeClr val="tx1"/>
              </a:solidFill>
              <a:latin typeface="+mn-lt"/>
              <a:ea typeface="+mn-ea"/>
              <a:cs typeface="+mn-cs"/>
            </a:defRPr>
          </a:pPr>
        </a:p>
      </c:txPr>
    </c:legend>
    <c:plotVisOnly val="1"/>
    <c:dispBlanksAs val="gap"/>
    <c:showDLblsOverMax val="0"/>
  </c:chart>
  <c:spPr>
    <a:solidFill>
      <a:schemeClr val="bg1"/>
    </a:solidFill>
    <a:ln w="9525" cap="flat" cmpd="sng" algn="ctr">
      <a:noFill/>
      <a:round/>
    </a:ln>
    <a:effectLst/>
  </c:spPr>
  <c:txPr>
    <a:bodyPr/>
    <a:lstStyle/>
    <a:p>
      <a:pPr>
        <a:defRPr lang="zh-CN" sz="1150" baseline="0"/>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F98C7-9395-4E9A-96EC-DE4C39432AA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64DB0-CCE3-4363-801A-A01AADC6398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2.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3.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
        <p:nvSpPr>
          <p:cNvPr id="7" name="矩形 6"/>
          <p:cNvSpPr/>
          <p:nvPr userDrawn="1"/>
        </p:nvSpPr>
        <p:spPr>
          <a:xfrm>
            <a:off x="371325" y="387275"/>
            <a:ext cx="32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119325" y="135275"/>
            <a:ext cx="252000" cy="25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11226675" y="6318000"/>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灯片编号占位符 15"/>
          <p:cNvSpPr>
            <a:spLocks noGrp="1"/>
          </p:cNvSpPr>
          <p:nvPr>
            <p:ph type="sldNum" sz="quarter" idx="12"/>
          </p:nvPr>
        </p:nvSpPr>
        <p:spPr>
          <a:xfrm>
            <a:off x="10801350" y="6405438"/>
            <a:ext cx="1390650" cy="365125"/>
          </a:xfrm>
        </p:spPr>
        <p:txBody>
          <a:bodyPr/>
          <a:lstStyle>
            <a:lvl1pPr algn="ctr">
              <a:defRPr sz="2000" b="1">
                <a:solidFill>
                  <a:schemeClr val="bg1"/>
                </a:solidFill>
              </a:defRPr>
            </a:lvl1pPr>
          </a:lstStyle>
          <a:p>
            <a:fld id="{51D91E7F-84B6-4064-9D4E-CC7D244BCA04}" type="slidenum">
              <a:rPr lang="zh-CN" altLang="en-US" smtClean="0"/>
            </a:fld>
            <a:endParaRPr lang="zh-CN" alt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
        <p:nvSpPr>
          <p:cNvPr id="5" name="页脚占位符 4"/>
          <p:cNvSpPr>
            <a:spLocks noGrp="1"/>
          </p:cNvSpPr>
          <p:nvPr>
            <p:ph type="ftr" sz="quarter" idx="11"/>
          </p:nvPr>
        </p:nvSpPr>
        <p:spPr/>
        <p:txBody>
          <a:bodyPr/>
          <a:lstStyle/>
          <a:p>
            <a:pPr lvl="0" fontAlgn="base"/>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4C821-51AF-415E-BF5B-CDCDE3466362}" type="datetime1">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91E7F-84B6-4064-9D4E-CC7D244BCA0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chart" Target="../charts/chart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chart" Target="../charts/char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chart" Target="../charts/char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e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3323771"/>
            <a:ext cx="12192000" cy="377372"/>
          </a:xfrm>
          <a:prstGeom prst="rect">
            <a:avLst/>
          </a:prstGeom>
          <a:solidFill>
            <a:srgbClr val="453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7" name="矩形 6"/>
          <p:cNvSpPr/>
          <p:nvPr/>
        </p:nvSpPr>
        <p:spPr>
          <a:xfrm>
            <a:off x="0" y="1262744"/>
            <a:ext cx="12192000" cy="21916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4800" b="1" dirty="0" smtClean="0">
                <a:solidFill>
                  <a:schemeClr val="bg1"/>
                </a:solidFill>
                <a:latin typeface="黑体" panose="02010609060101010101" pitchFamily="49" charset="-122"/>
                <a:ea typeface="黑体" panose="02010609060101010101" pitchFamily="49" charset="-122"/>
                <a:cs typeface="Times New Roman" panose="02020603050405020304" pitchFamily="18" charset="0"/>
              </a:rPr>
              <a:t>新</a:t>
            </a:r>
            <a:r>
              <a:rPr lang="en-US" altLang="zh-CN" sz="4800" b="1" dirty="0" smtClean="0">
                <a:solidFill>
                  <a:schemeClr val="bg1"/>
                </a:solidFill>
                <a:latin typeface="黑体" panose="02010609060101010101" pitchFamily="49" charset="-122"/>
                <a:ea typeface="黑体" panose="02010609060101010101" pitchFamily="49" charset="-122"/>
                <a:cs typeface="Times New Roman" panose="02020603050405020304" pitchFamily="18" charset="0"/>
              </a:rPr>
              <a:t>《</a:t>
            </a:r>
            <a:r>
              <a:rPr lang="zh-CN" altLang="en-US" sz="4800" b="1" dirty="0" smtClean="0">
                <a:solidFill>
                  <a:schemeClr val="bg1"/>
                </a:solidFill>
                <a:latin typeface="黑体" panose="02010609060101010101" pitchFamily="49" charset="-122"/>
                <a:ea typeface="黑体" panose="02010609060101010101" pitchFamily="49" charset="-122"/>
                <a:cs typeface="Times New Roman" panose="02020603050405020304" pitchFamily="18" charset="0"/>
              </a:rPr>
              <a:t>民办教育促进法</a:t>
            </a:r>
            <a:r>
              <a:rPr lang="en-US" altLang="zh-CN" sz="4800" b="1" dirty="0" smtClean="0">
                <a:solidFill>
                  <a:schemeClr val="bg1"/>
                </a:solidFill>
                <a:latin typeface="黑体" panose="02010609060101010101" pitchFamily="49" charset="-122"/>
                <a:ea typeface="黑体" panose="02010609060101010101" pitchFamily="49" charset="-122"/>
                <a:cs typeface="Times New Roman" panose="02020603050405020304" pitchFamily="18" charset="0"/>
              </a:rPr>
              <a:t>》</a:t>
            </a:r>
            <a:r>
              <a:rPr lang="zh-CN" altLang="en-US" sz="4800" b="1" dirty="0" smtClean="0">
                <a:solidFill>
                  <a:schemeClr val="bg1"/>
                </a:solidFill>
                <a:latin typeface="黑体" panose="02010609060101010101" pitchFamily="49" charset="-122"/>
                <a:ea typeface="黑体" panose="02010609060101010101" pitchFamily="49" charset="-122"/>
                <a:cs typeface="Times New Roman" panose="02020603050405020304" pitchFamily="18" charset="0"/>
              </a:rPr>
              <a:t>及职业教育</a:t>
            </a:r>
            <a:endParaRPr lang="en-US" altLang="zh-CN" sz="4800" b="1" dirty="0" smtClean="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a:p>
            <a:pPr algn="ctr">
              <a:lnSpc>
                <a:spcPct val="150000"/>
              </a:lnSpc>
            </a:pPr>
            <a:r>
              <a:rPr lang="zh-CN" altLang="en-US" sz="4800" b="1" dirty="0" smtClean="0">
                <a:solidFill>
                  <a:schemeClr val="bg1"/>
                </a:solidFill>
                <a:latin typeface="黑体" panose="02010609060101010101" pitchFamily="49" charset="-122"/>
                <a:ea typeface="黑体" panose="02010609060101010101" pitchFamily="49" charset="-122"/>
                <a:cs typeface="Times New Roman" panose="02020603050405020304" pitchFamily="18" charset="0"/>
              </a:rPr>
              <a:t>重大政策法规解读</a:t>
            </a:r>
            <a:endParaRPr lang="en-US" altLang="zh-CN" sz="48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2" name="文本框 11"/>
          <p:cNvSpPr txBox="1"/>
          <p:nvPr/>
        </p:nvSpPr>
        <p:spPr>
          <a:xfrm>
            <a:off x="927735" y="4107543"/>
            <a:ext cx="10016036" cy="2031325"/>
          </a:xfrm>
          <a:prstGeom prst="rect">
            <a:avLst/>
          </a:prstGeom>
          <a:noFill/>
        </p:spPr>
        <p:txBody>
          <a:bodyPr wrap="square" rtlCol="0">
            <a:spAutoFit/>
          </a:bodyPr>
          <a:lstStyle/>
          <a:p>
            <a:pPr algn="ctr">
              <a:lnSpc>
                <a:spcPct val="150000"/>
              </a:lnSpc>
            </a:pPr>
            <a:r>
              <a:rPr lang="zh-CN" altLang="zh-CN" sz="2800" b="1" dirty="0" smtClean="0">
                <a:solidFill>
                  <a:schemeClr val="accent1">
                    <a:lumMod val="75000"/>
                  </a:schemeClr>
                </a:solidFill>
                <a:latin typeface="黑体" panose="02010609060101010101" pitchFamily="49" charset="-122"/>
                <a:ea typeface="黑体" panose="02010609060101010101" pitchFamily="49" charset="-122"/>
              </a:rPr>
              <a:t>中国民办教育协会高等教育专业委员会</a:t>
            </a:r>
            <a:r>
              <a:rPr lang="en-US" altLang="zh-CN" sz="2800" b="1" dirty="0" smtClean="0">
                <a:solidFill>
                  <a:schemeClr val="accent1">
                    <a:lumMod val="75000"/>
                  </a:schemeClr>
                </a:solidFill>
                <a:latin typeface="黑体" panose="02010609060101010101" pitchFamily="49" charset="-122"/>
                <a:ea typeface="黑体" panose="02010609060101010101" pitchFamily="49" charset="-122"/>
              </a:rPr>
              <a:t>  </a:t>
            </a:r>
            <a:r>
              <a:rPr lang="zh-CN" altLang="zh-CN" sz="2800" b="1" dirty="0" smtClean="0">
                <a:solidFill>
                  <a:schemeClr val="accent1">
                    <a:lumMod val="75000"/>
                  </a:schemeClr>
                </a:solidFill>
                <a:latin typeface="黑体" panose="02010609060101010101" pitchFamily="49" charset="-122"/>
                <a:ea typeface="黑体" panose="02010609060101010101" pitchFamily="49" charset="-122"/>
              </a:rPr>
              <a:t>常务副理事长</a:t>
            </a:r>
            <a:endParaRPr lang="en-US" altLang="zh-CN" sz="2800" b="1" dirty="0" smtClean="0">
              <a:solidFill>
                <a:schemeClr val="accent1">
                  <a:lumMod val="75000"/>
                </a:schemeClr>
              </a:solidFill>
              <a:latin typeface="黑体" panose="02010609060101010101" pitchFamily="49" charset="-122"/>
              <a:ea typeface="黑体" panose="02010609060101010101" pitchFamily="49" charset="-122"/>
            </a:endParaRPr>
          </a:p>
          <a:p>
            <a:pPr algn="ctr">
              <a:lnSpc>
                <a:spcPct val="150000"/>
              </a:lnSpc>
            </a:pPr>
            <a:r>
              <a:rPr lang="zh-CN" altLang="zh-CN" sz="2800" b="1" dirty="0" smtClean="0">
                <a:solidFill>
                  <a:schemeClr val="accent1">
                    <a:lumMod val="75000"/>
                  </a:schemeClr>
                </a:solidFill>
                <a:latin typeface="黑体" panose="02010609060101010101" pitchFamily="49" charset="-122"/>
                <a:ea typeface="黑体" panose="02010609060101010101" pitchFamily="49" charset="-122"/>
                <a:cs typeface="Aparajita" panose="020B0604020202020204" pitchFamily="34" charset="0"/>
              </a:rPr>
              <a:t>李维</a:t>
            </a:r>
            <a:r>
              <a:rPr lang="zh-CN" altLang="en-US" sz="2800" b="1" dirty="0" smtClean="0">
                <a:solidFill>
                  <a:schemeClr val="accent1">
                    <a:lumMod val="75000"/>
                  </a:schemeClr>
                </a:solidFill>
                <a:latin typeface="黑体" panose="02010609060101010101" pitchFamily="49" charset="-122"/>
                <a:ea typeface="黑体" panose="02010609060101010101" pitchFamily="49" charset="-122"/>
                <a:cs typeface="Aparajita" panose="020B0604020202020204" pitchFamily="34" charset="0"/>
              </a:rPr>
              <a:t>民</a:t>
            </a:r>
            <a:endParaRPr lang="en-US" altLang="zh-CN" sz="2800" b="1" dirty="0" smtClean="0">
              <a:solidFill>
                <a:schemeClr val="accent1">
                  <a:lumMod val="75000"/>
                </a:schemeClr>
              </a:solidFill>
              <a:latin typeface="黑体" panose="02010609060101010101" pitchFamily="49" charset="-122"/>
              <a:ea typeface="黑体" panose="02010609060101010101" pitchFamily="49" charset="-122"/>
              <a:cs typeface="Aparajita" panose="020B0604020202020204" pitchFamily="34" charset="0"/>
            </a:endParaRPr>
          </a:p>
          <a:p>
            <a:pPr algn="ctr">
              <a:lnSpc>
                <a:spcPct val="150000"/>
              </a:lnSpc>
            </a:pPr>
            <a:r>
              <a:rPr lang="en-US" altLang="zh-CN" sz="2800" b="1" dirty="0" smtClean="0">
                <a:solidFill>
                  <a:schemeClr val="accent1">
                    <a:lumMod val="75000"/>
                  </a:schemeClr>
                </a:solidFill>
                <a:latin typeface="黑体" panose="02010609060101010101" pitchFamily="49" charset="-122"/>
                <a:ea typeface="黑体" panose="02010609060101010101" pitchFamily="49" charset="-122"/>
                <a:cs typeface="Aparajita" panose="020B0604020202020204" pitchFamily="34" charset="0"/>
              </a:rPr>
              <a:t>2017</a:t>
            </a:r>
            <a:r>
              <a:rPr lang="zh-CN" altLang="en-US" sz="2800" b="1" dirty="0" smtClean="0">
                <a:solidFill>
                  <a:schemeClr val="accent1">
                    <a:lumMod val="75000"/>
                  </a:schemeClr>
                </a:solidFill>
                <a:latin typeface="黑体" panose="02010609060101010101" pitchFamily="49" charset="-122"/>
                <a:ea typeface="黑体" panose="02010609060101010101" pitchFamily="49" charset="-122"/>
                <a:cs typeface="Aparajita" panose="020B0604020202020204" pitchFamily="34" charset="0"/>
              </a:rPr>
              <a:t>年</a:t>
            </a:r>
            <a:r>
              <a:rPr lang="en-US" altLang="zh-CN" sz="2800" b="1" dirty="0" smtClean="0">
                <a:solidFill>
                  <a:schemeClr val="accent1">
                    <a:lumMod val="75000"/>
                  </a:schemeClr>
                </a:solidFill>
                <a:latin typeface="黑体" panose="02010609060101010101" pitchFamily="49" charset="-122"/>
                <a:ea typeface="黑体" panose="02010609060101010101" pitchFamily="49" charset="-122"/>
                <a:cs typeface="Aparajita" panose="020B0604020202020204" pitchFamily="34" charset="0"/>
              </a:rPr>
              <a:t>12</a:t>
            </a:r>
            <a:r>
              <a:rPr lang="zh-CN" altLang="en-US" sz="2800" b="1" dirty="0" smtClean="0">
                <a:solidFill>
                  <a:schemeClr val="accent1">
                    <a:lumMod val="75000"/>
                  </a:schemeClr>
                </a:solidFill>
                <a:latin typeface="黑体" panose="02010609060101010101" pitchFamily="49" charset="-122"/>
                <a:ea typeface="黑体" panose="02010609060101010101" pitchFamily="49" charset="-122"/>
                <a:cs typeface="Aparajita" panose="020B0604020202020204" pitchFamily="34" charset="0"/>
              </a:rPr>
              <a:t>月</a:t>
            </a:r>
            <a:r>
              <a:rPr lang="en-US" altLang="zh-CN" sz="2800" b="1" dirty="0" smtClean="0">
                <a:solidFill>
                  <a:schemeClr val="accent1">
                    <a:lumMod val="75000"/>
                  </a:schemeClr>
                </a:solidFill>
                <a:latin typeface="黑体" panose="02010609060101010101" pitchFamily="49" charset="-122"/>
                <a:ea typeface="黑体" panose="02010609060101010101" pitchFamily="49" charset="-122"/>
                <a:cs typeface="Aparajita" panose="020B0604020202020204" pitchFamily="34" charset="0"/>
              </a:rPr>
              <a:t>22</a:t>
            </a:r>
            <a:r>
              <a:rPr lang="zh-CN" altLang="en-US" sz="2800" b="1" dirty="0" smtClean="0">
                <a:solidFill>
                  <a:schemeClr val="accent1">
                    <a:lumMod val="75000"/>
                  </a:schemeClr>
                </a:solidFill>
                <a:latin typeface="黑体" panose="02010609060101010101" pitchFamily="49" charset="-122"/>
                <a:ea typeface="黑体" panose="02010609060101010101" pitchFamily="49" charset="-122"/>
                <a:cs typeface="Aparajita" panose="020B0604020202020204" pitchFamily="34" charset="0"/>
              </a:rPr>
              <a:t>日</a:t>
            </a:r>
            <a:endParaRPr lang="zh-CN" altLang="en-US" sz="2800" b="1" dirty="0">
              <a:solidFill>
                <a:schemeClr val="accent1">
                  <a:lumMod val="75000"/>
                </a:schemeClr>
              </a:solidFill>
              <a:latin typeface="黑体" panose="02010609060101010101" pitchFamily="49" charset="-122"/>
              <a:ea typeface="黑体" panose="02010609060101010101" pitchFamily="49" charset="-122"/>
              <a:cs typeface="Aparajita" panose="020B0604020202020204" pitchFamily="34" charset="0"/>
            </a:endParaRPr>
          </a:p>
        </p:txBody>
      </p:sp>
      <p:sp>
        <p:nvSpPr>
          <p:cNvPr id="15" name="矩形 14"/>
          <p:cNvSpPr/>
          <p:nvPr/>
        </p:nvSpPr>
        <p:spPr>
          <a:xfrm>
            <a:off x="11172674" y="2260140"/>
            <a:ext cx="32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5"/>
          <p:cNvSpPr>
            <a:spLocks noEditPoints="1"/>
          </p:cNvSpPr>
          <p:nvPr/>
        </p:nvSpPr>
        <p:spPr bwMode="auto">
          <a:xfrm>
            <a:off x="11379199" y="1944914"/>
            <a:ext cx="611415" cy="595086"/>
          </a:xfrm>
          <a:custGeom>
            <a:avLst/>
            <a:gdLst>
              <a:gd name="T0" fmla="*/ 17 w 68"/>
              <a:gd name="T1" fmla="*/ 26 h 60"/>
              <a:gd name="T2" fmla="*/ 33 w 68"/>
              <a:gd name="T3" fmla="*/ 31 h 60"/>
              <a:gd name="T4" fmla="*/ 33 w 68"/>
              <a:gd name="T5" fmla="*/ 31 h 60"/>
              <a:gd name="T6" fmla="*/ 49 w 68"/>
              <a:gd name="T7" fmla="*/ 26 h 60"/>
              <a:gd name="T8" fmla="*/ 34 w 68"/>
              <a:gd name="T9" fmla="*/ 18 h 60"/>
              <a:gd name="T10" fmla="*/ 59 w 68"/>
              <a:gd name="T11" fmla="*/ 16 h 60"/>
              <a:gd name="T12" fmla="*/ 55 w 68"/>
              <a:gd name="T13" fmla="*/ 23 h 60"/>
              <a:gd name="T14" fmla="*/ 56 w 68"/>
              <a:gd name="T15" fmla="*/ 15 h 60"/>
              <a:gd name="T16" fmla="*/ 56 w 68"/>
              <a:gd name="T17" fmla="*/ 12 h 60"/>
              <a:gd name="T18" fmla="*/ 52 w 68"/>
              <a:gd name="T19" fmla="*/ 23 h 60"/>
              <a:gd name="T20" fmla="*/ 68 w 68"/>
              <a:gd name="T21" fmla="*/ 32 h 60"/>
              <a:gd name="T22" fmla="*/ 68 w 68"/>
              <a:gd name="T23" fmla="*/ 34 h 60"/>
              <a:gd name="T24" fmla="*/ 67 w 68"/>
              <a:gd name="T25" fmla="*/ 34 h 60"/>
              <a:gd name="T26" fmla="*/ 29 w 68"/>
              <a:gd name="T27" fmla="*/ 50 h 60"/>
              <a:gd name="T28" fmla="*/ 68 w 68"/>
              <a:gd name="T29" fmla="*/ 45 h 60"/>
              <a:gd name="T30" fmla="*/ 30 w 68"/>
              <a:gd name="T31" fmla="*/ 60 h 60"/>
              <a:gd name="T32" fmla="*/ 28 w 68"/>
              <a:gd name="T33" fmla="*/ 59 h 60"/>
              <a:gd name="T34" fmla="*/ 3 w 68"/>
              <a:gd name="T35" fmla="*/ 25 h 60"/>
              <a:gd name="T36" fmla="*/ 14 w 68"/>
              <a:gd name="T37" fmla="*/ 23 h 60"/>
              <a:gd name="T38" fmla="*/ 1 w 68"/>
              <a:gd name="T39" fmla="*/ 10 h 60"/>
              <a:gd name="T40" fmla="*/ 32 w 68"/>
              <a:gd name="T41" fmla="*/ 0 h 60"/>
              <a:gd name="T42" fmla="*/ 65 w 68"/>
              <a:gd name="T43" fmla="*/ 9 h 60"/>
              <a:gd name="T44" fmla="*/ 59 w 68"/>
              <a:gd name="T45" fmla="*/ 14 h 60"/>
              <a:gd name="T46" fmla="*/ 59 w 68"/>
              <a:gd name="T47" fmla="*/ 16 h 60"/>
              <a:gd name="T48" fmla="*/ 58 w 68"/>
              <a:gd name="T49" fmla="*/ 9 h 60"/>
              <a:gd name="T50" fmla="*/ 33 w 68"/>
              <a:gd name="T51" fmla="*/ 4 h 60"/>
              <a:gd name="T52" fmla="*/ 33 w 68"/>
              <a:gd name="T53" fmla="*/ 8 h 60"/>
              <a:gd name="T54" fmla="*/ 54 w 68"/>
              <a:gd name="T55" fmla="*/ 10 h 60"/>
              <a:gd name="T56" fmla="*/ 32 w 68"/>
              <a:gd name="T57" fmla="*/ 53 h 60"/>
              <a:gd name="T58" fmla="*/ 67 w 68"/>
              <a:gd name="T59" fmla="*/ 42 h 60"/>
              <a:gd name="T60" fmla="*/ 32 w 68"/>
              <a:gd name="T61" fmla="*/ 49 h 60"/>
              <a:gd name="T62" fmla="*/ 67 w 68"/>
              <a:gd name="T63" fmla="*/ 40 h 60"/>
              <a:gd name="T64" fmla="*/ 32 w 68"/>
              <a:gd name="T65" fmla="*/ 49 h 60"/>
              <a:gd name="T66" fmla="*/ 32 w 68"/>
              <a:gd name="T67" fmla="*/ 47 h 60"/>
              <a:gd name="T68" fmla="*/ 67 w 68"/>
              <a:gd name="T69"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 h="60">
                <a:moveTo>
                  <a:pt x="17" y="14"/>
                </a:moveTo>
                <a:cubicBezTo>
                  <a:pt x="17" y="26"/>
                  <a:pt x="17" y="26"/>
                  <a:pt x="17" y="26"/>
                </a:cubicBezTo>
                <a:cubicBezTo>
                  <a:pt x="17" y="26"/>
                  <a:pt x="18" y="27"/>
                  <a:pt x="18" y="27"/>
                </a:cubicBezTo>
                <a:cubicBezTo>
                  <a:pt x="22" y="28"/>
                  <a:pt x="29" y="31"/>
                  <a:pt x="33" y="31"/>
                </a:cubicBezTo>
                <a:cubicBezTo>
                  <a:pt x="33" y="31"/>
                  <a:pt x="33" y="31"/>
                  <a:pt x="33" y="31"/>
                </a:cubicBezTo>
                <a:cubicBezTo>
                  <a:pt x="33" y="31"/>
                  <a:pt x="33" y="31"/>
                  <a:pt x="33" y="31"/>
                </a:cubicBezTo>
                <a:cubicBezTo>
                  <a:pt x="36" y="31"/>
                  <a:pt x="39" y="30"/>
                  <a:pt x="41" y="30"/>
                </a:cubicBezTo>
                <a:cubicBezTo>
                  <a:pt x="45" y="29"/>
                  <a:pt x="47" y="27"/>
                  <a:pt x="49" y="26"/>
                </a:cubicBezTo>
                <a:cubicBezTo>
                  <a:pt x="49" y="14"/>
                  <a:pt x="49" y="14"/>
                  <a:pt x="49" y="14"/>
                </a:cubicBezTo>
                <a:cubicBezTo>
                  <a:pt x="34" y="18"/>
                  <a:pt x="34" y="18"/>
                  <a:pt x="34" y="18"/>
                </a:cubicBezTo>
                <a:cubicBezTo>
                  <a:pt x="17" y="14"/>
                  <a:pt x="17" y="14"/>
                  <a:pt x="17" y="14"/>
                </a:cubicBezTo>
                <a:close/>
                <a:moveTo>
                  <a:pt x="59" y="16"/>
                </a:moveTo>
                <a:cubicBezTo>
                  <a:pt x="61" y="23"/>
                  <a:pt x="61" y="23"/>
                  <a:pt x="61" y="23"/>
                </a:cubicBezTo>
                <a:cubicBezTo>
                  <a:pt x="59" y="25"/>
                  <a:pt x="57" y="25"/>
                  <a:pt x="55" y="23"/>
                </a:cubicBezTo>
                <a:cubicBezTo>
                  <a:pt x="56" y="16"/>
                  <a:pt x="56" y="16"/>
                  <a:pt x="56" y="16"/>
                </a:cubicBezTo>
                <a:cubicBezTo>
                  <a:pt x="56" y="16"/>
                  <a:pt x="56" y="16"/>
                  <a:pt x="56" y="15"/>
                </a:cubicBezTo>
                <a:cubicBezTo>
                  <a:pt x="56" y="15"/>
                  <a:pt x="56" y="14"/>
                  <a:pt x="56" y="14"/>
                </a:cubicBezTo>
                <a:cubicBezTo>
                  <a:pt x="56" y="12"/>
                  <a:pt x="56" y="12"/>
                  <a:pt x="56" y="12"/>
                </a:cubicBezTo>
                <a:cubicBezTo>
                  <a:pt x="52" y="13"/>
                  <a:pt x="52" y="13"/>
                  <a:pt x="52" y="13"/>
                </a:cubicBezTo>
                <a:cubicBezTo>
                  <a:pt x="52" y="23"/>
                  <a:pt x="52" y="23"/>
                  <a:pt x="52" y="23"/>
                </a:cubicBezTo>
                <a:cubicBezTo>
                  <a:pt x="68" y="30"/>
                  <a:pt x="68" y="30"/>
                  <a:pt x="68" y="30"/>
                </a:cubicBezTo>
                <a:cubicBezTo>
                  <a:pt x="68" y="32"/>
                  <a:pt x="68" y="32"/>
                  <a:pt x="68" y="32"/>
                </a:cubicBezTo>
                <a:cubicBezTo>
                  <a:pt x="68" y="34"/>
                  <a:pt x="68" y="34"/>
                  <a:pt x="68" y="34"/>
                </a:cubicBezTo>
                <a:cubicBezTo>
                  <a:pt x="68" y="34"/>
                  <a:pt x="68" y="34"/>
                  <a:pt x="68" y="34"/>
                </a:cubicBezTo>
                <a:cubicBezTo>
                  <a:pt x="68" y="34"/>
                  <a:pt x="68" y="34"/>
                  <a:pt x="68" y="34"/>
                </a:cubicBezTo>
                <a:cubicBezTo>
                  <a:pt x="67" y="34"/>
                  <a:pt x="67" y="34"/>
                  <a:pt x="67" y="34"/>
                </a:cubicBezTo>
                <a:cubicBezTo>
                  <a:pt x="30" y="44"/>
                  <a:pt x="30" y="44"/>
                  <a:pt x="30" y="44"/>
                </a:cubicBezTo>
                <a:cubicBezTo>
                  <a:pt x="29" y="46"/>
                  <a:pt x="29" y="48"/>
                  <a:pt x="29" y="50"/>
                </a:cubicBezTo>
                <a:cubicBezTo>
                  <a:pt x="29" y="52"/>
                  <a:pt x="29" y="54"/>
                  <a:pt x="30" y="56"/>
                </a:cubicBezTo>
                <a:cubicBezTo>
                  <a:pt x="68" y="45"/>
                  <a:pt x="68" y="45"/>
                  <a:pt x="68" y="45"/>
                </a:cubicBezTo>
                <a:cubicBezTo>
                  <a:pt x="68" y="48"/>
                  <a:pt x="68" y="48"/>
                  <a:pt x="68" y="48"/>
                </a:cubicBezTo>
                <a:cubicBezTo>
                  <a:pt x="30" y="60"/>
                  <a:pt x="30" y="60"/>
                  <a:pt x="30" y="60"/>
                </a:cubicBezTo>
                <a:cubicBezTo>
                  <a:pt x="29" y="60"/>
                  <a:pt x="29" y="60"/>
                  <a:pt x="29" y="60"/>
                </a:cubicBezTo>
                <a:cubicBezTo>
                  <a:pt x="28" y="59"/>
                  <a:pt x="28" y="59"/>
                  <a:pt x="28" y="59"/>
                </a:cubicBezTo>
                <a:cubicBezTo>
                  <a:pt x="3" y="38"/>
                  <a:pt x="3" y="38"/>
                  <a:pt x="3" y="38"/>
                </a:cubicBezTo>
                <a:cubicBezTo>
                  <a:pt x="2" y="34"/>
                  <a:pt x="1" y="30"/>
                  <a:pt x="3" y="25"/>
                </a:cubicBezTo>
                <a:cubicBezTo>
                  <a:pt x="3" y="25"/>
                  <a:pt x="3" y="25"/>
                  <a:pt x="3" y="25"/>
                </a:cubicBezTo>
                <a:cubicBezTo>
                  <a:pt x="14" y="23"/>
                  <a:pt x="14" y="23"/>
                  <a:pt x="14" y="23"/>
                </a:cubicBezTo>
                <a:cubicBezTo>
                  <a:pt x="14" y="13"/>
                  <a:pt x="14" y="13"/>
                  <a:pt x="14" y="13"/>
                </a:cubicBezTo>
                <a:cubicBezTo>
                  <a:pt x="1" y="10"/>
                  <a:pt x="1" y="10"/>
                  <a:pt x="1" y="10"/>
                </a:cubicBezTo>
                <a:cubicBezTo>
                  <a:pt x="0" y="8"/>
                  <a:pt x="0" y="8"/>
                  <a:pt x="0" y="8"/>
                </a:cubicBezTo>
                <a:cubicBezTo>
                  <a:pt x="32" y="0"/>
                  <a:pt x="32" y="0"/>
                  <a:pt x="32" y="0"/>
                </a:cubicBezTo>
                <a:cubicBezTo>
                  <a:pt x="65" y="7"/>
                  <a:pt x="65" y="7"/>
                  <a:pt x="65" y="7"/>
                </a:cubicBezTo>
                <a:cubicBezTo>
                  <a:pt x="65" y="9"/>
                  <a:pt x="65" y="9"/>
                  <a:pt x="65" y="9"/>
                </a:cubicBezTo>
                <a:cubicBezTo>
                  <a:pt x="59" y="11"/>
                  <a:pt x="59" y="11"/>
                  <a:pt x="59" y="11"/>
                </a:cubicBezTo>
                <a:cubicBezTo>
                  <a:pt x="59" y="14"/>
                  <a:pt x="59" y="14"/>
                  <a:pt x="59" y="14"/>
                </a:cubicBezTo>
                <a:cubicBezTo>
                  <a:pt x="59" y="14"/>
                  <a:pt x="59" y="15"/>
                  <a:pt x="59" y="15"/>
                </a:cubicBezTo>
                <a:cubicBezTo>
                  <a:pt x="59" y="16"/>
                  <a:pt x="59" y="16"/>
                  <a:pt x="59" y="16"/>
                </a:cubicBezTo>
                <a:close/>
                <a:moveTo>
                  <a:pt x="54" y="10"/>
                </a:moveTo>
                <a:cubicBezTo>
                  <a:pt x="58" y="9"/>
                  <a:pt x="58" y="9"/>
                  <a:pt x="58" y="9"/>
                </a:cubicBezTo>
                <a:cubicBezTo>
                  <a:pt x="36" y="5"/>
                  <a:pt x="36" y="5"/>
                  <a:pt x="36" y="5"/>
                </a:cubicBezTo>
                <a:cubicBezTo>
                  <a:pt x="36" y="4"/>
                  <a:pt x="34" y="4"/>
                  <a:pt x="33" y="4"/>
                </a:cubicBezTo>
                <a:cubicBezTo>
                  <a:pt x="31" y="4"/>
                  <a:pt x="29" y="5"/>
                  <a:pt x="29" y="6"/>
                </a:cubicBezTo>
                <a:cubicBezTo>
                  <a:pt x="29" y="7"/>
                  <a:pt x="31" y="8"/>
                  <a:pt x="33" y="8"/>
                </a:cubicBezTo>
                <a:cubicBezTo>
                  <a:pt x="34" y="8"/>
                  <a:pt x="35" y="8"/>
                  <a:pt x="36" y="7"/>
                </a:cubicBezTo>
                <a:cubicBezTo>
                  <a:pt x="54" y="10"/>
                  <a:pt x="54" y="10"/>
                  <a:pt x="54" y="10"/>
                </a:cubicBezTo>
                <a:close/>
                <a:moveTo>
                  <a:pt x="32" y="52"/>
                </a:moveTo>
                <a:cubicBezTo>
                  <a:pt x="32" y="53"/>
                  <a:pt x="32" y="53"/>
                  <a:pt x="32" y="53"/>
                </a:cubicBezTo>
                <a:cubicBezTo>
                  <a:pt x="67" y="43"/>
                  <a:pt x="67" y="43"/>
                  <a:pt x="67" y="43"/>
                </a:cubicBezTo>
                <a:cubicBezTo>
                  <a:pt x="67" y="42"/>
                  <a:pt x="67" y="42"/>
                  <a:pt x="67" y="42"/>
                </a:cubicBezTo>
                <a:cubicBezTo>
                  <a:pt x="32" y="52"/>
                  <a:pt x="32" y="52"/>
                  <a:pt x="32" y="52"/>
                </a:cubicBezTo>
                <a:close/>
                <a:moveTo>
                  <a:pt x="32" y="49"/>
                </a:moveTo>
                <a:cubicBezTo>
                  <a:pt x="32" y="49"/>
                  <a:pt x="32" y="49"/>
                  <a:pt x="32" y="49"/>
                </a:cubicBezTo>
                <a:cubicBezTo>
                  <a:pt x="67" y="40"/>
                  <a:pt x="67" y="40"/>
                  <a:pt x="67" y="40"/>
                </a:cubicBezTo>
                <a:cubicBezTo>
                  <a:pt x="67" y="39"/>
                  <a:pt x="67" y="39"/>
                  <a:pt x="67" y="39"/>
                </a:cubicBezTo>
                <a:cubicBezTo>
                  <a:pt x="32" y="49"/>
                  <a:pt x="32" y="49"/>
                  <a:pt x="32" y="49"/>
                </a:cubicBezTo>
                <a:close/>
                <a:moveTo>
                  <a:pt x="31" y="46"/>
                </a:moveTo>
                <a:cubicBezTo>
                  <a:pt x="32" y="47"/>
                  <a:pt x="32" y="47"/>
                  <a:pt x="32" y="47"/>
                </a:cubicBezTo>
                <a:cubicBezTo>
                  <a:pt x="67" y="37"/>
                  <a:pt x="67" y="37"/>
                  <a:pt x="67" y="37"/>
                </a:cubicBezTo>
                <a:cubicBezTo>
                  <a:pt x="67" y="36"/>
                  <a:pt x="67" y="36"/>
                  <a:pt x="67" y="36"/>
                </a:cubicBezTo>
                <a:lnTo>
                  <a:pt x="31" y="4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par>
                                <p:cTn id="11" presetID="42" presetClass="entr" presetSubtype="0" fill="hold" grpId="0" nodeType="withEffect">
                                  <p:stCondLst>
                                    <p:cond delay="12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16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160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bldLvl="0" animBg="1"/>
      <p:bldP spid="12" grpId="0"/>
      <p:bldP spid="15"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774700" y="-53975"/>
            <a:ext cx="9152255" cy="1077218"/>
          </a:xfrm>
          <a:prstGeom prst="rect">
            <a:avLst/>
          </a:prstGeom>
          <a:noFill/>
        </p:spPr>
        <p:txBody>
          <a:bodyPr wrap="square" rtlCol="0" anchor="t">
            <a:spAutoFit/>
          </a:bodyPr>
          <a:lstStyle/>
          <a:p>
            <a:pPr algn="l"/>
            <a:endParaRPr lang="en-US" altLang="zh-CN" sz="3200" b="1" dirty="0">
              <a:solidFill>
                <a:srgbClr val="C00000"/>
              </a:solidFill>
              <a:effectLst/>
              <a:latin typeface="黑体" panose="02010609060101010101" pitchFamily="49" charset="-122"/>
              <a:ea typeface="黑体" panose="02010609060101010101" pitchFamily="49" charset="-122"/>
              <a:sym typeface="+mn-ea"/>
            </a:endParaRPr>
          </a:p>
          <a:p>
            <a:pPr algn="l"/>
            <a:endParaRPr lang="zh-CN" altLang="en-US" sz="3200" dirty="0"/>
          </a:p>
        </p:txBody>
      </p:sp>
      <p:graphicFrame>
        <p:nvGraphicFramePr>
          <p:cNvPr id="18" name="表格 17"/>
          <p:cNvGraphicFramePr/>
          <p:nvPr/>
        </p:nvGraphicFramePr>
        <p:xfrm>
          <a:off x="261257" y="318920"/>
          <a:ext cx="11698514" cy="6357651"/>
        </p:xfrm>
        <a:graphic>
          <a:graphicData uri="http://schemas.openxmlformats.org/drawingml/2006/table">
            <a:tbl>
              <a:tblPr firstRow="1" bandRow="1">
                <a:tableStyleId>{5C22544A-7EE6-4342-B048-85BDC9FD1C3A}</a:tableStyleId>
              </a:tblPr>
              <a:tblGrid>
                <a:gridCol w="1831902"/>
                <a:gridCol w="1682401"/>
                <a:gridCol w="3999926"/>
                <a:gridCol w="4184285"/>
              </a:tblGrid>
              <a:tr h="843838">
                <a:tc rowSpan="2" gridSpan="2">
                  <a:txBody>
                    <a:bodyPr/>
                    <a:lstStyle/>
                    <a:p>
                      <a:pPr fontAlgn="auto">
                        <a:lnSpc>
                          <a:spcPts val="2000"/>
                        </a:lnSpc>
                        <a:buNone/>
                      </a:pPr>
                      <a:r>
                        <a:rPr lang="en-US" altLang="zh-CN" dirty="0">
                          <a:solidFill>
                            <a:schemeClr val="bg1"/>
                          </a:solidFill>
                        </a:rPr>
                        <a:t>                                </a:t>
                      </a:r>
                      <a:endParaRPr lang="en-US" altLang="zh-CN" dirty="0">
                        <a:solidFill>
                          <a:schemeClr val="bg1"/>
                        </a:solidFill>
                      </a:endParaRPr>
                    </a:p>
                    <a:p>
                      <a:pPr fontAlgn="auto">
                        <a:lnSpc>
                          <a:spcPts val="2000"/>
                        </a:lnSpc>
                        <a:buNone/>
                      </a:pPr>
                      <a:r>
                        <a:rPr lang="en-US" altLang="zh-CN" dirty="0">
                          <a:solidFill>
                            <a:schemeClr val="bg1"/>
                          </a:solidFill>
                        </a:rPr>
                        <a:t>               </a:t>
                      </a:r>
                      <a:r>
                        <a:rPr lang="en-US" altLang="zh-CN" dirty="0" smtClean="0">
                          <a:solidFill>
                            <a:schemeClr val="bg1"/>
                          </a:solidFill>
                        </a:rPr>
                        <a:t>   </a:t>
                      </a:r>
                      <a:r>
                        <a:rPr lang="zh-CN" altLang="en-US" dirty="0" smtClean="0">
                          <a:solidFill>
                            <a:schemeClr val="bg1"/>
                          </a:solidFill>
                        </a:rPr>
                        <a:t>年    份</a:t>
                      </a:r>
                      <a:endParaRPr lang="zh-CN" altLang="en-US" dirty="0">
                        <a:solidFill>
                          <a:schemeClr val="bg1"/>
                        </a:solidFill>
                      </a:endParaRPr>
                    </a:p>
                    <a:p>
                      <a:pPr fontAlgn="auto">
                        <a:lnSpc>
                          <a:spcPts val="2000"/>
                        </a:lnSpc>
                        <a:buNone/>
                      </a:pPr>
                      <a:r>
                        <a:rPr lang="zh-CN" altLang="en-US" dirty="0">
                          <a:solidFill>
                            <a:schemeClr val="bg1"/>
                          </a:solidFill>
                        </a:rPr>
                        <a:t>                                                   </a:t>
                      </a:r>
                      <a:r>
                        <a:rPr lang="zh-CN" altLang="en-US" dirty="0" smtClean="0">
                          <a:solidFill>
                            <a:schemeClr val="bg1"/>
                          </a:solidFill>
                        </a:rPr>
                        <a:t>             </a:t>
                      </a:r>
                      <a:endParaRPr lang="en-US" altLang="zh-CN" dirty="0" smtClean="0">
                        <a:solidFill>
                          <a:schemeClr val="bg1"/>
                        </a:solidFill>
                      </a:endParaRPr>
                    </a:p>
                    <a:p>
                      <a:pPr fontAlgn="auto">
                        <a:lnSpc>
                          <a:spcPts val="2000"/>
                        </a:lnSpc>
                        <a:buNone/>
                      </a:pPr>
                      <a:endParaRPr lang="en-US" altLang="zh-CN" dirty="0" smtClean="0">
                        <a:solidFill>
                          <a:schemeClr val="bg1"/>
                        </a:solidFill>
                      </a:endParaRPr>
                    </a:p>
                    <a:p>
                      <a:pPr fontAlgn="auto">
                        <a:lnSpc>
                          <a:spcPts val="2000"/>
                        </a:lnSpc>
                        <a:buNone/>
                      </a:pPr>
                      <a:r>
                        <a:rPr lang="zh-CN" altLang="en-US" dirty="0" smtClean="0">
                          <a:solidFill>
                            <a:schemeClr val="bg1"/>
                          </a:solidFill>
                        </a:rPr>
                        <a:t>      </a:t>
                      </a:r>
                      <a:endParaRPr lang="en-US" altLang="zh-CN" dirty="0" smtClean="0">
                        <a:solidFill>
                          <a:schemeClr val="bg1"/>
                        </a:solidFill>
                      </a:endParaRPr>
                    </a:p>
                    <a:p>
                      <a:pPr fontAlgn="auto">
                        <a:lnSpc>
                          <a:spcPts val="2000"/>
                        </a:lnSpc>
                        <a:buNone/>
                      </a:pPr>
                      <a:r>
                        <a:rPr lang="en-US" altLang="zh-CN" dirty="0" smtClean="0">
                          <a:solidFill>
                            <a:schemeClr val="bg1"/>
                          </a:solidFill>
                        </a:rPr>
                        <a:t>      </a:t>
                      </a:r>
                      <a:r>
                        <a:rPr lang="zh-CN" altLang="en-US" dirty="0" smtClean="0">
                          <a:solidFill>
                            <a:schemeClr val="bg1"/>
                          </a:solidFill>
                        </a:rPr>
                        <a:t>总  数</a:t>
                      </a:r>
                      <a:endParaRPr lang="zh-CN" altLang="en-US" dirty="0">
                        <a:solidFill>
                          <a:schemeClr val="bg1"/>
                        </a:solidFill>
                      </a:endParaRPr>
                    </a:p>
                  </a:txBody>
                  <a:tcPr/>
                </a:tc>
                <a:tc rowSpan="2" hMerge="1">
                  <a:tcPr/>
                </a:tc>
                <a:tc>
                  <a:txBody>
                    <a:bodyPr/>
                    <a:lstStyle/>
                    <a:p>
                      <a:pPr algn="ctr" fontAlgn="auto">
                        <a:lnSpc>
                          <a:spcPts val="2000"/>
                        </a:lnSpc>
                        <a:buNone/>
                      </a:pPr>
                      <a:endParaRPr lang="en-US" altLang="zh-CN" sz="1800" dirty="0" smtClean="0">
                        <a:solidFill>
                          <a:schemeClr val="tx1"/>
                        </a:solidFill>
                        <a:ea typeface="黑体" panose="02010609060101010101" pitchFamily="49" charset="-122"/>
                        <a:sym typeface="+mn-ea"/>
                      </a:endParaRPr>
                    </a:p>
                    <a:p>
                      <a:pPr algn="ctr" fontAlgn="auto">
                        <a:lnSpc>
                          <a:spcPts val="2000"/>
                        </a:lnSpc>
                        <a:buNone/>
                      </a:pPr>
                      <a:r>
                        <a:rPr lang="en-US" altLang="zh-CN" sz="1800" dirty="0" smtClean="0">
                          <a:solidFill>
                            <a:schemeClr val="bg1"/>
                          </a:solidFill>
                          <a:ea typeface="黑体" panose="02010609060101010101" pitchFamily="49" charset="-122"/>
                          <a:sym typeface="+mn-ea"/>
                        </a:rPr>
                        <a:t>2016</a:t>
                      </a:r>
                      <a:r>
                        <a:rPr lang="zh-CN" altLang="en-US" sz="1800" dirty="0" smtClean="0">
                          <a:solidFill>
                            <a:schemeClr val="bg1"/>
                          </a:solidFill>
                          <a:ea typeface="黑体" panose="02010609060101010101" pitchFamily="49" charset="-122"/>
                          <a:sym typeface="+mn-ea"/>
                        </a:rPr>
                        <a:t>年：</a:t>
                      </a:r>
                      <a:endParaRPr lang="en-US" altLang="zh-CN" sz="1800" dirty="0" smtClean="0">
                        <a:solidFill>
                          <a:schemeClr val="bg1"/>
                        </a:solidFill>
                        <a:ea typeface="黑体" panose="02010609060101010101" pitchFamily="49" charset="-122"/>
                        <a:sym typeface="+mn-ea"/>
                      </a:endParaRPr>
                    </a:p>
                    <a:p>
                      <a:pPr algn="ctr" fontAlgn="auto">
                        <a:lnSpc>
                          <a:spcPts val="2000"/>
                        </a:lnSpc>
                        <a:buNone/>
                      </a:pPr>
                      <a:endParaRPr lang="en-US" altLang="zh-CN" sz="1800" dirty="0" smtClean="0">
                        <a:solidFill>
                          <a:schemeClr val="bg1"/>
                        </a:solidFill>
                        <a:ea typeface="黑体" panose="02010609060101010101" pitchFamily="49" charset="-122"/>
                        <a:sym typeface="+mn-ea"/>
                      </a:endParaRPr>
                    </a:p>
                    <a:p>
                      <a:pPr algn="ctr" fontAlgn="auto">
                        <a:lnSpc>
                          <a:spcPts val="2000"/>
                        </a:lnSpc>
                        <a:buNone/>
                      </a:pPr>
                      <a:r>
                        <a:rPr lang="zh-CN" altLang="en-US" sz="1800" dirty="0" smtClean="0">
                          <a:solidFill>
                            <a:schemeClr val="bg1"/>
                          </a:solidFill>
                          <a:ea typeface="黑体" panose="02010609060101010101" pitchFamily="49" charset="-122"/>
                          <a:sym typeface="+mn-ea"/>
                        </a:rPr>
                        <a:t>宽</a:t>
                      </a:r>
                      <a:r>
                        <a:rPr lang="zh-CN" altLang="en-US" sz="1800" dirty="0">
                          <a:solidFill>
                            <a:schemeClr val="bg1"/>
                          </a:solidFill>
                          <a:ea typeface="黑体" panose="02010609060101010101" pitchFamily="49" charset="-122"/>
                          <a:sym typeface="+mn-ea"/>
                        </a:rPr>
                        <a:t>口径在学人数（万人）</a:t>
                      </a:r>
                      <a:endParaRPr lang="zh-CN" altLang="en-US" sz="1800" dirty="0">
                        <a:solidFill>
                          <a:schemeClr val="bg1"/>
                        </a:solidFill>
                        <a:ea typeface="黑体" panose="02010609060101010101" pitchFamily="49" charset="-122"/>
                        <a:sym typeface="+mn-ea"/>
                      </a:endParaRPr>
                    </a:p>
                    <a:p>
                      <a:pPr algn="ctr">
                        <a:buNone/>
                      </a:pPr>
                      <a:endParaRPr lang="zh-CN" altLang="en-US" sz="1800" b="1" dirty="0">
                        <a:solidFill>
                          <a:schemeClr val="tx1"/>
                        </a:solidFill>
                        <a:ea typeface="黑体" panose="02010609060101010101" pitchFamily="49" charset="-122"/>
                        <a:sym typeface="+mn-ea"/>
                      </a:endParaRPr>
                    </a:p>
                  </a:txBody>
                  <a:tcPr/>
                </a:tc>
                <a:tc>
                  <a:txBody>
                    <a:bodyPr/>
                    <a:lstStyle/>
                    <a:p>
                      <a:pPr algn="ctr" fontAlgn="auto">
                        <a:lnSpc>
                          <a:spcPts val="2000"/>
                        </a:lnSpc>
                        <a:buNone/>
                      </a:pPr>
                      <a:endParaRPr lang="en-US" altLang="zh-CN" sz="1800" dirty="0" smtClean="0">
                        <a:solidFill>
                          <a:schemeClr val="tx1"/>
                        </a:solidFill>
                        <a:ea typeface="黑体" panose="02010609060101010101" pitchFamily="49" charset="-122"/>
                        <a:sym typeface="+mn-ea"/>
                      </a:endParaRPr>
                    </a:p>
                    <a:p>
                      <a:pPr algn="ctr" fontAlgn="auto">
                        <a:lnSpc>
                          <a:spcPts val="2000"/>
                        </a:lnSpc>
                        <a:buNone/>
                      </a:pPr>
                      <a:r>
                        <a:rPr lang="zh-CN" altLang="en-US" sz="1800" dirty="0" smtClean="0">
                          <a:solidFill>
                            <a:schemeClr val="bg1"/>
                          </a:solidFill>
                          <a:ea typeface="黑体" panose="02010609060101010101" pitchFamily="49" charset="-122"/>
                          <a:sym typeface="+mn-ea"/>
                        </a:rPr>
                        <a:t>预</a:t>
                      </a:r>
                      <a:r>
                        <a:rPr lang="zh-CN" altLang="en-US" sz="1800" dirty="0">
                          <a:solidFill>
                            <a:schemeClr val="bg1"/>
                          </a:solidFill>
                          <a:ea typeface="黑体" panose="02010609060101010101" pitchFamily="49" charset="-122"/>
                          <a:sym typeface="+mn-ea"/>
                        </a:rPr>
                        <a:t>测2020年</a:t>
                      </a:r>
                      <a:r>
                        <a:rPr lang="zh-CN" altLang="en-US" sz="1800" dirty="0" smtClean="0">
                          <a:solidFill>
                            <a:schemeClr val="bg1"/>
                          </a:solidFill>
                          <a:ea typeface="黑体" panose="02010609060101010101" pitchFamily="49" charset="-122"/>
                          <a:sym typeface="+mn-ea"/>
                        </a:rPr>
                        <a:t>：</a:t>
                      </a:r>
                      <a:endParaRPr lang="en-US" altLang="zh-CN" sz="1800" dirty="0" smtClean="0">
                        <a:solidFill>
                          <a:schemeClr val="bg1"/>
                        </a:solidFill>
                        <a:ea typeface="黑体" panose="02010609060101010101" pitchFamily="49" charset="-122"/>
                        <a:sym typeface="+mn-ea"/>
                      </a:endParaRPr>
                    </a:p>
                    <a:p>
                      <a:pPr algn="ctr" fontAlgn="auto">
                        <a:lnSpc>
                          <a:spcPts val="2000"/>
                        </a:lnSpc>
                        <a:buNone/>
                      </a:pPr>
                      <a:endParaRPr lang="en-US" altLang="zh-CN" sz="1800" dirty="0" smtClean="0">
                        <a:solidFill>
                          <a:schemeClr val="bg1"/>
                        </a:solidFill>
                        <a:ea typeface="黑体" panose="02010609060101010101" pitchFamily="49" charset="-122"/>
                        <a:sym typeface="+mn-ea"/>
                      </a:endParaRPr>
                    </a:p>
                    <a:p>
                      <a:pPr algn="ctr" fontAlgn="auto">
                        <a:lnSpc>
                          <a:spcPts val="2000"/>
                        </a:lnSpc>
                        <a:buNone/>
                      </a:pPr>
                      <a:r>
                        <a:rPr lang="zh-CN" altLang="en-US" sz="1800" dirty="0" smtClean="0">
                          <a:solidFill>
                            <a:schemeClr val="bg1"/>
                          </a:solidFill>
                          <a:ea typeface="黑体" panose="02010609060101010101" pitchFamily="49" charset="-122"/>
                          <a:sym typeface="+mn-ea"/>
                        </a:rPr>
                        <a:t>宽</a:t>
                      </a:r>
                      <a:r>
                        <a:rPr lang="zh-CN" altLang="en-US" sz="1800" dirty="0">
                          <a:solidFill>
                            <a:schemeClr val="bg1"/>
                          </a:solidFill>
                          <a:ea typeface="黑体" panose="02010609060101010101" pitchFamily="49" charset="-122"/>
                          <a:sym typeface="+mn-ea"/>
                        </a:rPr>
                        <a:t>口径在学人数（万人）</a:t>
                      </a:r>
                      <a:endParaRPr lang="zh-CN" altLang="en-US" sz="1800" b="1" dirty="0">
                        <a:solidFill>
                          <a:schemeClr val="bg1"/>
                        </a:solidFill>
                        <a:ea typeface="黑体" panose="02010609060101010101" pitchFamily="49" charset="-122"/>
                        <a:sym typeface="+mn-ea"/>
                      </a:endParaRPr>
                    </a:p>
                    <a:p>
                      <a:pPr algn="ctr">
                        <a:buNone/>
                      </a:pPr>
                      <a:endParaRPr lang="zh-CN" altLang="en-US" sz="1800" b="1" dirty="0">
                        <a:solidFill>
                          <a:schemeClr val="bg1"/>
                        </a:solidFill>
                        <a:ea typeface="黑体" panose="02010609060101010101" pitchFamily="49" charset="-122"/>
                        <a:sym typeface="+mn-ea"/>
                      </a:endParaRPr>
                    </a:p>
                  </a:txBody>
                  <a:tcPr/>
                </a:tc>
              </a:tr>
              <a:tr h="752234">
                <a:tc vMerge="1" gridSpan="2">
                  <a:tcPr/>
                </a:tc>
                <a:tc vMerge="1" hMerge="1">
                  <a:tcPr/>
                </a:tc>
                <a:tc>
                  <a:txBody>
                    <a:bodyPr/>
                    <a:lstStyle/>
                    <a:p>
                      <a:pPr algn="ctr" fontAlgn="auto">
                        <a:lnSpc>
                          <a:spcPts val="2000"/>
                        </a:lnSpc>
                        <a:buNone/>
                      </a:pPr>
                      <a:endParaRPr lang="en-US" altLang="zh-CN" sz="2400" b="1" dirty="0" smtClean="0">
                        <a:ea typeface="黑体" panose="02010609060101010101" pitchFamily="49" charset="-122"/>
                        <a:sym typeface="+mn-ea"/>
                      </a:endParaRPr>
                    </a:p>
                    <a:p>
                      <a:pPr algn="ctr" fontAlgn="auto">
                        <a:lnSpc>
                          <a:spcPts val="2000"/>
                        </a:lnSpc>
                        <a:buNone/>
                      </a:pPr>
                      <a:r>
                        <a:rPr lang="en-US" altLang="zh-CN" sz="2400" b="1" dirty="0" smtClean="0">
                          <a:ea typeface="黑体" panose="02010609060101010101" pitchFamily="49" charset="-122"/>
                          <a:sym typeface="+mn-ea"/>
                        </a:rPr>
                        <a:t>3699</a:t>
                      </a:r>
                      <a:endParaRPr lang="en-US" altLang="zh-CN" sz="2400" b="1" dirty="0">
                        <a:ea typeface="黑体" panose="02010609060101010101" pitchFamily="49" charset="-122"/>
                        <a:sym typeface="+mn-ea"/>
                      </a:endParaRPr>
                    </a:p>
                    <a:p>
                      <a:pPr algn="ctr">
                        <a:buNone/>
                      </a:pPr>
                      <a:endParaRPr lang="en-US" altLang="zh-CN" sz="2400" b="1" dirty="0">
                        <a:solidFill>
                          <a:schemeClr val="lt1"/>
                        </a:solidFill>
                        <a:ea typeface="黑体" panose="02010609060101010101" pitchFamily="49" charset="-122"/>
                        <a:sym typeface="+mn-ea"/>
                      </a:endParaRPr>
                    </a:p>
                  </a:txBody>
                  <a:tcPr/>
                </a:tc>
                <a:tc>
                  <a:txBody>
                    <a:bodyPr/>
                    <a:lstStyle/>
                    <a:p>
                      <a:pPr algn="ctr" fontAlgn="auto">
                        <a:lnSpc>
                          <a:spcPts val="2000"/>
                        </a:lnSpc>
                        <a:buNone/>
                      </a:pPr>
                      <a:endParaRPr lang="en-US" altLang="zh-CN" sz="2400" b="1" dirty="0" smtClean="0">
                        <a:ea typeface="黑体" panose="02010609060101010101" pitchFamily="49" charset="-122"/>
                        <a:sym typeface="+mn-ea"/>
                      </a:endParaRPr>
                    </a:p>
                    <a:p>
                      <a:pPr algn="ctr" fontAlgn="auto">
                        <a:lnSpc>
                          <a:spcPts val="2000"/>
                        </a:lnSpc>
                        <a:buNone/>
                      </a:pPr>
                      <a:r>
                        <a:rPr lang="en-US" altLang="zh-CN" sz="2400" b="1" dirty="0" smtClean="0">
                          <a:ea typeface="黑体" panose="02010609060101010101" pitchFamily="49" charset="-122"/>
                          <a:sym typeface="+mn-ea"/>
                        </a:rPr>
                        <a:t>4000</a:t>
                      </a:r>
                      <a:endParaRPr lang="en-US" altLang="zh-CN" sz="2400" b="1" dirty="0">
                        <a:ea typeface="黑体" panose="02010609060101010101" pitchFamily="49" charset="-122"/>
                        <a:sym typeface="+mn-ea"/>
                      </a:endParaRPr>
                    </a:p>
                  </a:txBody>
                  <a:tcPr/>
                </a:tc>
              </a:tr>
              <a:tr h="585320">
                <a:tc rowSpan="3">
                  <a:txBody>
                    <a:bodyPr/>
                    <a:lstStyle/>
                    <a:p>
                      <a:pPr algn="ctr">
                        <a:buNone/>
                      </a:pPr>
                      <a:endParaRPr lang="zh-CN" altLang="en-US" sz="1800" b="1" dirty="0">
                        <a:solidFill>
                          <a:schemeClr val="bg1"/>
                        </a:solidFill>
                        <a:ea typeface="黑体" panose="02010609060101010101" pitchFamily="49" charset="-122"/>
                        <a:sym typeface="+mn-ea"/>
                      </a:endParaRPr>
                    </a:p>
                    <a:p>
                      <a:pPr algn="ctr">
                        <a:buNone/>
                      </a:pPr>
                      <a:endParaRPr lang="en-US" altLang="zh-CN" sz="1800" b="1" baseline="0" dirty="0" smtClean="0">
                        <a:solidFill>
                          <a:schemeClr val="bg1"/>
                        </a:solidFill>
                        <a:ea typeface="黑体" panose="02010609060101010101" pitchFamily="49" charset="-122"/>
                        <a:sym typeface="+mn-ea"/>
                      </a:endParaRPr>
                    </a:p>
                    <a:p>
                      <a:pPr algn="ctr">
                        <a:buNone/>
                      </a:pPr>
                      <a:r>
                        <a:rPr lang="zh-CN" altLang="en-US" sz="1800" b="1" dirty="0" smtClean="0">
                          <a:solidFill>
                            <a:schemeClr val="bg1"/>
                          </a:solidFill>
                          <a:ea typeface="黑体" panose="02010609060101010101" pitchFamily="49" charset="-122"/>
                          <a:sym typeface="+mn-ea"/>
                        </a:rPr>
                        <a:t>其</a:t>
                      </a:r>
                      <a:endParaRPr lang="zh-CN" altLang="en-US" sz="1800" b="1" dirty="0">
                        <a:solidFill>
                          <a:schemeClr val="bg1"/>
                        </a:solidFill>
                        <a:ea typeface="黑体" panose="02010609060101010101" pitchFamily="49" charset="-122"/>
                        <a:sym typeface="+mn-ea"/>
                      </a:endParaRPr>
                    </a:p>
                    <a:p>
                      <a:pPr algn="ctr">
                        <a:buNone/>
                      </a:pPr>
                      <a:endParaRPr lang="zh-CN" altLang="en-US" sz="1800" b="1" dirty="0">
                        <a:solidFill>
                          <a:schemeClr val="bg1"/>
                        </a:solidFill>
                        <a:ea typeface="黑体" panose="02010609060101010101" pitchFamily="49" charset="-122"/>
                        <a:sym typeface="+mn-ea"/>
                      </a:endParaRPr>
                    </a:p>
                    <a:p>
                      <a:pPr algn="ctr">
                        <a:buNone/>
                      </a:pPr>
                      <a:r>
                        <a:rPr lang="zh-CN" altLang="en-US" sz="1800" b="1" dirty="0">
                          <a:solidFill>
                            <a:schemeClr val="bg1"/>
                          </a:solidFill>
                          <a:ea typeface="黑体" panose="02010609060101010101" pitchFamily="49" charset="-122"/>
                          <a:sym typeface="+mn-ea"/>
                        </a:rPr>
                        <a:t>中</a:t>
                      </a:r>
                      <a:endParaRPr lang="zh-CN" altLang="en-US" sz="1800" b="1" dirty="0">
                        <a:solidFill>
                          <a:schemeClr val="bg1"/>
                        </a:solidFill>
                        <a:ea typeface="黑体" panose="02010609060101010101" pitchFamily="49" charset="-122"/>
                        <a:sym typeface="+mn-ea"/>
                      </a:endParaRPr>
                    </a:p>
                    <a:p>
                      <a:pPr>
                        <a:buNone/>
                      </a:pPr>
                      <a:endParaRPr lang="zh-CN" altLang="en-US" sz="1800" b="1" dirty="0">
                        <a:solidFill>
                          <a:schemeClr val="bg1"/>
                        </a:solidFill>
                        <a:ea typeface="黑体" panose="02010609060101010101" pitchFamily="49" charset="-122"/>
                        <a:sym typeface="+mn-ea"/>
                      </a:endParaRPr>
                    </a:p>
                  </a:txBody>
                  <a:tcPr>
                    <a:solidFill>
                      <a:schemeClr val="accent1"/>
                    </a:solidFill>
                  </a:tcPr>
                </a:tc>
                <a:tc>
                  <a:txBody>
                    <a:bodyPr/>
                    <a:lstStyle/>
                    <a:p>
                      <a:pPr algn="ctr">
                        <a:buNone/>
                      </a:pPr>
                      <a:r>
                        <a:rPr lang="zh-CN" altLang="en-US" sz="1800" b="1" dirty="0" smtClean="0">
                          <a:solidFill>
                            <a:schemeClr val="bg1"/>
                          </a:solidFill>
                          <a:ea typeface="黑体" panose="02010609060101010101" pitchFamily="49" charset="-122"/>
                          <a:sym typeface="+mn-ea"/>
                        </a:rPr>
                        <a:t>合计</a:t>
                      </a:r>
                      <a:endParaRPr lang="zh-CN" altLang="en-US" sz="1800" b="1" dirty="0">
                        <a:solidFill>
                          <a:schemeClr val="bg1"/>
                        </a:solidFill>
                        <a:ea typeface="黑体" panose="02010609060101010101" pitchFamily="49" charset="-122"/>
                        <a:sym typeface="+mn-ea"/>
                      </a:endParaRPr>
                    </a:p>
                  </a:txBody>
                  <a:tcPr>
                    <a:solidFill>
                      <a:schemeClr val="accent1"/>
                    </a:solidFill>
                  </a:tcPr>
                </a:tc>
                <a:tc>
                  <a:txBody>
                    <a:bodyPr/>
                    <a:lstStyle/>
                    <a:p>
                      <a:pPr algn="ctr">
                        <a:buNone/>
                      </a:pPr>
                      <a:r>
                        <a:rPr lang="en-US" altLang="zh-CN" sz="2400" b="1" dirty="0" smtClean="0">
                          <a:ea typeface="黑体" panose="02010609060101010101" pitchFamily="49" charset="-122"/>
                          <a:sym typeface="+mn-ea"/>
                        </a:rPr>
                        <a:t>3261.2</a:t>
                      </a:r>
                      <a:endParaRPr lang="en-US" altLang="zh-CN" sz="2400" b="1" dirty="0">
                        <a:ea typeface="黑体" panose="02010609060101010101" pitchFamily="49" charset="-122"/>
                        <a:sym typeface="+mn-ea"/>
                      </a:endParaRPr>
                    </a:p>
                  </a:txBody>
                  <a:tcPr/>
                </a:tc>
                <a:tc>
                  <a:txBody>
                    <a:bodyPr/>
                    <a:lstStyle/>
                    <a:p>
                      <a:pPr algn="ctr">
                        <a:buNone/>
                      </a:pPr>
                      <a:r>
                        <a:rPr lang="en-US" altLang="zh-CN" sz="2400" b="1" dirty="0" smtClean="0">
                          <a:ea typeface="黑体" panose="02010609060101010101" pitchFamily="49" charset="-122"/>
                          <a:sym typeface="+mn-ea"/>
                        </a:rPr>
                        <a:t>3750</a:t>
                      </a:r>
                      <a:endParaRPr lang="en-US" altLang="zh-CN" sz="2400" b="1" dirty="0">
                        <a:ea typeface="黑体" panose="02010609060101010101" pitchFamily="49" charset="-122"/>
                        <a:sym typeface="+mn-ea"/>
                      </a:endParaRPr>
                    </a:p>
                  </a:txBody>
                  <a:tcPr/>
                </a:tc>
              </a:tr>
              <a:tr h="623080">
                <a:tc vMerge="1">
                  <a:tcPr/>
                </a:tc>
                <a:tc>
                  <a:txBody>
                    <a:bodyPr/>
                    <a:lstStyle/>
                    <a:p>
                      <a:pPr algn="ctr">
                        <a:buNone/>
                      </a:pPr>
                      <a:r>
                        <a:rPr lang="zh-CN" altLang="en-US" sz="1800" b="1" dirty="0">
                          <a:ea typeface="黑体" panose="02010609060101010101" pitchFamily="49" charset="-122"/>
                          <a:sym typeface="+mn-ea"/>
                        </a:rPr>
                        <a:t>普</a:t>
                      </a:r>
                      <a:r>
                        <a:rPr lang="zh-CN" altLang="en-US" sz="1800" b="1" dirty="0" smtClean="0">
                          <a:ea typeface="黑体" panose="02010609060101010101" pitchFamily="49" charset="-122"/>
                          <a:sym typeface="+mn-ea"/>
                        </a:rPr>
                        <a:t>通高</a:t>
                      </a:r>
                      <a:r>
                        <a:rPr lang="zh-CN" altLang="en-US" sz="1800" b="1" dirty="0">
                          <a:ea typeface="黑体" panose="02010609060101010101" pitchFamily="49" charset="-122"/>
                          <a:sym typeface="+mn-ea"/>
                        </a:rPr>
                        <a:t>校</a:t>
                      </a:r>
                      <a:endParaRPr lang="zh-CN" altLang="en-US" sz="1800" b="1" dirty="0">
                        <a:ea typeface="黑体" panose="02010609060101010101" pitchFamily="49" charset="-122"/>
                        <a:sym typeface="+mn-ea"/>
                      </a:endParaRPr>
                    </a:p>
                  </a:txBody>
                  <a:tcPr/>
                </a:tc>
                <a:tc>
                  <a:txBody>
                    <a:bodyPr/>
                    <a:lstStyle/>
                    <a:p>
                      <a:pPr algn="ctr">
                        <a:buNone/>
                      </a:pPr>
                      <a:r>
                        <a:rPr lang="en-US" altLang="zh-CN" sz="2400" b="1" dirty="0" smtClean="0">
                          <a:ea typeface="黑体" panose="02010609060101010101" pitchFamily="49" charset="-122"/>
                          <a:sym typeface="+mn-ea"/>
                        </a:rPr>
                        <a:t>2695.8</a:t>
                      </a:r>
                      <a:endParaRPr lang="en-US" altLang="zh-CN" sz="2400" b="1" dirty="0">
                        <a:ea typeface="黑体" panose="02010609060101010101" pitchFamily="49" charset="-122"/>
                        <a:sym typeface="+mn-ea"/>
                      </a:endParaRPr>
                    </a:p>
                  </a:txBody>
                  <a:tcPr/>
                </a:tc>
                <a:tc>
                  <a:txBody>
                    <a:bodyPr/>
                    <a:lstStyle/>
                    <a:p>
                      <a:pPr algn="ctr">
                        <a:buNone/>
                      </a:pPr>
                      <a:r>
                        <a:rPr lang="en-US" altLang="zh-CN" sz="2400" b="1" dirty="0" smtClean="0">
                          <a:ea typeface="黑体" panose="02010609060101010101" pitchFamily="49" charset="-122"/>
                          <a:sym typeface="+mn-ea"/>
                        </a:rPr>
                        <a:t>3250</a:t>
                      </a:r>
                      <a:endParaRPr lang="en-US" altLang="zh-CN" sz="2400" b="1" dirty="0">
                        <a:ea typeface="黑体" panose="02010609060101010101" pitchFamily="49" charset="-122"/>
                        <a:sym typeface="+mn-ea"/>
                      </a:endParaRPr>
                    </a:p>
                  </a:txBody>
                  <a:tcPr/>
                </a:tc>
              </a:tr>
              <a:tr h="488263">
                <a:tc vMerge="1">
                  <a:tcPr/>
                </a:tc>
                <a:tc>
                  <a:txBody>
                    <a:bodyPr/>
                    <a:lstStyle/>
                    <a:p>
                      <a:pPr algn="ctr">
                        <a:buNone/>
                      </a:pPr>
                      <a:r>
                        <a:rPr lang="zh-CN" altLang="en-US" sz="1800" b="1" dirty="0">
                          <a:ea typeface="黑体" panose="02010609060101010101" pitchFamily="49" charset="-122"/>
                          <a:sym typeface="+mn-ea"/>
                        </a:rPr>
                        <a:t>成人高校</a:t>
                      </a:r>
                      <a:endParaRPr lang="zh-CN" altLang="en-US" sz="1800" b="1" dirty="0">
                        <a:ea typeface="黑体" panose="02010609060101010101" pitchFamily="49" charset="-122"/>
                        <a:sym typeface="+mn-ea"/>
                      </a:endParaRPr>
                    </a:p>
                  </a:txBody>
                  <a:tcPr/>
                </a:tc>
                <a:tc>
                  <a:txBody>
                    <a:bodyPr/>
                    <a:lstStyle/>
                    <a:p>
                      <a:pPr algn="ctr">
                        <a:buNone/>
                      </a:pPr>
                      <a:r>
                        <a:rPr lang="en-US" altLang="zh-CN" sz="2400" b="1" dirty="0" smtClean="0">
                          <a:ea typeface="黑体" panose="02010609060101010101" pitchFamily="49" charset="-122"/>
                          <a:sym typeface="+mn-ea"/>
                        </a:rPr>
                        <a:t>584.3</a:t>
                      </a:r>
                      <a:endParaRPr lang="en-US" altLang="zh-CN" sz="2400" b="1" dirty="0">
                        <a:ea typeface="黑体" panose="02010609060101010101" pitchFamily="49" charset="-122"/>
                        <a:sym typeface="+mn-ea"/>
                      </a:endParaRPr>
                    </a:p>
                  </a:txBody>
                  <a:tcPr/>
                </a:tc>
                <a:tc>
                  <a:txBody>
                    <a:bodyPr/>
                    <a:lstStyle/>
                    <a:p>
                      <a:pPr algn="ctr">
                        <a:buNone/>
                      </a:pPr>
                      <a:r>
                        <a:rPr lang="en-US" altLang="zh-CN" sz="2400" b="1" dirty="0"/>
                        <a:t>500</a:t>
                      </a:r>
                      <a:endParaRPr lang="en-US" altLang="zh-CN" sz="2400" b="1" dirty="0"/>
                    </a:p>
                  </a:txBody>
                  <a:tcPr/>
                </a:tc>
              </a:tr>
              <a:tr h="681077">
                <a:tc gridSpan="2">
                  <a:txBody>
                    <a:bodyPr/>
                    <a:lstStyle/>
                    <a:p>
                      <a:pPr algn="ctr" fontAlgn="auto">
                        <a:lnSpc>
                          <a:spcPts val="1000"/>
                        </a:lnSpc>
                        <a:buNone/>
                      </a:pPr>
                      <a:endParaRPr lang="en-US" altLang="zh-CN" sz="1800" b="1" dirty="0" smtClean="0">
                        <a:solidFill>
                          <a:schemeClr val="bg1"/>
                        </a:solidFill>
                        <a:ea typeface="黑体" panose="02010609060101010101" pitchFamily="49" charset="-122"/>
                        <a:sym typeface="Arial" panose="020B0604020202020204" pitchFamily="34" charset="0"/>
                      </a:endParaRPr>
                    </a:p>
                    <a:p>
                      <a:pPr algn="ctr" fontAlgn="auto">
                        <a:lnSpc>
                          <a:spcPts val="1000"/>
                        </a:lnSpc>
                        <a:buNone/>
                      </a:pPr>
                      <a:endParaRPr lang="zh-CN" altLang="en-US" sz="1800" b="1" dirty="0">
                        <a:solidFill>
                          <a:schemeClr val="bg1"/>
                        </a:solidFill>
                        <a:ea typeface="黑体" panose="02010609060101010101" pitchFamily="49" charset="-122"/>
                        <a:sym typeface="Arial" panose="020B0604020202020204" pitchFamily="34" charset="0"/>
                      </a:endParaRPr>
                    </a:p>
                    <a:p>
                      <a:pPr algn="ctr" fontAlgn="auto">
                        <a:lnSpc>
                          <a:spcPts val="1000"/>
                        </a:lnSpc>
                        <a:buNone/>
                      </a:pPr>
                      <a:r>
                        <a:rPr lang="zh-CN" altLang="en-US" sz="1800" b="1" dirty="0">
                          <a:solidFill>
                            <a:schemeClr val="bg1"/>
                          </a:solidFill>
                          <a:ea typeface="黑体" panose="02010609060101010101" pitchFamily="49" charset="-122"/>
                          <a:sym typeface="Arial" panose="020B0604020202020204" pitchFamily="34" charset="0"/>
                        </a:rPr>
                        <a:t>在学研究生</a:t>
                      </a:r>
                      <a:endParaRPr lang="zh-CN" altLang="en-US" sz="1800" b="1" dirty="0">
                        <a:solidFill>
                          <a:schemeClr val="bg1"/>
                        </a:solidFill>
                        <a:ea typeface="黑体" panose="02010609060101010101" pitchFamily="49" charset="-122"/>
                        <a:sym typeface="Arial" panose="020B0604020202020204" pitchFamily="34" charset="0"/>
                      </a:endParaRPr>
                    </a:p>
                  </a:txBody>
                  <a:tcPr>
                    <a:solidFill>
                      <a:schemeClr val="accent1"/>
                    </a:solidFill>
                  </a:tcPr>
                </a:tc>
                <a:tc hMerge="1">
                  <a:tcPr/>
                </a:tc>
                <a:tc>
                  <a:txBody>
                    <a:bodyPr/>
                    <a:lstStyle/>
                    <a:p>
                      <a:pPr algn="ctr" fontAlgn="auto">
                        <a:lnSpc>
                          <a:spcPts val="1000"/>
                        </a:lnSpc>
                        <a:buNone/>
                      </a:pPr>
                      <a:endParaRPr lang="en-US" altLang="zh-CN" sz="2400" b="1" dirty="0">
                        <a:ea typeface="黑体" panose="02010609060101010101" pitchFamily="49" charset="-122"/>
                        <a:sym typeface="+mn-ea"/>
                      </a:endParaRPr>
                    </a:p>
                    <a:p>
                      <a:pPr algn="ctr" fontAlgn="auto">
                        <a:lnSpc>
                          <a:spcPts val="1000"/>
                        </a:lnSpc>
                        <a:buNone/>
                      </a:pPr>
                      <a:endParaRPr lang="en-US" altLang="zh-CN" sz="2400" b="1" dirty="0" smtClean="0">
                        <a:ea typeface="黑体" panose="02010609060101010101" pitchFamily="49" charset="-122"/>
                        <a:sym typeface="+mn-ea"/>
                      </a:endParaRPr>
                    </a:p>
                    <a:p>
                      <a:pPr algn="ctr" fontAlgn="auto">
                        <a:lnSpc>
                          <a:spcPts val="1000"/>
                        </a:lnSpc>
                        <a:buNone/>
                      </a:pPr>
                      <a:r>
                        <a:rPr lang="en-US" altLang="zh-CN" sz="2400" b="1" dirty="0" smtClean="0">
                          <a:ea typeface="黑体" panose="02010609060101010101" pitchFamily="49" charset="-122"/>
                          <a:sym typeface="+mn-ea"/>
                        </a:rPr>
                        <a:t>198.11</a:t>
                      </a:r>
                      <a:endParaRPr lang="en-US" altLang="zh-CN" sz="2400" b="1" dirty="0">
                        <a:ea typeface="黑体" panose="02010609060101010101" pitchFamily="49" charset="-122"/>
                        <a:sym typeface="+mn-ea"/>
                      </a:endParaRPr>
                    </a:p>
                  </a:txBody>
                  <a:tcPr/>
                </a:tc>
                <a:tc>
                  <a:txBody>
                    <a:bodyPr/>
                    <a:lstStyle/>
                    <a:p>
                      <a:pPr algn="ctr" fontAlgn="auto">
                        <a:lnSpc>
                          <a:spcPts val="1000"/>
                        </a:lnSpc>
                        <a:buNone/>
                      </a:pPr>
                      <a:endParaRPr lang="en-US" altLang="zh-CN" sz="2400" b="1" dirty="0" smtClean="0">
                        <a:ea typeface="黑体" panose="02010609060101010101" pitchFamily="49" charset="-122"/>
                        <a:sym typeface="+mn-ea"/>
                      </a:endParaRPr>
                    </a:p>
                    <a:p>
                      <a:pPr algn="ctr" fontAlgn="auto">
                        <a:lnSpc>
                          <a:spcPts val="1000"/>
                        </a:lnSpc>
                        <a:buNone/>
                      </a:pPr>
                      <a:endParaRPr lang="en-US" altLang="zh-CN" sz="2400" b="1" dirty="0">
                        <a:ea typeface="黑体" panose="02010609060101010101" pitchFamily="49" charset="-122"/>
                        <a:sym typeface="+mn-ea"/>
                      </a:endParaRPr>
                    </a:p>
                    <a:p>
                      <a:pPr algn="ctr" fontAlgn="auto">
                        <a:lnSpc>
                          <a:spcPts val="1000"/>
                        </a:lnSpc>
                        <a:buNone/>
                      </a:pPr>
                      <a:r>
                        <a:rPr lang="en-US" altLang="zh-CN" sz="2400" b="1" dirty="0" smtClean="0">
                          <a:ea typeface="黑体" panose="02010609060101010101" pitchFamily="49" charset="-122"/>
                          <a:sym typeface="+mn-ea"/>
                        </a:rPr>
                        <a:t>250</a:t>
                      </a:r>
                      <a:endParaRPr lang="en-US" altLang="zh-CN" sz="2400" b="1" dirty="0">
                        <a:ea typeface="黑体" panose="02010609060101010101" pitchFamily="49" charset="-122"/>
                        <a:sym typeface="+mn-ea"/>
                      </a:endParaRPr>
                    </a:p>
                  </a:txBody>
                  <a:tcPr/>
                </a:tc>
              </a:tr>
              <a:tr h="597619">
                <a:tc gridSpan="2">
                  <a:txBody>
                    <a:bodyPr/>
                    <a:lstStyle/>
                    <a:p>
                      <a:pPr algn="ctr" fontAlgn="auto">
                        <a:lnSpc>
                          <a:spcPts val="1000"/>
                        </a:lnSpc>
                        <a:buNone/>
                      </a:pPr>
                      <a:endParaRPr lang="zh-CN" altLang="en-US" sz="1800" b="1" dirty="0">
                        <a:ea typeface="黑体" panose="02010609060101010101" pitchFamily="49" charset="-122"/>
                        <a:sym typeface="Arial" panose="020B0604020202020204" pitchFamily="34" charset="0"/>
                      </a:endParaRPr>
                    </a:p>
                    <a:p>
                      <a:pPr algn="ctr" fontAlgn="auto">
                        <a:lnSpc>
                          <a:spcPts val="1000"/>
                        </a:lnSpc>
                        <a:buNone/>
                      </a:pPr>
                      <a:endParaRPr lang="en-US" altLang="zh-CN" sz="1800" b="1" dirty="0" smtClean="0">
                        <a:solidFill>
                          <a:schemeClr val="bg1"/>
                        </a:solidFill>
                        <a:ea typeface="黑体" panose="02010609060101010101" pitchFamily="49" charset="-122"/>
                        <a:sym typeface="Arial" panose="020B0604020202020204" pitchFamily="34" charset="0"/>
                      </a:endParaRPr>
                    </a:p>
                    <a:p>
                      <a:pPr algn="ctr" fontAlgn="auto">
                        <a:lnSpc>
                          <a:spcPts val="1000"/>
                        </a:lnSpc>
                        <a:buNone/>
                      </a:pPr>
                      <a:r>
                        <a:rPr lang="zh-CN" altLang="en-US" sz="1800" b="1" dirty="0" smtClean="0">
                          <a:solidFill>
                            <a:schemeClr val="bg1"/>
                          </a:solidFill>
                          <a:ea typeface="黑体" panose="02010609060101010101" pitchFamily="49" charset="-122"/>
                          <a:sym typeface="Arial" panose="020B0604020202020204" pitchFamily="34" charset="0"/>
                        </a:rPr>
                        <a:t>毛</a:t>
                      </a:r>
                      <a:r>
                        <a:rPr lang="zh-CN" altLang="en-US" sz="1800" b="1" dirty="0">
                          <a:solidFill>
                            <a:schemeClr val="bg1"/>
                          </a:solidFill>
                          <a:ea typeface="黑体" panose="02010609060101010101" pitchFamily="49" charset="-122"/>
                          <a:sym typeface="Arial" panose="020B0604020202020204" pitchFamily="34" charset="0"/>
                        </a:rPr>
                        <a:t>入学率</a:t>
                      </a:r>
                      <a:endParaRPr lang="zh-CN" altLang="en-US" sz="1800" b="1" dirty="0">
                        <a:solidFill>
                          <a:schemeClr val="bg1"/>
                        </a:solidFill>
                        <a:ea typeface="黑体" panose="02010609060101010101" pitchFamily="49" charset="-122"/>
                        <a:sym typeface="Arial" panose="020B0604020202020204" pitchFamily="34" charset="0"/>
                      </a:endParaRPr>
                    </a:p>
                  </a:txBody>
                  <a:tcPr>
                    <a:solidFill>
                      <a:schemeClr val="accent1"/>
                    </a:solidFill>
                  </a:tcPr>
                </a:tc>
                <a:tc hMerge="1">
                  <a:tcPr/>
                </a:tc>
                <a:tc>
                  <a:txBody>
                    <a:bodyPr/>
                    <a:lstStyle/>
                    <a:p>
                      <a:pPr algn="ctr" fontAlgn="auto">
                        <a:lnSpc>
                          <a:spcPts val="1000"/>
                        </a:lnSpc>
                        <a:buNone/>
                      </a:pPr>
                      <a:endParaRPr lang="en-US" altLang="zh-CN" sz="2400" b="1" dirty="0">
                        <a:ea typeface="黑体" panose="02010609060101010101" pitchFamily="49" charset="-122"/>
                        <a:sym typeface="+mn-ea"/>
                      </a:endParaRPr>
                    </a:p>
                    <a:p>
                      <a:pPr algn="ctr" fontAlgn="auto">
                        <a:lnSpc>
                          <a:spcPts val="1000"/>
                        </a:lnSpc>
                        <a:buNone/>
                      </a:pPr>
                      <a:endParaRPr lang="en-US" altLang="zh-CN" sz="2400" b="1" dirty="0" smtClean="0">
                        <a:ea typeface="黑体" panose="02010609060101010101" pitchFamily="49" charset="-122"/>
                        <a:sym typeface="+mn-ea"/>
                      </a:endParaRPr>
                    </a:p>
                    <a:p>
                      <a:pPr algn="ctr" fontAlgn="auto">
                        <a:lnSpc>
                          <a:spcPts val="1000"/>
                        </a:lnSpc>
                        <a:buNone/>
                      </a:pPr>
                      <a:r>
                        <a:rPr lang="en-US" altLang="zh-CN" sz="2400" b="1" dirty="0" smtClean="0">
                          <a:ea typeface="黑体" panose="02010609060101010101" pitchFamily="49" charset="-122"/>
                          <a:sym typeface="+mn-ea"/>
                        </a:rPr>
                        <a:t>42.7</a:t>
                      </a:r>
                      <a:endParaRPr lang="en-US" altLang="zh-CN" sz="2400" b="1" dirty="0">
                        <a:ea typeface="黑体" panose="02010609060101010101" pitchFamily="49" charset="-122"/>
                        <a:sym typeface="+mn-ea"/>
                      </a:endParaRPr>
                    </a:p>
                  </a:txBody>
                  <a:tcPr/>
                </a:tc>
                <a:tc>
                  <a:txBody>
                    <a:bodyPr/>
                    <a:lstStyle/>
                    <a:p>
                      <a:pPr algn="ctr" fontAlgn="auto">
                        <a:lnSpc>
                          <a:spcPts val="1000"/>
                        </a:lnSpc>
                        <a:buNone/>
                      </a:pPr>
                      <a:endParaRPr lang="en-US" altLang="zh-CN" sz="2400" b="1" dirty="0">
                        <a:ea typeface="黑体" panose="02010609060101010101" pitchFamily="49" charset="-122"/>
                        <a:sym typeface="+mn-ea"/>
                      </a:endParaRPr>
                    </a:p>
                    <a:p>
                      <a:pPr algn="ctr" fontAlgn="auto">
                        <a:lnSpc>
                          <a:spcPts val="1000"/>
                        </a:lnSpc>
                        <a:buNone/>
                      </a:pPr>
                      <a:endParaRPr lang="en-US" altLang="zh-CN" sz="2400" b="1" dirty="0" smtClean="0">
                        <a:ea typeface="黑体" panose="02010609060101010101" pitchFamily="49" charset="-122"/>
                        <a:sym typeface="+mn-ea"/>
                      </a:endParaRPr>
                    </a:p>
                    <a:p>
                      <a:pPr algn="ctr" fontAlgn="auto">
                        <a:lnSpc>
                          <a:spcPts val="1000"/>
                        </a:lnSpc>
                        <a:buNone/>
                      </a:pPr>
                      <a:endParaRPr lang="en-US" altLang="zh-CN" sz="2400" b="1" dirty="0" smtClean="0">
                        <a:ea typeface="黑体" panose="02010609060101010101" pitchFamily="49" charset="-122"/>
                        <a:sym typeface="+mn-ea"/>
                      </a:endParaRPr>
                    </a:p>
                    <a:p>
                      <a:pPr algn="ctr" fontAlgn="auto">
                        <a:lnSpc>
                          <a:spcPts val="1000"/>
                        </a:lnSpc>
                        <a:buNone/>
                      </a:pPr>
                      <a:r>
                        <a:rPr lang="en-US" altLang="zh-CN" sz="2400" b="1" dirty="0" smtClean="0">
                          <a:ea typeface="黑体" panose="02010609060101010101" pitchFamily="49" charset="-122"/>
                          <a:sym typeface="+mn-ea"/>
                        </a:rPr>
                        <a:t>50</a:t>
                      </a:r>
                      <a:endParaRPr lang="en-US" altLang="zh-CN" sz="2400" b="1" dirty="0">
                        <a:ea typeface="黑体" panose="02010609060101010101" pitchFamily="49" charset="-122"/>
                        <a:sym typeface="+mn-ea"/>
                      </a:endParaRPr>
                    </a:p>
                  </a:txBody>
                  <a:tcPr/>
                </a:tc>
              </a:tr>
              <a:tr h="992814">
                <a:tc gridSpan="2">
                  <a:txBody>
                    <a:bodyPr/>
                    <a:lstStyle/>
                    <a:p>
                      <a:pPr>
                        <a:buNone/>
                      </a:pPr>
                      <a:endParaRPr lang="zh-CN" altLang="en-US" dirty="0"/>
                    </a:p>
                  </a:txBody>
                  <a:tcPr/>
                </a:tc>
                <a:tc hMerge="1">
                  <a:tcPr/>
                </a:tc>
                <a:tc>
                  <a:txBody>
                    <a:bodyPr/>
                    <a:lstStyle/>
                    <a:p>
                      <a:pPr algn="ctr">
                        <a:buNone/>
                      </a:pPr>
                      <a:endParaRPr lang="en-US" altLang="zh-CN" sz="2400" b="1" dirty="0" smtClean="0">
                        <a:solidFill>
                          <a:srgbClr val="C00000"/>
                        </a:solidFill>
                        <a:latin typeface="黑体" panose="02010609060101010101" pitchFamily="49" charset="-122"/>
                        <a:ea typeface="黑体" panose="02010609060101010101" pitchFamily="49" charset="-122"/>
                        <a:sym typeface="+mn-ea"/>
                      </a:endParaRPr>
                    </a:p>
                    <a:p>
                      <a:pPr algn="ctr">
                        <a:buNone/>
                      </a:pPr>
                      <a:r>
                        <a:rPr lang="zh-CN" altLang="en-US" sz="2400" b="1" dirty="0" smtClean="0">
                          <a:solidFill>
                            <a:srgbClr val="C00000"/>
                          </a:solidFill>
                          <a:latin typeface="黑体" panose="02010609060101010101" pitchFamily="49" charset="-122"/>
                          <a:ea typeface="黑体" panose="02010609060101010101" pitchFamily="49" charset="-122"/>
                          <a:sym typeface="+mn-ea"/>
                        </a:rPr>
                        <a:t>大</a:t>
                      </a:r>
                      <a:r>
                        <a:rPr lang="zh-CN" altLang="en-US" sz="2400" b="1" dirty="0">
                          <a:solidFill>
                            <a:srgbClr val="C00000"/>
                          </a:solidFill>
                          <a:latin typeface="黑体" panose="02010609060101010101" pitchFamily="49" charset="-122"/>
                          <a:ea typeface="黑体" panose="02010609060101010101" pitchFamily="49" charset="-122"/>
                          <a:sym typeface="+mn-ea"/>
                        </a:rPr>
                        <a:t>众化</a:t>
                      </a:r>
                      <a:endParaRPr lang="zh-CN" altLang="en-US" sz="2400" b="1" dirty="0">
                        <a:solidFill>
                          <a:srgbClr val="C00000"/>
                        </a:solidFill>
                        <a:latin typeface="黑体" panose="02010609060101010101" pitchFamily="49" charset="-122"/>
                        <a:ea typeface="黑体" panose="02010609060101010101" pitchFamily="49" charset="-122"/>
                        <a:sym typeface="+mn-ea"/>
                      </a:endParaRPr>
                    </a:p>
                  </a:txBody>
                  <a:tcPr/>
                </a:tc>
                <a:tc>
                  <a:txBody>
                    <a:bodyPr/>
                    <a:lstStyle/>
                    <a:p>
                      <a:pPr algn="ctr">
                        <a:buNone/>
                      </a:pPr>
                      <a:endParaRPr lang="en-US" altLang="zh-CN" sz="2400" b="1" dirty="0" smtClean="0">
                        <a:solidFill>
                          <a:srgbClr val="C00000"/>
                        </a:solidFill>
                        <a:latin typeface="黑体" panose="02010609060101010101" pitchFamily="49" charset="-122"/>
                        <a:ea typeface="黑体" panose="02010609060101010101" pitchFamily="49" charset="-122"/>
                        <a:sym typeface="+mn-ea"/>
                      </a:endParaRPr>
                    </a:p>
                    <a:p>
                      <a:pPr algn="ctr">
                        <a:buNone/>
                      </a:pPr>
                      <a:r>
                        <a:rPr lang="zh-CN" altLang="en-US" sz="2400" b="1" dirty="0" smtClean="0">
                          <a:solidFill>
                            <a:srgbClr val="C00000"/>
                          </a:solidFill>
                          <a:latin typeface="黑体" panose="02010609060101010101" pitchFamily="49" charset="-122"/>
                          <a:ea typeface="黑体" panose="02010609060101010101" pitchFamily="49" charset="-122"/>
                          <a:sym typeface="+mn-ea"/>
                        </a:rPr>
                        <a:t>普</a:t>
                      </a:r>
                      <a:r>
                        <a:rPr lang="zh-CN" altLang="en-US" sz="2400" b="1" dirty="0">
                          <a:solidFill>
                            <a:srgbClr val="C00000"/>
                          </a:solidFill>
                          <a:latin typeface="黑体" panose="02010609060101010101" pitchFamily="49" charset="-122"/>
                          <a:ea typeface="黑体" panose="02010609060101010101" pitchFamily="49" charset="-122"/>
                          <a:sym typeface="+mn-ea"/>
                        </a:rPr>
                        <a:t>及化</a:t>
                      </a:r>
                      <a:endParaRPr lang="zh-CN" altLang="en-US" sz="2400" b="1" dirty="0">
                        <a:solidFill>
                          <a:srgbClr val="C00000"/>
                        </a:solidFill>
                        <a:latin typeface="黑体" panose="02010609060101010101" pitchFamily="49" charset="-122"/>
                        <a:ea typeface="黑体" panose="02010609060101010101" pitchFamily="49" charset="-122"/>
                        <a:sym typeface="+mn-ea"/>
                      </a:endParaRPr>
                    </a:p>
                  </a:txBody>
                  <a:tcPr/>
                </a:tc>
              </a:tr>
            </a:tbl>
          </a:graphicData>
        </a:graphic>
      </p:graphicFrame>
      <p:cxnSp>
        <p:nvCxnSpPr>
          <p:cNvPr id="19" name="直接连接符 18"/>
          <p:cNvCxnSpPr/>
          <p:nvPr/>
        </p:nvCxnSpPr>
        <p:spPr>
          <a:xfrm>
            <a:off x="290456" y="355002"/>
            <a:ext cx="3420932" cy="2259106"/>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508000" y="-188686"/>
            <a:ext cx="11422743" cy="1938992"/>
          </a:xfrm>
          <a:prstGeom prst="rect">
            <a:avLst/>
          </a:prstGeom>
          <a:noFill/>
        </p:spPr>
        <p:txBody>
          <a:bodyPr wrap="square" rtlCol="0">
            <a:spAutoFit/>
          </a:bodyPr>
          <a:lstStyle/>
          <a:p>
            <a:pPr>
              <a:lnSpc>
                <a:spcPct val="200000"/>
              </a:lnSpc>
            </a:pPr>
            <a:r>
              <a:rPr lang="en-US" altLang="zh-CN" sz="2800" b="1" dirty="0" smtClean="0">
                <a:solidFill>
                  <a:schemeClr val="accent1"/>
                </a:solidFill>
                <a:latin typeface="+mn-ea"/>
              </a:rPr>
              <a:t>                          2015</a:t>
            </a:r>
            <a:r>
              <a:rPr lang="zh-CN" altLang="en-US" sz="2800" b="1" dirty="0" smtClean="0">
                <a:solidFill>
                  <a:schemeClr val="accent1"/>
                </a:solidFill>
                <a:latin typeface="+mn-ea"/>
              </a:rPr>
              <a:t>年，全国高职院校数</a:t>
            </a:r>
            <a:endParaRPr lang="zh-CN" altLang="zh-CN" sz="2800" b="1" dirty="0" smtClean="0">
              <a:solidFill>
                <a:schemeClr val="accent1"/>
              </a:solidFill>
              <a:latin typeface="仿宋" panose="02010609060101010101" pitchFamily="1" charset="-122"/>
              <a:ea typeface="仿宋" panose="02010609060101010101" pitchFamily="1" charset="-122"/>
            </a:endParaRPr>
          </a:p>
          <a:p>
            <a:pPr>
              <a:lnSpc>
                <a:spcPct val="200000"/>
              </a:lnSpc>
            </a:pPr>
            <a:endParaRPr lang="en-US" altLang="zh-CN" sz="3200" b="1" dirty="0" smtClean="0">
              <a:latin typeface="黑体" panose="02010609060101010101" pitchFamily="49" charset="-122"/>
              <a:ea typeface="黑体" panose="02010609060101010101" pitchFamily="49" charset="-122"/>
              <a:sym typeface="+mn-ea"/>
            </a:endParaRPr>
          </a:p>
        </p:txBody>
      </p:sp>
      <p:pic>
        <p:nvPicPr>
          <p:cNvPr id="1026" name="Picture 2" descr="C:\Users\Administrator\Desktop\QQ图片20171220154737.jpg"/>
          <p:cNvPicPr>
            <a:picLocks noChangeAspect="1" noChangeArrowheads="1"/>
          </p:cNvPicPr>
          <p:nvPr/>
        </p:nvPicPr>
        <p:blipFill>
          <a:blip r:embed="rId1" cstate="print"/>
          <a:srcRect/>
          <a:stretch>
            <a:fillRect/>
          </a:stretch>
        </p:blipFill>
        <p:spPr bwMode="auto">
          <a:xfrm>
            <a:off x="0" y="986971"/>
            <a:ext cx="12192000" cy="586516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508000" y="0"/>
            <a:ext cx="11422743" cy="5386090"/>
          </a:xfrm>
          <a:prstGeom prst="rect">
            <a:avLst/>
          </a:prstGeom>
          <a:noFill/>
        </p:spPr>
        <p:txBody>
          <a:bodyPr wrap="square" rtlCol="0">
            <a:spAutoFit/>
          </a:bodyPr>
          <a:lstStyle/>
          <a:p>
            <a:pPr>
              <a:lnSpc>
                <a:spcPct val="200000"/>
              </a:lnSpc>
            </a:pPr>
            <a:r>
              <a:rPr lang="en-US" altLang="zh-CN" sz="2800" b="1" dirty="0" smtClean="0">
                <a:solidFill>
                  <a:schemeClr val="accent1"/>
                </a:solidFill>
                <a:latin typeface="+mn-ea"/>
              </a:rPr>
              <a:t>                                  </a:t>
            </a:r>
            <a:r>
              <a:rPr lang="zh-CN" altLang="en-US" sz="2800" b="1" dirty="0" smtClean="0">
                <a:solidFill>
                  <a:schemeClr val="accent1"/>
                </a:solidFill>
                <a:latin typeface="+mn-ea"/>
              </a:rPr>
              <a:t>我国高职院校分布情况</a:t>
            </a:r>
            <a:endParaRPr lang="en-US" altLang="zh-CN" sz="2800" b="1" dirty="0" smtClean="0">
              <a:solidFill>
                <a:schemeClr val="accent1"/>
              </a:solidFill>
              <a:latin typeface="+mn-ea"/>
            </a:endParaRPr>
          </a:p>
          <a:p>
            <a:pPr>
              <a:lnSpc>
                <a:spcPct val="200000"/>
              </a:lnSpc>
            </a:pPr>
            <a:endParaRPr lang="zh-CN" altLang="en-US" sz="2800" dirty="0" smtClean="0"/>
          </a:p>
          <a:p>
            <a:pPr>
              <a:lnSpc>
                <a:spcPct val="200000"/>
              </a:lnSpc>
            </a:pPr>
            <a:endParaRPr lang="en-US" altLang="zh-CN" sz="2800" b="1" dirty="0" smtClean="0">
              <a:solidFill>
                <a:schemeClr val="accent1"/>
              </a:solidFill>
              <a:latin typeface="+mn-ea"/>
            </a:endParaRPr>
          </a:p>
          <a:p>
            <a:pPr>
              <a:lnSpc>
                <a:spcPct val="200000"/>
              </a:lnSpc>
            </a:pPr>
            <a:endParaRPr lang="zh-CN" altLang="en-US" sz="2800" dirty="0" smtClean="0"/>
          </a:p>
          <a:p>
            <a:pPr>
              <a:lnSpc>
                <a:spcPct val="200000"/>
              </a:lnSpc>
            </a:pPr>
            <a:endParaRPr lang="zh-CN" altLang="zh-CN" sz="2800" b="1" dirty="0" smtClean="0">
              <a:solidFill>
                <a:schemeClr val="accent1"/>
              </a:solidFill>
              <a:latin typeface="仿宋" panose="02010609060101010101" pitchFamily="1" charset="-122"/>
              <a:ea typeface="仿宋" panose="02010609060101010101" pitchFamily="1" charset="-122"/>
            </a:endParaRPr>
          </a:p>
          <a:p>
            <a:pPr>
              <a:lnSpc>
                <a:spcPct val="200000"/>
              </a:lnSpc>
            </a:pPr>
            <a:endParaRPr lang="en-US" altLang="zh-CN" sz="3200" b="1" dirty="0" smtClean="0">
              <a:latin typeface="黑体" panose="02010609060101010101" pitchFamily="49" charset="-122"/>
              <a:ea typeface="黑体" panose="02010609060101010101" pitchFamily="49" charset="-122"/>
              <a:sym typeface="+mn-ea"/>
            </a:endParaRPr>
          </a:p>
        </p:txBody>
      </p:sp>
      <p:pic>
        <p:nvPicPr>
          <p:cNvPr id="3074" name="Picture 2" descr="C:\Users\Administrator\Documents\Tencent Files\331656718\Image\C2C\QWE(]F7WTG4TM9(09Y2D0L0.jpg"/>
          <p:cNvPicPr>
            <a:picLocks noChangeAspect="1" noChangeArrowheads="1"/>
          </p:cNvPicPr>
          <p:nvPr/>
        </p:nvPicPr>
        <p:blipFill>
          <a:blip r:embed="rId1" cstate="print"/>
          <a:srcRect/>
          <a:stretch>
            <a:fillRect/>
          </a:stretch>
        </p:blipFill>
        <p:spPr bwMode="auto">
          <a:xfrm>
            <a:off x="0" y="972458"/>
            <a:ext cx="12192000" cy="588554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1190171" y="1"/>
            <a:ext cx="10740572" cy="6247864"/>
          </a:xfrm>
          <a:prstGeom prst="rect">
            <a:avLst/>
          </a:prstGeom>
          <a:noFill/>
        </p:spPr>
        <p:txBody>
          <a:bodyPr wrap="square" rtlCol="0">
            <a:spAutoFit/>
          </a:bodyPr>
          <a:lstStyle/>
          <a:p>
            <a:pPr>
              <a:lnSpc>
                <a:spcPct val="200000"/>
              </a:lnSpc>
            </a:pPr>
            <a:r>
              <a:rPr lang="en-US" altLang="zh-CN" sz="2800" b="1" dirty="0" smtClean="0">
                <a:solidFill>
                  <a:schemeClr val="accent1"/>
                </a:solidFill>
                <a:latin typeface="+mn-ea"/>
              </a:rPr>
              <a:t>      2013</a:t>
            </a:r>
            <a:r>
              <a:rPr lang="zh-CN" altLang="en-US" sz="2800" b="1" dirty="0" smtClean="0">
                <a:solidFill>
                  <a:schemeClr val="accent1"/>
                </a:solidFill>
                <a:latin typeface="+mn-ea"/>
              </a:rPr>
              <a:t>年各省（市、自治区）高职教育经费比例</a:t>
            </a:r>
            <a:endParaRPr lang="en-US" altLang="zh-CN" sz="2800" b="1" dirty="0" smtClean="0">
              <a:solidFill>
                <a:schemeClr val="accent1"/>
              </a:solidFill>
              <a:latin typeface="+mn-ea"/>
            </a:endParaRPr>
          </a:p>
          <a:p>
            <a:pPr>
              <a:lnSpc>
                <a:spcPct val="200000"/>
              </a:lnSpc>
            </a:pPr>
            <a:endParaRPr lang="zh-CN" altLang="en-US" sz="2800" dirty="0" smtClean="0"/>
          </a:p>
          <a:p>
            <a:pPr>
              <a:lnSpc>
                <a:spcPct val="200000"/>
              </a:lnSpc>
            </a:pPr>
            <a:endParaRPr lang="en-US" altLang="zh-CN" sz="2800" b="1" dirty="0" smtClean="0">
              <a:solidFill>
                <a:schemeClr val="accent1"/>
              </a:solidFill>
              <a:latin typeface="+mn-ea"/>
            </a:endParaRPr>
          </a:p>
          <a:p>
            <a:pPr>
              <a:lnSpc>
                <a:spcPct val="200000"/>
              </a:lnSpc>
            </a:pPr>
            <a:endParaRPr lang="en-US" altLang="zh-CN" sz="2800" b="1" dirty="0" smtClean="0">
              <a:solidFill>
                <a:schemeClr val="accent1"/>
              </a:solidFill>
              <a:latin typeface="+mn-ea"/>
            </a:endParaRPr>
          </a:p>
          <a:p>
            <a:pPr>
              <a:lnSpc>
                <a:spcPct val="200000"/>
              </a:lnSpc>
            </a:pPr>
            <a:endParaRPr lang="zh-CN" altLang="en-US" sz="2800" dirty="0" smtClean="0"/>
          </a:p>
          <a:p>
            <a:pPr>
              <a:lnSpc>
                <a:spcPct val="200000"/>
              </a:lnSpc>
            </a:pPr>
            <a:endParaRPr lang="zh-CN" altLang="zh-CN" sz="2800" b="1" dirty="0" smtClean="0">
              <a:solidFill>
                <a:schemeClr val="accent1"/>
              </a:solidFill>
              <a:latin typeface="仿宋" panose="02010609060101010101" pitchFamily="1" charset="-122"/>
              <a:ea typeface="仿宋" panose="02010609060101010101" pitchFamily="1" charset="-122"/>
            </a:endParaRPr>
          </a:p>
          <a:p>
            <a:pPr>
              <a:lnSpc>
                <a:spcPct val="200000"/>
              </a:lnSpc>
            </a:pPr>
            <a:endParaRPr lang="en-US" altLang="zh-CN" sz="3200" b="1" dirty="0" smtClean="0">
              <a:latin typeface="黑体" panose="02010609060101010101" pitchFamily="49" charset="-122"/>
              <a:ea typeface="黑体" panose="02010609060101010101" pitchFamily="49" charset="-122"/>
              <a:sym typeface="+mn-ea"/>
            </a:endParaRPr>
          </a:p>
        </p:txBody>
      </p:sp>
      <p:pic>
        <p:nvPicPr>
          <p:cNvPr id="169987" name="Picture 3" descr="C:\Users\Administrator\Documents\Tencent Files\331656718\Image\C2C\2C439P`DW`CA0)Z{`N5S9GK.jpg"/>
          <p:cNvPicPr>
            <a:picLocks noChangeAspect="1" noChangeArrowheads="1"/>
          </p:cNvPicPr>
          <p:nvPr/>
        </p:nvPicPr>
        <p:blipFill>
          <a:blip r:embed="rId1" cstate="print"/>
          <a:srcRect/>
          <a:stretch>
            <a:fillRect/>
          </a:stretch>
        </p:blipFill>
        <p:spPr bwMode="auto">
          <a:xfrm>
            <a:off x="0" y="914400"/>
            <a:ext cx="12192000" cy="594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508000" y="812799"/>
            <a:ext cx="11422743" cy="8833187"/>
          </a:xfrm>
          <a:prstGeom prst="rect">
            <a:avLst/>
          </a:prstGeom>
          <a:noFill/>
        </p:spPr>
        <p:txBody>
          <a:bodyPr wrap="square" rtlCol="0">
            <a:spAutoFit/>
          </a:bodyPr>
          <a:lstStyle/>
          <a:p>
            <a:pPr>
              <a:lnSpc>
                <a:spcPct val="200000"/>
              </a:lnSpc>
            </a:pPr>
            <a:r>
              <a:rPr lang="en-US" altLang="zh-CN" sz="2800" b="1" dirty="0" smtClean="0">
                <a:solidFill>
                  <a:schemeClr val="accent1"/>
                </a:solidFill>
                <a:latin typeface="+mn-ea"/>
              </a:rPr>
              <a:t>       2015</a:t>
            </a:r>
            <a:r>
              <a:rPr lang="zh-CN" altLang="en-US" sz="2800" b="1" dirty="0" smtClean="0">
                <a:solidFill>
                  <a:schemeClr val="accent1"/>
                </a:solidFill>
                <a:latin typeface="+mn-ea"/>
              </a:rPr>
              <a:t>年，我国职业教育改革发展进入新的黄金期。</a:t>
            </a:r>
            <a:r>
              <a:rPr lang="en-US" altLang="zh-CN" sz="2800" b="1" dirty="0" smtClean="0">
                <a:solidFill>
                  <a:schemeClr val="accent1"/>
                </a:solidFill>
                <a:latin typeface="+mn-ea"/>
              </a:rPr>
              <a:t>3</a:t>
            </a:r>
            <a:r>
              <a:rPr lang="zh-CN" altLang="en-US" sz="2800" b="1" dirty="0" smtClean="0">
                <a:solidFill>
                  <a:schemeClr val="accent1"/>
                </a:solidFill>
                <a:latin typeface="+mn-ea"/>
              </a:rPr>
              <a:t>月，全国人大常委会</a:t>
            </a:r>
            <a:r>
              <a:rPr lang="zh-CN" altLang="en-US" sz="2800" b="1" dirty="0" smtClean="0">
                <a:solidFill>
                  <a:srgbClr val="C00000"/>
                </a:solidFill>
                <a:latin typeface="+mn-ea"/>
              </a:rPr>
              <a:t>启动职业教育执法检查</a:t>
            </a:r>
            <a:r>
              <a:rPr lang="zh-CN" altLang="en-US" sz="2800" b="1" dirty="0" smtClean="0">
                <a:solidFill>
                  <a:schemeClr val="accent1"/>
                </a:solidFill>
                <a:latin typeface="+mn-ea"/>
              </a:rPr>
              <a:t>。随后国务院决定自</a:t>
            </a:r>
            <a:r>
              <a:rPr lang="en-US" altLang="zh-CN" sz="2800" b="1" dirty="0" smtClean="0">
                <a:solidFill>
                  <a:schemeClr val="accent1"/>
                </a:solidFill>
                <a:latin typeface="+mn-ea"/>
              </a:rPr>
              <a:t>2015</a:t>
            </a:r>
            <a:r>
              <a:rPr lang="zh-CN" altLang="en-US" sz="2800" b="1" dirty="0" smtClean="0">
                <a:solidFill>
                  <a:schemeClr val="accent1"/>
                </a:solidFill>
                <a:latin typeface="+mn-ea"/>
              </a:rPr>
              <a:t>年起，每年</a:t>
            </a:r>
            <a:r>
              <a:rPr lang="en-US" altLang="zh-CN" sz="2800" b="1" dirty="0" smtClean="0">
                <a:solidFill>
                  <a:schemeClr val="accent1"/>
                </a:solidFill>
                <a:latin typeface="+mn-ea"/>
              </a:rPr>
              <a:t>5</a:t>
            </a:r>
            <a:r>
              <a:rPr lang="zh-CN" altLang="en-US" sz="2800" b="1" dirty="0" smtClean="0">
                <a:solidFill>
                  <a:schemeClr val="accent1"/>
                </a:solidFill>
                <a:latin typeface="+mn-ea"/>
              </a:rPr>
              <a:t>月的第二周为“</a:t>
            </a:r>
            <a:r>
              <a:rPr lang="zh-CN" altLang="en-US" sz="2800" b="1" dirty="0" smtClean="0">
                <a:solidFill>
                  <a:srgbClr val="C00000"/>
                </a:solidFill>
                <a:latin typeface="+mn-ea"/>
              </a:rPr>
              <a:t>职业教育活动周</a:t>
            </a:r>
            <a:r>
              <a:rPr lang="zh-CN" altLang="en-US" sz="2800" b="1" dirty="0" smtClean="0">
                <a:solidFill>
                  <a:schemeClr val="accent1"/>
                </a:solidFill>
                <a:latin typeface="+mn-ea"/>
              </a:rPr>
              <a:t>”，这是我国加快发展现代职业教育的又一重大举措。下半年，教育部又相继出台了一系列围绕职业教育发展的文件，</a:t>
            </a:r>
            <a:r>
              <a:rPr lang="zh-CN" altLang="en-US" sz="2800" b="1" dirty="0" smtClean="0">
                <a:solidFill>
                  <a:srgbClr val="C00000"/>
                </a:solidFill>
                <a:latin typeface="+mn-ea"/>
              </a:rPr>
              <a:t>涵盖集团化办学、完善产教融合、创新人才培养模式</a:t>
            </a:r>
            <a:r>
              <a:rPr lang="zh-CN" altLang="en-US" sz="2800" b="1" dirty="0" smtClean="0">
                <a:solidFill>
                  <a:schemeClr val="accent1"/>
                </a:solidFill>
                <a:latin typeface="+mn-ea"/>
              </a:rPr>
              <a:t>等诸多内容，推动职业教育进入</a:t>
            </a:r>
            <a:r>
              <a:rPr lang="zh-CN" altLang="en-US" sz="2800" b="1" dirty="0" smtClean="0">
                <a:solidFill>
                  <a:srgbClr val="C00000"/>
                </a:solidFill>
                <a:latin typeface="+mn-ea"/>
              </a:rPr>
              <a:t>全面深化改革阶段</a:t>
            </a:r>
            <a:r>
              <a:rPr lang="zh-CN" altLang="en-US" sz="2800" b="1" dirty="0" smtClean="0">
                <a:solidFill>
                  <a:schemeClr val="accent1"/>
                </a:solidFill>
                <a:latin typeface="+mn-ea"/>
              </a:rPr>
              <a:t>。</a:t>
            </a:r>
            <a:endParaRPr lang="en-US" altLang="zh-CN" sz="2800" b="1" dirty="0" smtClean="0">
              <a:solidFill>
                <a:schemeClr val="accent1"/>
              </a:solidFill>
              <a:latin typeface="+mn-ea"/>
            </a:endParaRPr>
          </a:p>
          <a:p>
            <a:pPr>
              <a:lnSpc>
                <a:spcPct val="200000"/>
              </a:lnSpc>
            </a:pPr>
            <a:endParaRPr lang="en-US" altLang="zh-CN" sz="2800" b="1" dirty="0" smtClean="0">
              <a:solidFill>
                <a:schemeClr val="accent1"/>
              </a:solidFill>
              <a:latin typeface="+mn-ea"/>
            </a:endParaRPr>
          </a:p>
          <a:p>
            <a:pPr>
              <a:lnSpc>
                <a:spcPct val="200000"/>
              </a:lnSpc>
            </a:pPr>
            <a:endParaRPr lang="zh-CN" altLang="en-US" sz="2800" dirty="0" smtClean="0"/>
          </a:p>
          <a:p>
            <a:pPr>
              <a:lnSpc>
                <a:spcPct val="200000"/>
              </a:lnSpc>
            </a:pPr>
            <a:endParaRPr lang="zh-CN" altLang="zh-CN" sz="2800" b="1" dirty="0" smtClean="0">
              <a:solidFill>
                <a:schemeClr val="accent1"/>
              </a:solidFill>
              <a:latin typeface="仿宋" panose="02010609060101010101" pitchFamily="1" charset="-122"/>
              <a:ea typeface="仿宋" panose="02010609060101010101" pitchFamily="1" charset="-122"/>
            </a:endParaRPr>
          </a:p>
          <a:p>
            <a:pPr>
              <a:lnSpc>
                <a:spcPct val="200000"/>
              </a:lnSpc>
            </a:pPr>
            <a:endParaRPr lang="en-US" altLang="zh-CN" sz="3200" b="1" dirty="0" smtClean="0">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508000" y="1"/>
            <a:ext cx="11422743" cy="2800767"/>
          </a:xfrm>
          <a:prstGeom prst="rect">
            <a:avLst/>
          </a:prstGeom>
          <a:noFill/>
        </p:spPr>
        <p:txBody>
          <a:bodyPr wrap="square" rtlCol="0">
            <a:spAutoFit/>
          </a:bodyPr>
          <a:lstStyle/>
          <a:p>
            <a:pPr>
              <a:lnSpc>
                <a:spcPct val="200000"/>
              </a:lnSpc>
            </a:pPr>
            <a:r>
              <a:rPr lang="en-US" altLang="zh-CN" sz="2800" b="1" dirty="0" smtClean="0">
                <a:solidFill>
                  <a:schemeClr val="accent1"/>
                </a:solidFill>
                <a:latin typeface="+mn-ea"/>
              </a:rPr>
              <a:t>                     2015</a:t>
            </a:r>
            <a:r>
              <a:rPr lang="zh-CN" altLang="en-US" sz="2800" b="1" dirty="0" smtClean="0">
                <a:solidFill>
                  <a:schemeClr val="accent1"/>
                </a:solidFill>
                <a:latin typeface="+mn-ea"/>
              </a:rPr>
              <a:t>年国家出台的部分职业教育相关文件</a:t>
            </a:r>
            <a:endParaRPr lang="en-US" altLang="zh-CN" sz="2800" b="1" dirty="0" smtClean="0">
              <a:solidFill>
                <a:schemeClr val="accent1"/>
              </a:solidFill>
              <a:latin typeface="+mn-ea"/>
            </a:endParaRPr>
          </a:p>
          <a:p>
            <a:pPr>
              <a:lnSpc>
                <a:spcPct val="200000"/>
              </a:lnSpc>
            </a:pPr>
            <a:endParaRPr lang="zh-CN" altLang="zh-CN" sz="2800" b="1" dirty="0" smtClean="0">
              <a:solidFill>
                <a:schemeClr val="accent1"/>
              </a:solidFill>
              <a:latin typeface="仿宋" panose="02010609060101010101" pitchFamily="1" charset="-122"/>
              <a:ea typeface="仿宋" panose="02010609060101010101" pitchFamily="1" charset="-122"/>
            </a:endParaRPr>
          </a:p>
          <a:p>
            <a:pPr>
              <a:lnSpc>
                <a:spcPct val="200000"/>
              </a:lnSpc>
            </a:pPr>
            <a:endParaRPr lang="en-US" altLang="zh-CN" sz="3200" b="1" dirty="0" smtClean="0">
              <a:latin typeface="黑体" panose="02010609060101010101" pitchFamily="49" charset="-122"/>
              <a:ea typeface="黑体" panose="02010609060101010101" pitchFamily="49" charset="-122"/>
              <a:sym typeface="+mn-ea"/>
            </a:endParaRPr>
          </a:p>
        </p:txBody>
      </p:sp>
      <p:graphicFrame>
        <p:nvGraphicFramePr>
          <p:cNvPr id="7" name="表格 6"/>
          <p:cNvGraphicFramePr>
            <a:graphicFrameLocks noGrp="1"/>
          </p:cNvGraphicFramePr>
          <p:nvPr/>
        </p:nvGraphicFramePr>
        <p:xfrm>
          <a:off x="188686" y="886870"/>
          <a:ext cx="12003314" cy="6137246"/>
        </p:xfrm>
        <a:graphic>
          <a:graphicData uri="http://schemas.openxmlformats.org/drawingml/2006/table">
            <a:tbl>
              <a:tblPr firstRow="1" bandRow="1">
                <a:tableStyleId>{5C22544A-7EE6-4342-B048-85BDC9FD1C3A}</a:tableStyleId>
              </a:tblPr>
              <a:tblGrid>
                <a:gridCol w="2605489"/>
                <a:gridCol w="5467004"/>
                <a:gridCol w="3930821"/>
              </a:tblGrid>
              <a:tr h="342064">
                <a:tc>
                  <a:txBody>
                    <a:bodyPr/>
                    <a:lstStyle/>
                    <a:p>
                      <a:pPr algn="ctr"/>
                      <a:r>
                        <a:rPr lang="zh-CN" altLang="en-US" dirty="0" smtClean="0"/>
                        <a:t>发布时间</a:t>
                      </a:r>
                      <a:endParaRPr lang="zh-CN" altLang="en-US" dirty="0"/>
                    </a:p>
                  </a:txBody>
                  <a:tcPr/>
                </a:tc>
                <a:tc>
                  <a:txBody>
                    <a:bodyPr/>
                    <a:lstStyle/>
                    <a:p>
                      <a:pPr algn="ctr"/>
                      <a:r>
                        <a:rPr lang="zh-CN" altLang="en-US" dirty="0" smtClean="0"/>
                        <a:t>文件名</a:t>
                      </a:r>
                      <a:endParaRPr lang="zh-CN" altLang="en-US" dirty="0"/>
                    </a:p>
                  </a:txBody>
                  <a:tcPr/>
                </a:tc>
                <a:tc>
                  <a:txBody>
                    <a:bodyPr/>
                    <a:lstStyle/>
                    <a:p>
                      <a:pPr algn="ctr"/>
                      <a:r>
                        <a:rPr lang="zh-CN" altLang="en-US" dirty="0" smtClean="0"/>
                        <a:t>发布机构</a:t>
                      </a:r>
                      <a:endParaRPr lang="zh-CN" altLang="en-US" dirty="0"/>
                    </a:p>
                  </a:txBody>
                  <a:tcPr/>
                </a:tc>
              </a:tr>
              <a:tr h="587753">
                <a:tc>
                  <a:txBody>
                    <a:bodyPr/>
                    <a:lstStyle/>
                    <a:p>
                      <a:pPr algn="ctr">
                        <a:lnSpc>
                          <a:spcPct val="150000"/>
                        </a:lnSpc>
                      </a:pPr>
                      <a:r>
                        <a:rPr lang="en-US" altLang="zh-CN" sz="2000" b="1" dirty="0" smtClean="0">
                          <a:solidFill>
                            <a:srgbClr val="0070C0"/>
                          </a:solidFill>
                        </a:rPr>
                        <a:t>2015</a:t>
                      </a:r>
                      <a:r>
                        <a:rPr lang="zh-CN" altLang="en-US" sz="2000" b="1" dirty="0" smtClean="0">
                          <a:solidFill>
                            <a:srgbClr val="0070C0"/>
                          </a:solidFill>
                        </a:rPr>
                        <a:t>年</a:t>
                      </a:r>
                      <a:r>
                        <a:rPr lang="en-US" altLang="zh-CN" sz="2000" b="1" dirty="0" smtClean="0">
                          <a:solidFill>
                            <a:srgbClr val="0070C0"/>
                          </a:solidFill>
                        </a:rPr>
                        <a:t>3</a:t>
                      </a:r>
                      <a:r>
                        <a:rPr lang="zh-CN" altLang="en-US" sz="2000" b="1" dirty="0" smtClean="0">
                          <a:solidFill>
                            <a:srgbClr val="0070C0"/>
                          </a:solidFill>
                        </a:rPr>
                        <a:t>月</a:t>
                      </a:r>
                      <a:r>
                        <a:rPr lang="en-US" altLang="zh-CN" sz="2000" b="1" dirty="0" smtClean="0">
                          <a:solidFill>
                            <a:srgbClr val="0070C0"/>
                          </a:solidFill>
                        </a:rPr>
                        <a:t>27</a:t>
                      </a:r>
                      <a:r>
                        <a:rPr lang="zh-CN" altLang="en-US" sz="2000" b="1" dirty="0" smtClean="0">
                          <a:solidFill>
                            <a:srgbClr val="0070C0"/>
                          </a:solidFill>
                        </a:rPr>
                        <a:t>日</a:t>
                      </a:r>
                      <a:endParaRPr lang="zh-CN" altLang="en-US" sz="2000" b="1" dirty="0">
                        <a:solidFill>
                          <a:srgbClr val="0070C0"/>
                        </a:solidFill>
                      </a:endParaRPr>
                    </a:p>
                  </a:txBody>
                  <a:tcPr/>
                </a:tc>
                <a:tc>
                  <a:txBody>
                    <a:bodyPr/>
                    <a:lstStyle/>
                    <a:p>
                      <a:pPr algn="ctr">
                        <a:lnSpc>
                          <a:spcPct val="150000"/>
                        </a:lnSpc>
                      </a:pPr>
                      <a:r>
                        <a:rPr lang="zh-CN" altLang="en-US" sz="2000" b="1" dirty="0" smtClean="0">
                          <a:solidFill>
                            <a:srgbClr val="0070C0"/>
                          </a:solidFill>
                        </a:rPr>
                        <a:t>职业教育与继续教育</a:t>
                      </a:r>
                      <a:r>
                        <a:rPr lang="en-US" altLang="zh-CN" sz="2000" b="1" dirty="0" smtClean="0">
                          <a:solidFill>
                            <a:srgbClr val="0070C0"/>
                          </a:solidFill>
                        </a:rPr>
                        <a:t>2015</a:t>
                      </a:r>
                      <a:r>
                        <a:rPr lang="zh-CN" altLang="en-US" sz="2000" b="1" dirty="0" smtClean="0">
                          <a:solidFill>
                            <a:srgbClr val="0070C0"/>
                          </a:solidFill>
                        </a:rPr>
                        <a:t>年工作要点</a:t>
                      </a:r>
                      <a:endParaRPr lang="zh-CN" altLang="en-US" sz="2000" b="1" dirty="0">
                        <a:solidFill>
                          <a:srgbClr val="0070C0"/>
                        </a:solidFill>
                      </a:endParaRPr>
                    </a:p>
                  </a:txBody>
                  <a:tcPr/>
                </a:tc>
                <a:tc>
                  <a:txBody>
                    <a:bodyPr/>
                    <a:lstStyle/>
                    <a:p>
                      <a:pPr algn="ctr">
                        <a:lnSpc>
                          <a:spcPct val="150000"/>
                        </a:lnSpc>
                      </a:pPr>
                      <a:r>
                        <a:rPr lang="zh-CN" altLang="en-US" sz="2000" b="1" dirty="0" smtClean="0">
                          <a:solidFill>
                            <a:srgbClr val="0070C0"/>
                          </a:solidFill>
                        </a:rPr>
                        <a:t>教育部职业教育与成人教育司</a:t>
                      </a:r>
                      <a:endParaRPr lang="zh-CN" altLang="en-US" sz="2000" b="1" dirty="0">
                        <a:solidFill>
                          <a:srgbClr val="0070C0"/>
                        </a:solidFill>
                      </a:endParaRPr>
                    </a:p>
                  </a:txBody>
                  <a:tcPr/>
                </a:tc>
              </a:tr>
              <a:tr h="888892">
                <a:tc>
                  <a:txBody>
                    <a:bodyPr/>
                    <a:lstStyle/>
                    <a:p>
                      <a:pPr algn="ctr">
                        <a:lnSpc>
                          <a:spcPct val="150000"/>
                        </a:lnSpc>
                      </a:pPr>
                      <a:r>
                        <a:rPr lang="en-US" altLang="zh-CN" sz="2000" b="1" dirty="0" smtClean="0">
                          <a:solidFill>
                            <a:srgbClr val="0070C0"/>
                          </a:solidFill>
                        </a:rPr>
                        <a:t>2015</a:t>
                      </a:r>
                      <a:r>
                        <a:rPr lang="zh-CN" altLang="en-US" sz="2000" b="1" dirty="0" smtClean="0">
                          <a:solidFill>
                            <a:srgbClr val="0070C0"/>
                          </a:solidFill>
                        </a:rPr>
                        <a:t>年</a:t>
                      </a:r>
                      <a:r>
                        <a:rPr lang="en-US" altLang="zh-CN" sz="2000" b="1" dirty="0" smtClean="0">
                          <a:solidFill>
                            <a:srgbClr val="0070C0"/>
                          </a:solidFill>
                        </a:rPr>
                        <a:t>3</a:t>
                      </a:r>
                      <a:r>
                        <a:rPr lang="zh-CN" altLang="en-US" sz="2000" b="1" dirty="0" smtClean="0">
                          <a:solidFill>
                            <a:srgbClr val="0070C0"/>
                          </a:solidFill>
                        </a:rPr>
                        <a:t>月</a:t>
                      </a:r>
                      <a:r>
                        <a:rPr lang="en-US" altLang="zh-CN" sz="2000" b="1" dirty="0" smtClean="0">
                          <a:solidFill>
                            <a:srgbClr val="0070C0"/>
                          </a:solidFill>
                        </a:rPr>
                        <a:t>27</a:t>
                      </a:r>
                      <a:r>
                        <a:rPr lang="zh-CN" altLang="en-US" sz="2000" b="1" dirty="0" smtClean="0">
                          <a:solidFill>
                            <a:srgbClr val="0070C0"/>
                          </a:solidFill>
                        </a:rPr>
                        <a:t>日</a:t>
                      </a:r>
                      <a:endParaRPr lang="zh-CN" altLang="en-US" sz="2000" b="1" dirty="0">
                        <a:solidFill>
                          <a:srgbClr val="0070C0"/>
                        </a:solidFill>
                      </a:endParaRPr>
                    </a:p>
                  </a:txBody>
                  <a:tcPr/>
                </a:tc>
                <a:tc>
                  <a:txBody>
                    <a:bodyPr/>
                    <a:lstStyle/>
                    <a:p>
                      <a:pPr algn="ctr">
                        <a:lnSpc>
                          <a:spcPct val="150000"/>
                        </a:lnSpc>
                      </a:pPr>
                      <a:r>
                        <a:rPr lang="zh-CN" altLang="en-US" sz="2000" b="1" dirty="0" smtClean="0">
                          <a:solidFill>
                            <a:srgbClr val="0070C0"/>
                          </a:solidFill>
                        </a:rPr>
                        <a:t>关于公布</a:t>
                      </a:r>
                      <a:r>
                        <a:rPr lang="en-US" altLang="zh-CN" sz="2000" b="1" dirty="0" smtClean="0">
                          <a:solidFill>
                            <a:srgbClr val="0070C0"/>
                          </a:solidFill>
                        </a:rPr>
                        <a:t>2015</a:t>
                      </a:r>
                      <a:r>
                        <a:rPr lang="zh-CN" altLang="en-US" sz="2000" b="1" dirty="0" smtClean="0">
                          <a:solidFill>
                            <a:srgbClr val="0070C0"/>
                          </a:solidFill>
                        </a:rPr>
                        <a:t>年职业教育与产业对话活动</a:t>
                      </a:r>
                      <a:endParaRPr lang="en-US" altLang="zh-CN" sz="2000" b="1" dirty="0" smtClean="0">
                        <a:solidFill>
                          <a:srgbClr val="0070C0"/>
                        </a:solidFill>
                      </a:endParaRPr>
                    </a:p>
                    <a:p>
                      <a:pPr algn="ctr">
                        <a:lnSpc>
                          <a:spcPct val="150000"/>
                        </a:lnSpc>
                      </a:pPr>
                      <a:r>
                        <a:rPr lang="zh-CN" altLang="en-US" sz="2000" b="1" dirty="0" smtClean="0">
                          <a:solidFill>
                            <a:srgbClr val="0070C0"/>
                          </a:solidFill>
                        </a:rPr>
                        <a:t>计划的通知</a:t>
                      </a:r>
                      <a:endParaRPr lang="zh-CN" altLang="en-US" sz="2000" b="1" dirty="0">
                        <a:solidFill>
                          <a:srgbClr val="0070C0"/>
                        </a:solidFill>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zh-CN" altLang="en-US" sz="2000" b="1" dirty="0" smtClean="0">
                          <a:solidFill>
                            <a:srgbClr val="0070C0"/>
                          </a:solidFill>
                        </a:rPr>
                        <a:t>教育部职业教育与成人教育司</a:t>
                      </a:r>
                      <a:endParaRPr lang="zh-CN" altLang="en-US" sz="2000" b="1" dirty="0" smtClean="0">
                        <a:solidFill>
                          <a:srgbClr val="0070C0"/>
                        </a:solidFill>
                      </a:endParaRPr>
                    </a:p>
                    <a:p>
                      <a:pPr algn="ctr">
                        <a:lnSpc>
                          <a:spcPct val="150000"/>
                        </a:lnSpc>
                      </a:pPr>
                      <a:endParaRPr lang="zh-CN" altLang="en-US" sz="2000" b="1" dirty="0">
                        <a:solidFill>
                          <a:srgbClr val="0070C0"/>
                        </a:solidFill>
                      </a:endParaRPr>
                    </a:p>
                  </a:txBody>
                  <a:tcPr/>
                </a:tc>
              </a:tr>
              <a:tr h="577098">
                <a:tc>
                  <a:txBody>
                    <a:bodyPr/>
                    <a:lstStyle/>
                    <a:p>
                      <a:pPr algn="ctr">
                        <a:lnSpc>
                          <a:spcPct val="150000"/>
                        </a:lnSpc>
                      </a:pPr>
                      <a:r>
                        <a:rPr lang="en-US" altLang="zh-CN" sz="2000" b="1" dirty="0" smtClean="0">
                          <a:solidFill>
                            <a:srgbClr val="0070C0"/>
                          </a:solidFill>
                        </a:rPr>
                        <a:t>2015</a:t>
                      </a:r>
                      <a:r>
                        <a:rPr lang="zh-CN" altLang="en-US" sz="2000" b="1" dirty="0" smtClean="0">
                          <a:solidFill>
                            <a:srgbClr val="0070C0"/>
                          </a:solidFill>
                        </a:rPr>
                        <a:t>年</a:t>
                      </a:r>
                      <a:r>
                        <a:rPr lang="en-US" altLang="zh-CN" sz="2000" b="1" dirty="0" smtClean="0">
                          <a:solidFill>
                            <a:srgbClr val="0070C0"/>
                          </a:solidFill>
                        </a:rPr>
                        <a:t>4</a:t>
                      </a:r>
                      <a:r>
                        <a:rPr lang="zh-CN" altLang="en-US" sz="2000" b="1" dirty="0" smtClean="0">
                          <a:solidFill>
                            <a:srgbClr val="0070C0"/>
                          </a:solidFill>
                        </a:rPr>
                        <a:t>月</a:t>
                      </a:r>
                      <a:r>
                        <a:rPr lang="en-US" altLang="zh-CN" sz="2000" b="1" dirty="0" smtClean="0">
                          <a:solidFill>
                            <a:srgbClr val="0070C0"/>
                          </a:solidFill>
                        </a:rPr>
                        <a:t>29</a:t>
                      </a:r>
                      <a:r>
                        <a:rPr lang="zh-CN" altLang="en-US" sz="2000" b="1" dirty="0" smtClean="0">
                          <a:solidFill>
                            <a:srgbClr val="0070C0"/>
                          </a:solidFill>
                        </a:rPr>
                        <a:t>日</a:t>
                      </a:r>
                      <a:endParaRPr lang="zh-CN" altLang="en-US" sz="2000" b="1" dirty="0">
                        <a:solidFill>
                          <a:srgbClr val="0070C0"/>
                        </a:solidFill>
                      </a:endParaRPr>
                    </a:p>
                  </a:txBody>
                  <a:tcPr/>
                </a:tc>
                <a:tc>
                  <a:txBody>
                    <a:bodyPr/>
                    <a:lstStyle/>
                    <a:p>
                      <a:pPr algn="ctr">
                        <a:lnSpc>
                          <a:spcPct val="150000"/>
                        </a:lnSpc>
                      </a:pPr>
                      <a:r>
                        <a:rPr lang="zh-CN" altLang="en-US" sz="2000" b="1" dirty="0" smtClean="0">
                          <a:solidFill>
                            <a:srgbClr val="0070C0"/>
                          </a:solidFill>
                        </a:rPr>
                        <a:t>关于做好首届职业教育活动周相关工作的通知</a:t>
                      </a:r>
                      <a:endParaRPr lang="zh-CN" altLang="en-US" sz="2000" b="1" dirty="0">
                        <a:solidFill>
                          <a:srgbClr val="0070C0"/>
                        </a:solidFill>
                      </a:endParaRPr>
                    </a:p>
                  </a:txBody>
                  <a:tcPr/>
                </a:tc>
                <a:tc>
                  <a:txBody>
                    <a:bodyPr/>
                    <a:lstStyle/>
                    <a:p>
                      <a:pPr algn="ctr">
                        <a:lnSpc>
                          <a:spcPct val="150000"/>
                        </a:lnSpc>
                      </a:pPr>
                      <a:r>
                        <a:rPr lang="zh-CN" altLang="en-US" sz="2000" b="1" dirty="0" smtClean="0">
                          <a:solidFill>
                            <a:srgbClr val="0070C0"/>
                          </a:solidFill>
                        </a:rPr>
                        <a:t>教育部、人力资源和社会保障部</a:t>
                      </a:r>
                      <a:endParaRPr lang="zh-CN" altLang="en-US" sz="2000" b="1" dirty="0">
                        <a:solidFill>
                          <a:srgbClr val="0070C0"/>
                        </a:solidFill>
                      </a:endParaRPr>
                    </a:p>
                  </a:txBody>
                  <a:tcPr/>
                </a:tc>
              </a:tr>
              <a:tr h="888892">
                <a:tc>
                  <a:txBody>
                    <a:bodyPr/>
                    <a:lstStyle/>
                    <a:p>
                      <a:pPr algn="ctr">
                        <a:lnSpc>
                          <a:spcPct val="150000"/>
                        </a:lnSpc>
                      </a:pPr>
                      <a:r>
                        <a:rPr lang="en-US" altLang="zh-CN" sz="2000" b="1" dirty="0" smtClean="0">
                          <a:solidFill>
                            <a:srgbClr val="0070C0"/>
                          </a:solidFill>
                        </a:rPr>
                        <a:t>2015</a:t>
                      </a:r>
                      <a:r>
                        <a:rPr lang="zh-CN" altLang="en-US" sz="2000" b="1" dirty="0" smtClean="0">
                          <a:solidFill>
                            <a:srgbClr val="0070C0"/>
                          </a:solidFill>
                        </a:rPr>
                        <a:t>年</a:t>
                      </a:r>
                      <a:r>
                        <a:rPr lang="en-US" altLang="zh-CN" sz="2000" b="1" dirty="0" smtClean="0">
                          <a:solidFill>
                            <a:srgbClr val="0070C0"/>
                          </a:solidFill>
                        </a:rPr>
                        <a:t>5</a:t>
                      </a:r>
                      <a:r>
                        <a:rPr lang="zh-CN" altLang="en-US" sz="2000" b="1" dirty="0" smtClean="0">
                          <a:solidFill>
                            <a:srgbClr val="0070C0"/>
                          </a:solidFill>
                        </a:rPr>
                        <a:t>月</a:t>
                      </a:r>
                      <a:r>
                        <a:rPr lang="en-US" altLang="zh-CN" sz="2000" b="1" dirty="0" smtClean="0">
                          <a:solidFill>
                            <a:srgbClr val="0070C0"/>
                          </a:solidFill>
                        </a:rPr>
                        <a:t>4</a:t>
                      </a:r>
                      <a:r>
                        <a:rPr lang="zh-CN" altLang="en-US" sz="2000" b="1" dirty="0" smtClean="0">
                          <a:solidFill>
                            <a:srgbClr val="0070C0"/>
                          </a:solidFill>
                        </a:rPr>
                        <a:t>日</a:t>
                      </a:r>
                      <a:endParaRPr lang="zh-CN" altLang="en-US" sz="2000" b="1" dirty="0">
                        <a:solidFill>
                          <a:srgbClr val="0070C0"/>
                        </a:solidFill>
                      </a:endParaRPr>
                    </a:p>
                  </a:txBody>
                  <a:tcPr/>
                </a:tc>
                <a:tc>
                  <a:txBody>
                    <a:bodyPr/>
                    <a:lstStyle/>
                    <a:p>
                      <a:pPr algn="ctr">
                        <a:lnSpc>
                          <a:spcPct val="150000"/>
                        </a:lnSpc>
                      </a:pPr>
                      <a:r>
                        <a:rPr lang="zh-CN" altLang="en-US" sz="2000" b="1" dirty="0" smtClean="0">
                          <a:solidFill>
                            <a:srgbClr val="0070C0"/>
                          </a:solidFill>
                        </a:rPr>
                        <a:t>关于深化高等学校创新创业教育改革的</a:t>
                      </a:r>
                      <a:endParaRPr lang="en-US" altLang="zh-CN" sz="2000" b="1" dirty="0" smtClean="0">
                        <a:solidFill>
                          <a:srgbClr val="0070C0"/>
                        </a:solidFill>
                      </a:endParaRPr>
                    </a:p>
                    <a:p>
                      <a:pPr algn="ctr">
                        <a:lnSpc>
                          <a:spcPct val="150000"/>
                        </a:lnSpc>
                      </a:pPr>
                      <a:r>
                        <a:rPr lang="zh-CN" altLang="en-US" sz="2000" b="1" dirty="0" smtClean="0">
                          <a:solidFill>
                            <a:srgbClr val="0070C0"/>
                          </a:solidFill>
                        </a:rPr>
                        <a:t>实施意见</a:t>
                      </a:r>
                      <a:endParaRPr lang="zh-CN" altLang="en-US" sz="2000" b="1" dirty="0">
                        <a:solidFill>
                          <a:srgbClr val="0070C0"/>
                        </a:solidFill>
                      </a:endParaRPr>
                    </a:p>
                  </a:txBody>
                  <a:tcPr/>
                </a:tc>
                <a:tc>
                  <a:txBody>
                    <a:bodyPr/>
                    <a:lstStyle/>
                    <a:p>
                      <a:pPr algn="ctr">
                        <a:lnSpc>
                          <a:spcPct val="150000"/>
                        </a:lnSpc>
                      </a:pPr>
                      <a:r>
                        <a:rPr lang="zh-CN" altLang="en-US" sz="2000" b="1" dirty="0" smtClean="0">
                          <a:solidFill>
                            <a:srgbClr val="0070C0"/>
                          </a:solidFill>
                        </a:rPr>
                        <a:t>国务院办公厅</a:t>
                      </a:r>
                      <a:endParaRPr lang="zh-CN" altLang="en-US" sz="2000" b="1" dirty="0">
                        <a:solidFill>
                          <a:srgbClr val="0070C0"/>
                        </a:solidFill>
                      </a:endParaRPr>
                    </a:p>
                  </a:txBody>
                  <a:tcPr/>
                </a:tc>
              </a:tr>
              <a:tr h="902872">
                <a:tc>
                  <a:txBody>
                    <a:bodyPr/>
                    <a:lstStyle/>
                    <a:p>
                      <a:pPr algn="ctr">
                        <a:lnSpc>
                          <a:spcPct val="150000"/>
                        </a:lnSpc>
                      </a:pPr>
                      <a:r>
                        <a:rPr lang="en-US" altLang="zh-CN" sz="2000" b="1" dirty="0" smtClean="0">
                          <a:solidFill>
                            <a:srgbClr val="0070C0"/>
                          </a:solidFill>
                        </a:rPr>
                        <a:t>2015</a:t>
                      </a:r>
                      <a:r>
                        <a:rPr lang="zh-CN" altLang="en-US" sz="2000" b="1" dirty="0" smtClean="0">
                          <a:solidFill>
                            <a:srgbClr val="0070C0"/>
                          </a:solidFill>
                        </a:rPr>
                        <a:t>年</a:t>
                      </a:r>
                      <a:r>
                        <a:rPr lang="en-US" altLang="zh-CN" sz="2000" b="1" dirty="0" smtClean="0">
                          <a:solidFill>
                            <a:srgbClr val="0070C0"/>
                          </a:solidFill>
                        </a:rPr>
                        <a:t>6</a:t>
                      </a:r>
                      <a:r>
                        <a:rPr lang="zh-CN" altLang="en-US" sz="2000" b="1" dirty="0" smtClean="0">
                          <a:solidFill>
                            <a:srgbClr val="0070C0"/>
                          </a:solidFill>
                        </a:rPr>
                        <a:t>月</a:t>
                      </a:r>
                      <a:r>
                        <a:rPr lang="en-US" altLang="zh-CN" sz="2000" b="1" dirty="0" smtClean="0">
                          <a:solidFill>
                            <a:srgbClr val="0070C0"/>
                          </a:solidFill>
                        </a:rPr>
                        <a:t>2</a:t>
                      </a:r>
                      <a:r>
                        <a:rPr lang="zh-CN" altLang="en-US" sz="2000" b="1" dirty="0" smtClean="0">
                          <a:solidFill>
                            <a:srgbClr val="0070C0"/>
                          </a:solidFill>
                        </a:rPr>
                        <a:t>日</a:t>
                      </a:r>
                      <a:endParaRPr lang="zh-CN" altLang="en-US" sz="2000" b="1" dirty="0">
                        <a:solidFill>
                          <a:srgbClr val="0070C0"/>
                        </a:solidFill>
                      </a:endParaRPr>
                    </a:p>
                  </a:txBody>
                  <a:tcPr/>
                </a:tc>
                <a:tc>
                  <a:txBody>
                    <a:bodyPr/>
                    <a:lstStyle/>
                    <a:p>
                      <a:pPr algn="ctr">
                        <a:lnSpc>
                          <a:spcPct val="150000"/>
                        </a:lnSpc>
                      </a:pPr>
                      <a:r>
                        <a:rPr lang="zh-CN" altLang="en-US" sz="2000" b="1" dirty="0" smtClean="0">
                          <a:solidFill>
                            <a:srgbClr val="0070C0"/>
                          </a:solidFill>
                        </a:rPr>
                        <a:t>关于加强雨露计划 支持农村贫困家庭新成长</a:t>
                      </a:r>
                      <a:endParaRPr lang="en-US" altLang="zh-CN" sz="2000" b="1" dirty="0" smtClean="0">
                        <a:solidFill>
                          <a:srgbClr val="0070C0"/>
                        </a:solidFill>
                      </a:endParaRPr>
                    </a:p>
                    <a:p>
                      <a:pPr algn="ctr">
                        <a:lnSpc>
                          <a:spcPct val="150000"/>
                        </a:lnSpc>
                      </a:pPr>
                      <a:r>
                        <a:rPr lang="zh-CN" altLang="en-US" sz="2000" b="1" dirty="0" smtClean="0">
                          <a:solidFill>
                            <a:srgbClr val="0070C0"/>
                          </a:solidFill>
                        </a:rPr>
                        <a:t>劳动力接受职业教育的意见</a:t>
                      </a:r>
                      <a:endParaRPr lang="zh-CN" altLang="en-US" sz="2000" b="1" dirty="0">
                        <a:solidFill>
                          <a:srgbClr val="0070C0"/>
                        </a:solidFill>
                      </a:endParaRPr>
                    </a:p>
                  </a:txBody>
                  <a:tcPr/>
                </a:tc>
                <a:tc>
                  <a:txBody>
                    <a:bodyPr/>
                    <a:lstStyle/>
                    <a:p>
                      <a:pPr algn="ctr">
                        <a:lnSpc>
                          <a:spcPct val="150000"/>
                        </a:lnSpc>
                      </a:pPr>
                      <a:r>
                        <a:rPr lang="zh-CN" altLang="en-US" sz="2000" b="1" dirty="0" smtClean="0">
                          <a:solidFill>
                            <a:srgbClr val="0070C0"/>
                          </a:solidFill>
                        </a:rPr>
                        <a:t>国务院扶贫办、教育部、人力资源和社会保障部</a:t>
                      </a:r>
                      <a:endParaRPr lang="zh-CN" altLang="en-US" sz="2000" b="1" dirty="0">
                        <a:solidFill>
                          <a:srgbClr val="0070C0"/>
                        </a:solidFill>
                      </a:endParaRPr>
                    </a:p>
                  </a:txBody>
                  <a:tcPr/>
                </a:tc>
              </a:tr>
              <a:tr h="1589115">
                <a:tc>
                  <a:txBody>
                    <a:bodyPr/>
                    <a:lstStyle/>
                    <a:p>
                      <a:pPr algn="ctr">
                        <a:lnSpc>
                          <a:spcPct val="150000"/>
                        </a:lnSpc>
                      </a:pPr>
                      <a:r>
                        <a:rPr lang="en-US" altLang="zh-CN" sz="2000" b="1" dirty="0" smtClean="0">
                          <a:solidFill>
                            <a:srgbClr val="0070C0"/>
                          </a:solidFill>
                        </a:rPr>
                        <a:t>2015</a:t>
                      </a:r>
                      <a:r>
                        <a:rPr lang="zh-CN" altLang="en-US" sz="2000" b="1" dirty="0" smtClean="0">
                          <a:solidFill>
                            <a:srgbClr val="0070C0"/>
                          </a:solidFill>
                        </a:rPr>
                        <a:t>年</a:t>
                      </a:r>
                      <a:r>
                        <a:rPr lang="en-US" altLang="zh-CN" sz="2000" b="1" dirty="0" smtClean="0">
                          <a:solidFill>
                            <a:srgbClr val="0070C0"/>
                          </a:solidFill>
                        </a:rPr>
                        <a:t>6</a:t>
                      </a:r>
                      <a:r>
                        <a:rPr lang="zh-CN" altLang="en-US" sz="2000" b="1" dirty="0" smtClean="0">
                          <a:solidFill>
                            <a:srgbClr val="0070C0"/>
                          </a:solidFill>
                        </a:rPr>
                        <a:t>月</a:t>
                      </a:r>
                      <a:r>
                        <a:rPr lang="en-US" altLang="zh-CN" sz="2000" b="1" dirty="0" smtClean="0">
                          <a:solidFill>
                            <a:srgbClr val="0070C0"/>
                          </a:solidFill>
                        </a:rPr>
                        <a:t>18</a:t>
                      </a:r>
                      <a:r>
                        <a:rPr lang="zh-CN" altLang="en-US" sz="2000" b="1" dirty="0" smtClean="0">
                          <a:solidFill>
                            <a:srgbClr val="0070C0"/>
                          </a:solidFill>
                        </a:rPr>
                        <a:t>日</a:t>
                      </a:r>
                      <a:endParaRPr lang="zh-CN" altLang="en-US" sz="2000" b="1" dirty="0">
                        <a:solidFill>
                          <a:srgbClr val="0070C0"/>
                        </a:solidFill>
                      </a:endParaRPr>
                    </a:p>
                  </a:txBody>
                  <a:tcPr/>
                </a:tc>
                <a:tc>
                  <a:txBody>
                    <a:bodyPr/>
                    <a:lstStyle/>
                    <a:p>
                      <a:pPr algn="ctr">
                        <a:lnSpc>
                          <a:spcPct val="150000"/>
                        </a:lnSpc>
                      </a:pPr>
                      <a:r>
                        <a:rPr lang="zh-CN" altLang="en-US" sz="2000" b="1" dirty="0" smtClean="0">
                          <a:solidFill>
                            <a:srgbClr val="0070C0"/>
                          </a:solidFill>
                        </a:rPr>
                        <a:t>关于推进职业院校服务经济转型升级 </a:t>
                      </a:r>
                      <a:endParaRPr lang="en-US" altLang="zh-CN" sz="2000" b="1" dirty="0" smtClean="0">
                        <a:solidFill>
                          <a:srgbClr val="0070C0"/>
                        </a:solidFill>
                      </a:endParaRPr>
                    </a:p>
                    <a:p>
                      <a:pPr algn="ctr">
                        <a:lnSpc>
                          <a:spcPct val="150000"/>
                        </a:lnSpc>
                      </a:pPr>
                      <a:r>
                        <a:rPr lang="zh-CN" altLang="en-US" sz="2000" b="1" dirty="0" smtClean="0">
                          <a:solidFill>
                            <a:srgbClr val="0070C0"/>
                          </a:solidFill>
                        </a:rPr>
                        <a:t>面向行业企业开展职工继续教育的意见</a:t>
                      </a:r>
                      <a:endParaRPr lang="zh-CN" altLang="en-US" sz="2000" b="1" dirty="0">
                        <a:solidFill>
                          <a:srgbClr val="0070C0"/>
                        </a:solidFill>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zh-CN" altLang="en-US" sz="2000" b="1" dirty="0" smtClean="0">
                          <a:solidFill>
                            <a:srgbClr val="0070C0"/>
                          </a:solidFill>
                        </a:rPr>
                        <a:t>教育部、人力资源和社会保障部</a:t>
                      </a:r>
                      <a:endParaRPr lang="zh-CN" altLang="en-US" sz="2000" b="1" dirty="0" smtClean="0">
                        <a:solidFill>
                          <a:srgbClr val="0070C0"/>
                        </a:solidFill>
                      </a:endParaRPr>
                    </a:p>
                    <a:p>
                      <a:pPr algn="ctr">
                        <a:lnSpc>
                          <a:spcPct val="150000"/>
                        </a:lnSpc>
                      </a:pPr>
                      <a:endParaRPr lang="zh-CN" altLang="en-US" sz="2000" b="1" dirty="0">
                        <a:solidFill>
                          <a:srgbClr val="0070C0"/>
                        </a:solidFill>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508000" y="1"/>
            <a:ext cx="11422743" cy="2800767"/>
          </a:xfrm>
          <a:prstGeom prst="rect">
            <a:avLst/>
          </a:prstGeom>
          <a:noFill/>
        </p:spPr>
        <p:txBody>
          <a:bodyPr wrap="square" rtlCol="0">
            <a:spAutoFit/>
          </a:bodyPr>
          <a:lstStyle/>
          <a:p>
            <a:pPr>
              <a:lnSpc>
                <a:spcPct val="200000"/>
              </a:lnSpc>
            </a:pPr>
            <a:r>
              <a:rPr lang="en-US" altLang="zh-CN" sz="2800" b="1" dirty="0" smtClean="0">
                <a:solidFill>
                  <a:schemeClr val="accent1"/>
                </a:solidFill>
                <a:latin typeface="+mn-ea"/>
              </a:rPr>
              <a:t>                     2015</a:t>
            </a:r>
            <a:r>
              <a:rPr lang="zh-CN" altLang="en-US" sz="2800" b="1" dirty="0" smtClean="0">
                <a:solidFill>
                  <a:schemeClr val="accent1"/>
                </a:solidFill>
                <a:latin typeface="+mn-ea"/>
              </a:rPr>
              <a:t>年国家出台的部分职业教育相关文件</a:t>
            </a:r>
            <a:endParaRPr lang="en-US" altLang="zh-CN" sz="2800" b="1" dirty="0" smtClean="0">
              <a:solidFill>
                <a:schemeClr val="accent1"/>
              </a:solidFill>
              <a:latin typeface="+mn-ea"/>
            </a:endParaRPr>
          </a:p>
          <a:p>
            <a:pPr>
              <a:lnSpc>
                <a:spcPct val="200000"/>
              </a:lnSpc>
            </a:pPr>
            <a:endParaRPr lang="zh-CN" altLang="zh-CN" sz="2800" b="1" dirty="0" smtClean="0">
              <a:solidFill>
                <a:schemeClr val="accent1"/>
              </a:solidFill>
              <a:latin typeface="仿宋" panose="02010609060101010101" pitchFamily="1" charset="-122"/>
              <a:ea typeface="仿宋" panose="02010609060101010101" pitchFamily="1" charset="-122"/>
            </a:endParaRPr>
          </a:p>
          <a:p>
            <a:pPr>
              <a:lnSpc>
                <a:spcPct val="200000"/>
              </a:lnSpc>
            </a:pPr>
            <a:endParaRPr lang="en-US" altLang="zh-CN" sz="3200" b="1" dirty="0" smtClean="0">
              <a:latin typeface="黑体" panose="02010609060101010101" pitchFamily="49" charset="-122"/>
              <a:ea typeface="黑体" panose="02010609060101010101" pitchFamily="49" charset="-122"/>
              <a:sym typeface="+mn-ea"/>
            </a:endParaRPr>
          </a:p>
        </p:txBody>
      </p:sp>
      <p:graphicFrame>
        <p:nvGraphicFramePr>
          <p:cNvPr id="7" name="表格 6"/>
          <p:cNvGraphicFramePr>
            <a:graphicFrameLocks noGrp="1"/>
          </p:cNvGraphicFramePr>
          <p:nvPr/>
        </p:nvGraphicFramePr>
        <p:xfrm>
          <a:off x="304799" y="943429"/>
          <a:ext cx="11567886" cy="6072649"/>
        </p:xfrm>
        <a:graphic>
          <a:graphicData uri="http://schemas.openxmlformats.org/drawingml/2006/table">
            <a:tbl>
              <a:tblPr firstRow="1" bandRow="1">
                <a:tableStyleId>{5C22544A-7EE6-4342-B048-85BDC9FD1C3A}</a:tableStyleId>
              </a:tblPr>
              <a:tblGrid>
                <a:gridCol w="2423887"/>
                <a:gridCol w="5776685"/>
                <a:gridCol w="3367314"/>
              </a:tblGrid>
              <a:tr h="362857">
                <a:tc>
                  <a:txBody>
                    <a:bodyPr/>
                    <a:lstStyle/>
                    <a:p>
                      <a:pPr algn="ctr"/>
                      <a:r>
                        <a:rPr lang="zh-CN" altLang="en-US" dirty="0" smtClean="0"/>
                        <a:t>发布时间</a:t>
                      </a:r>
                      <a:endParaRPr lang="zh-CN" altLang="en-US" dirty="0"/>
                    </a:p>
                  </a:txBody>
                  <a:tcPr/>
                </a:tc>
                <a:tc>
                  <a:txBody>
                    <a:bodyPr/>
                    <a:lstStyle/>
                    <a:p>
                      <a:pPr algn="ctr"/>
                      <a:r>
                        <a:rPr lang="zh-CN" altLang="en-US" dirty="0" smtClean="0"/>
                        <a:t>文件名</a:t>
                      </a:r>
                      <a:endParaRPr lang="zh-CN" altLang="en-US" dirty="0"/>
                    </a:p>
                  </a:txBody>
                  <a:tcPr/>
                </a:tc>
                <a:tc>
                  <a:txBody>
                    <a:bodyPr/>
                    <a:lstStyle/>
                    <a:p>
                      <a:pPr algn="ctr"/>
                      <a:r>
                        <a:rPr lang="zh-CN" altLang="en-US" dirty="0" smtClean="0"/>
                        <a:t>发布机构</a:t>
                      </a:r>
                      <a:endParaRPr lang="zh-CN" altLang="en-US" dirty="0"/>
                    </a:p>
                  </a:txBody>
                  <a:tcPr/>
                </a:tc>
              </a:tr>
              <a:tr h="693782">
                <a:tc>
                  <a:txBody>
                    <a:bodyPr/>
                    <a:lstStyle/>
                    <a:p>
                      <a:pPr algn="ctr"/>
                      <a:r>
                        <a:rPr lang="en-US" altLang="zh-CN" sz="2000" b="1" dirty="0" smtClean="0">
                          <a:solidFill>
                            <a:srgbClr val="0070C0"/>
                          </a:solidFill>
                        </a:rPr>
                        <a:t>2015</a:t>
                      </a:r>
                      <a:r>
                        <a:rPr lang="zh-CN" altLang="en-US" sz="2000" b="1" dirty="0" smtClean="0">
                          <a:solidFill>
                            <a:srgbClr val="0070C0"/>
                          </a:solidFill>
                        </a:rPr>
                        <a:t>年</a:t>
                      </a:r>
                      <a:r>
                        <a:rPr lang="en-US" altLang="zh-CN" sz="2000" b="1" dirty="0" smtClean="0">
                          <a:solidFill>
                            <a:srgbClr val="0070C0"/>
                          </a:solidFill>
                        </a:rPr>
                        <a:t>6</a:t>
                      </a:r>
                      <a:r>
                        <a:rPr lang="zh-CN" altLang="en-US" sz="2000" b="1" dirty="0" smtClean="0">
                          <a:solidFill>
                            <a:srgbClr val="0070C0"/>
                          </a:solidFill>
                        </a:rPr>
                        <a:t>月</a:t>
                      </a:r>
                      <a:r>
                        <a:rPr lang="en-US" altLang="zh-CN" sz="2000" b="1" dirty="0" smtClean="0">
                          <a:solidFill>
                            <a:srgbClr val="0070C0"/>
                          </a:solidFill>
                        </a:rPr>
                        <a:t>29</a:t>
                      </a:r>
                      <a:r>
                        <a:rPr lang="zh-CN" altLang="en-US" sz="2000" b="1" dirty="0" smtClean="0">
                          <a:solidFill>
                            <a:srgbClr val="0070C0"/>
                          </a:solidFill>
                        </a:rPr>
                        <a:t>日</a:t>
                      </a:r>
                      <a:endParaRPr lang="zh-CN" altLang="en-US" sz="2000" b="1" dirty="0">
                        <a:solidFill>
                          <a:srgbClr val="0070C0"/>
                        </a:solidFill>
                      </a:endParaRPr>
                    </a:p>
                  </a:txBody>
                  <a:tcPr/>
                </a:tc>
                <a:tc>
                  <a:txBody>
                    <a:bodyPr/>
                    <a:lstStyle/>
                    <a:p>
                      <a:pPr algn="ctr">
                        <a:lnSpc>
                          <a:spcPct val="150000"/>
                        </a:lnSpc>
                      </a:pPr>
                      <a:r>
                        <a:rPr lang="zh-CN" altLang="en-US" sz="2000" b="1" dirty="0" smtClean="0">
                          <a:solidFill>
                            <a:srgbClr val="0070C0"/>
                          </a:solidFill>
                        </a:rPr>
                        <a:t>全国人民代表大会常务委员会执法检查组关于检查</a:t>
                      </a:r>
                      <a:r>
                        <a:rPr lang="en-US" altLang="zh-CN" sz="2000" b="1" dirty="0" smtClean="0">
                          <a:solidFill>
                            <a:srgbClr val="0070C0"/>
                          </a:solidFill>
                        </a:rPr>
                        <a:t>《</a:t>
                      </a:r>
                      <a:r>
                        <a:rPr lang="zh-CN" altLang="en-US" sz="2000" b="1" dirty="0" smtClean="0">
                          <a:solidFill>
                            <a:srgbClr val="0070C0"/>
                          </a:solidFill>
                        </a:rPr>
                        <a:t>中华人民共和国职业教育法</a:t>
                      </a:r>
                      <a:r>
                        <a:rPr lang="en-US" altLang="zh-CN" sz="2000" b="1" dirty="0" smtClean="0">
                          <a:solidFill>
                            <a:srgbClr val="0070C0"/>
                          </a:solidFill>
                        </a:rPr>
                        <a:t>》</a:t>
                      </a:r>
                      <a:r>
                        <a:rPr lang="zh-CN" altLang="en-US" sz="2000" b="1" dirty="0" smtClean="0">
                          <a:solidFill>
                            <a:srgbClr val="0070C0"/>
                          </a:solidFill>
                        </a:rPr>
                        <a:t>实施情况报告</a:t>
                      </a:r>
                      <a:endParaRPr lang="zh-CN" altLang="en-US" sz="2000" b="1" dirty="0">
                        <a:solidFill>
                          <a:srgbClr val="0070C0"/>
                        </a:solidFill>
                      </a:endParaRPr>
                    </a:p>
                  </a:txBody>
                  <a:tcPr/>
                </a:tc>
                <a:tc>
                  <a:txBody>
                    <a:bodyPr/>
                    <a:lstStyle/>
                    <a:p>
                      <a:pPr algn="ctr">
                        <a:lnSpc>
                          <a:spcPct val="150000"/>
                        </a:lnSpc>
                      </a:pPr>
                      <a:r>
                        <a:rPr lang="zh-CN" altLang="en-US" sz="2000" b="1" dirty="0" smtClean="0">
                          <a:solidFill>
                            <a:srgbClr val="0070C0"/>
                          </a:solidFill>
                        </a:rPr>
                        <a:t>第十二届全国人民代表大会常务委员会第十五次会议</a:t>
                      </a:r>
                      <a:endParaRPr lang="en-US" altLang="zh-CN" sz="2000" b="1" dirty="0" smtClean="0">
                        <a:solidFill>
                          <a:srgbClr val="0070C0"/>
                        </a:solidFill>
                      </a:endParaRPr>
                    </a:p>
                  </a:txBody>
                  <a:tcPr/>
                </a:tc>
              </a:tr>
              <a:tr h="420387">
                <a:tc>
                  <a:txBody>
                    <a:bodyPr/>
                    <a:lstStyle/>
                    <a:p>
                      <a:pPr algn="ctr"/>
                      <a:r>
                        <a:rPr lang="en-US" altLang="zh-CN" sz="2000" b="1" dirty="0" smtClean="0">
                          <a:solidFill>
                            <a:srgbClr val="0070C0"/>
                          </a:solidFill>
                        </a:rPr>
                        <a:t>2015</a:t>
                      </a:r>
                      <a:r>
                        <a:rPr lang="zh-CN" altLang="en-US" sz="2000" b="1" dirty="0" smtClean="0">
                          <a:solidFill>
                            <a:srgbClr val="0070C0"/>
                          </a:solidFill>
                        </a:rPr>
                        <a:t>年</a:t>
                      </a:r>
                      <a:r>
                        <a:rPr lang="en-US" altLang="zh-CN" sz="2000" b="1" dirty="0" smtClean="0">
                          <a:solidFill>
                            <a:srgbClr val="0070C0"/>
                          </a:solidFill>
                        </a:rPr>
                        <a:t>6</a:t>
                      </a:r>
                      <a:r>
                        <a:rPr lang="zh-CN" altLang="en-US" sz="2000" b="1" dirty="0" smtClean="0">
                          <a:solidFill>
                            <a:srgbClr val="0070C0"/>
                          </a:solidFill>
                        </a:rPr>
                        <a:t>月</a:t>
                      </a:r>
                      <a:r>
                        <a:rPr lang="en-US" altLang="zh-CN" sz="2000" b="1" dirty="0" smtClean="0">
                          <a:solidFill>
                            <a:srgbClr val="0070C0"/>
                          </a:solidFill>
                        </a:rPr>
                        <a:t>30</a:t>
                      </a:r>
                      <a:r>
                        <a:rPr lang="zh-CN" altLang="en-US" sz="2000" b="1" dirty="0" smtClean="0">
                          <a:solidFill>
                            <a:srgbClr val="0070C0"/>
                          </a:solidFill>
                        </a:rPr>
                        <a:t>日</a:t>
                      </a:r>
                      <a:endParaRPr lang="zh-CN" altLang="en-US" sz="2000" b="1" dirty="0">
                        <a:solidFill>
                          <a:srgbClr val="0070C0"/>
                        </a:solidFill>
                      </a:endParaRPr>
                    </a:p>
                  </a:txBody>
                  <a:tcPr/>
                </a:tc>
                <a:tc>
                  <a:txBody>
                    <a:bodyPr/>
                    <a:lstStyle/>
                    <a:p>
                      <a:pPr algn="ctr">
                        <a:lnSpc>
                          <a:spcPct val="150000"/>
                        </a:lnSpc>
                      </a:pPr>
                      <a:r>
                        <a:rPr lang="zh-CN" altLang="en-US" sz="2000" b="1" dirty="0" smtClean="0">
                          <a:solidFill>
                            <a:srgbClr val="0070C0"/>
                          </a:solidFill>
                        </a:rPr>
                        <a:t>教育部关于深化推进职业教育集团化办学的意见</a:t>
                      </a:r>
                      <a:endParaRPr lang="zh-CN" altLang="en-US" sz="2000" b="1" dirty="0">
                        <a:solidFill>
                          <a:srgbClr val="0070C0"/>
                        </a:solidFill>
                      </a:endParaRPr>
                    </a:p>
                  </a:txBody>
                  <a:tcPr/>
                </a:tc>
                <a:tc>
                  <a:txBody>
                    <a:bodyPr/>
                    <a:lstStyle/>
                    <a:p>
                      <a:pPr algn="ctr">
                        <a:lnSpc>
                          <a:spcPct val="150000"/>
                        </a:lnSpc>
                      </a:pPr>
                      <a:r>
                        <a:rPr lang="zh-CN" altLang="en-US" sz="2000" b="1" dirty="0" smtClean="0">
                          <a:solidFill>
                            <a:srgbClr val="0070C0"/>
                          </a:solidFill>
                        </a:rPr>
                        <a:t>教育部</a:t>
                      </a:r>
                      <a:endParaRPr lang="zh-CN" altLang="en-US" sz="2000" b="1" dirty="0">
                        <a:solidFill>
                          <a:srgbClr val="0070C0"/>
                        </a:solidFill>
                      </a:endParaRPr>
                    </a:p>
                  </a:txBody>
                  <a:tcPr/>
                </a:tc>
              </a:tr>
              <a:tr h="953588">
                <a:tc>
                  <a:txBody>
                    <a:bodyPr/>
                    <a:lstStyle/>
                    <a:p>
                      <a:pPr algn="ctr"/>
                      <a:endParaRPr lang="en-US" altLang="zh-CN" sz="2000" b="1" dirty="0" smtClean="0">
                        <a:solidFill>
                          <a:srgbClr val="0070C0"/>
                        </a:solidFill>
                      </a:endParaRPr>
                    </a:p>
                    <a:p>
                      <a:pPr algn="ctr"/>
                      <a:r>
                        <a:rPr lang="en-US" altLang="zh-CN" sz="2000" b="1" dirty="0" smtClean="0">
                          <a:solidFill>
                            <a:srgbClr val="0070C0"/>
                          </a:solidFill>
                        </a:rPr>
                        <a:t>2015</a:t>
                      </a:r>
                      <a:r>
                        <a:rPr lang="zh-CN" altLang="en-US" sz="2000" b="1" dirty="0" smtClean="0">
                          <a:solidFill>
                            <a:srgbClr val="0070C0"/>
                          </a:solidFill>
                        </a:rPr>
                        <a:t>年</a:t>
                      </a:r>
                      <a:r>
                        <a:rPr lang="en-US" altLang="zh-CN" sz="2000" b="1" dirty="0" smtClean="0">
                          <a:solidFill>
                            <a:srgbClr val="0070C0"/>
                          </a:solidFill>
                        </a:rPr>
                        <a:t>7</a:t>
                      </a:r>
                      <a:r>
                        <a:rPr lang="zh-CN" altLang="en-US" sz="2000" b="1" dirty="0" smtClean="0">
                          <a:solidFill>
                            <a:srgbClr val="0070C0"/>
                          </a:solidFill>
                        </a:rPr>
                        <a:t>月</a:t>
                      </a:r>
                      <a:r>
                        <a:rPr lang="en-US" altLang="zh-CN" sz="2000" b="1" dirty="0" smtClean="0">
                          <a:solidFill>
                            <a:srgbClr val="0070C0"/>
                          </a:solidFill>
                        </a:rPr>
                        <a:t>27</a:t>
                      </a:r>
                      <a:r>
                        <a:rPr lang="zh-CN" altLang="en-US" sz="2000" b="1" dirty="0" smtClean="0">
                          <a:solidFill>
                            <a:srgbClr val="0070C0"/>
                          </a:solidFill>
                        </a:rPr>
                        <a:t>日</a:t>
                      </a:r>
                      <a:endParaRPr lang="zh-CN" altLang="en-US" sz="2000" b="1" dirty="0">
                        <a:solidFill>
                          <a:srgbClr val="0070C0"/>
                        </a:solidFill>
                      </a:endParaRPr>
                    </a:p>
                  </a:txBody>
                  <a:tcPr/>
                </a:tc>
                <a:tc>
                  <a:txBody>
                    <a:bodyPr/>
                    <a:lstStyle/>
                    <a:p>
                      <a:pPr algn="ctr">
                        <a:lnSpc>
                          <a:spcPct val="150000"/>
                        </a:lnSpc>
                      </a:pPr>
                      <a:r>
                        <a:rPr lang="zh-CN" altLang="en-US" sz="2000" b="1" dirty="0" smtClean="0">
                          <a:solidFill>
                            <a:srgbClr val="0070C0"/>
                          </a:solidFill>
                        </a:rPr>
                        <a:t>教育部关于深化职业教育教学改革</a:t>
                      </a:r>
                      <a:endParaRPr lang="en-US" altLang="zh-CN" sz="2000" b="1" dirty="0" smtClean="0">
                        <a:solidFill>
                          <a:srgbClr val="0070C0"/>
                        </a:solidFill>
                      </a:endParaRPr>
                    </a:p>
                    <a:p>
                      <a:pPr algn="ctr">
                        <a:lnSpc>
                          <a:spcPct val="150000"/>
                        </a:lnSpc>
                      </a:pPr>
                      <a:r>
                        <a:rPr lang="zh-CN" altLang="en-US" sz="2000" b="1" dirty="0" smtClean="0">
                          <a:solidFill>
                            <a:srgbClr val="0070C0"/>
                          </a:solidFill>
                        </a:rPr>
                        <a:t>全面提高人才培育质量的若干意见</a:t>
                      </a:r>
                      <a:endParaRPr lang="zh-CN" altLang="en-US" sz="2000" b="1" dirty="0">
                        <a:solidFill>
                          <a:srgbClr val="0070C0"/>
                        </a:solidFill>
                      </a:endParaRPr>
                    </a:p>
                  </a:txBody>
                  <a:tcPr/>
                </a:tc>
                <a:tc>
                  <a:txBody>
                    <a:bodyPr/>
                    <a:lstStyle/>
                    <a:p>
                      <a:pPr algn="ctr">
                        <a:lnSpc>
                          <a:spcPct val="150000"/>
                        </a:lnSpc>
                      </a:pPr>
                      <a:r>
                        <a:rPr lang="zh-CN" altLang="en-US" sz="2000" b="1" dirty="0" smtClean="0">
                          <a:solidFill>
                            <a:srgbClr val="0070C0"/>
                          </a:solidFill>
                        </a:rPr>
                        <a:t>教育部</a:t>
                      </a:r>
                      <a:endParaRPr lang="zh-CN" altLang="en-US" sz="2000" b="1" dirty="0">
                        <a:solidFill>
                          <a:srgbClr val="0070C0"/>
                        </a:solidFill>
                      </a:endParaRPr>
                    </a:p>
                  </a:txBody>
                  <a:tcPr/>
                </a:tc>
              </a:tr>
              <a:tr h="420914">
                <a:tc>
                  <a:txBody>
                    <a:bodyPr/>
                    <a:lstStyle/>
                    <a:p>
                      <a:pPr algn="ctr"/>
                      <a:r>
                        <a:rPr lang="en-US" altLang="zh-CN" sz="2000" b="1" dirty="0" smtClean="0">
                          <a:solidFill>
                            <a:srgbClr val="0070C0"/>
                          </a:solidFill>
                        </a:rPr>
                        <a:t>2015</a:t>
                      </a:r>
                      <a:r>
                        <a:rPr lang="zh-CN" altLang="en-US" sz="2000" b="1" dirty="0" smtClean="0">
                          <a:solidFill>
                            <a:srgbClr val="0070C0"/>
                          </a:solidFill>
                        </a:rPr>
                        <a:t>年</a:t>
                      </a:r>
                      <a:r>
                        <a:rPr lang="en-US" altLang="zh-CN" sz="2000" b="1" dirty="0" smtClean="0">
                          <a:solidFill>
                            <a:srgbClr val="0070C0"/>
                          </a:solidFill>
                        </a:rPr>
                        <a:t>8</a:t>
                      </a:r>
                      <a:r>
                        <a:rPr lang="zh-CN" altLang="en-US" sz="2000" b="1" dirty="0" smtClean="0">
                          <a:solidFill>
                            <a:srgbClr val="0070C0"/>
                          </a:solidFill>
                        </a:rPr>
                        <a:t>月</a:t>
                      </a:r>
                      <a:r>
                        <a:rPr lang="en-US" altLang="zh-CN" sz="2000" b="1" dirty="0" smtClean="0">
                          <a:solidFill>
                            <a:srgbClr val="0070C0"/>
                          </a:solidFill>
                        </a:rPr>
                        <a:t>26</a:t>
                      </a:r>
                      <a:r>
                        <a:rPr lang="zh-CN" altLang="en-US" sz="2000" b="1" dirty="0" smtClean="0">
                          <a:solidFill>
                            <a:srgbClr val="0070C0"/>
                          </a:solidFill>
                        </a:rPr>
                        <a:t>日</a:t>
                      </a:r>
                      <a:endParaRPr lang="zh-CN" altLang="en-US" sz="2000" b="1" dirty="0">
                        <a:solidFill>
                          <a:srgbClr val="0070C0"/>
                        </a:solidFill>
                      </a:endParaRPr>
                    </a:p>
                  </a:txBody>
                  <a:tcPr/>
                </a:tc>
                <a:tc>
                  <a:txBody>
                    <a:bodyPr/>
                    <a:lstStyle/>
                    <a:p>
                      <a:pPr algn="ctr">
                        <a:lnSpc>
                          <a:spcPct val="150000"/>
                        </a:lnSpc>
                      </a:pPr>
                      <a:r>
                        <a:rPr lang="zh-CN" altLang="en-US" sz="2000" b="1" dirty="0" smtClean="0">
                          <a:solidFill>
                            <a:srgbClr val="0070C0"/>
                          </a:solidFill>
                        </a:rPr>
                        <a:t>职业院校管理水平提升行动（</a:t>
                      </a:r>
                      <a:r>
                        <a:rPr lang="en-US" altLang="zh-CN" sz="2000" b="1" dirty="0" smtClean="0">
                          <a:solidFill>
                            <a:srgbClr val="0070C0"/>
                          </a:solidFill>
                        </a:rPr>
                        <a:t>2015-2018</a:t>
                      </a:r>
                      <a:r>
                        <a:rPr lang="zh-CN" altLang="en-US" sz="2000" b="1" dirty="0" smtClean="0">
                          <a:solidFill>
                            <a:srgbClr val="0070C0"/>
                          </a:solidFill>
                        </a:rPr>
                        <a:t>）</a:t>
                      </a:r>
                      <a:endParaRPr lang="zh-CN" altLang="en-US" sz="2000" b="1" dirty="0">
                        <a:solidFill>
                          <a:srgbClr val="0070C0"/>
                        </a:solidFill>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zh-CN" altLang="en-US" sz="2000" b="1" dirty="0" smtClean="0">
                          <a:solidFill>
                            <a:srgbClr val="0070C0"/>
                          </a:solidFill>
                        </a:rPr>
                        <a:t>教育部</a:t>
                      </a:r>
                      <a:endParaRPr lang="zh-CN" altLang="en-US" sz="2000" b="1" dirty="0" smtClean="0">
                        <a:solidFill>
                          <a:srgbClr val="0070C0"/>
                        </a:solidFill>
                      </a:endParaRPr>
                    </a:p>
                    <a:p>
                      <a:pPr algn="ctr">
                        <a:lnSpc>
                          <a:spcPct val="150000"/>
                        </a:lnSpc>
                      </a:pPr>
                      <a:endParaRPr lang="zh-CN" altLang="en-US" sz="2000" b="1" dirty="0">
                        <a:solidFill>
                          <a:srgbClr val="0070C0"/>
                        </a:solidFill>
                      </a:endParaRPr>
                    </a:p>
                  </a:txBody>
                  <a:tcPr/>
                </a:tc>
              </a:tr>
              <a:tr h="464457">
                <a:tc>
                  <a:txBody>
                    <a:bodyPr/>
                    <a:lstStyle/>
                    <a:p>
                      <a:pPr algn="ctr"/>
                      <a:r>
                        <a:rPr lang="en-US" altLang="zh-CN" sz="2000" b="1" dirty="0" smtClean="0">
                          <a:solidFill>
                            <a:srgbClr val="0070C0"/>
                          </a:solidFill>
                        </a:rPr>
                        <a:t>2015</a:t>
                      </a:r>
                      <a:r>
                        <a:rPr lang="zh-CN" altLang="en-US" sz="2000" b="1" dirty="0" smtClean="0">
                          <a:solidFill>
                            <a:srgbClr val="0070C0"/>
                          </a:solidFill>
                        </a:rPr>
                        <a:t>年</a:t>
                      </a:r>
                      <a:r>
                        <a:rPr lang="en-US" altLang="zh-CN" sz="2000" b="1" dirty="0" smtClean="0">
                          <a:solidFill>
                            <a:srgbClr val="0070C0"/>
                          </a:solidFill>
                        </a:rPr>
                        <a:t>10</a:t>
                      </a:r>
                      <a:r>
                        <a:rPr lang="zh-CN" altLang="en-US" sz="2000" b="1" dirty="0" smtClean="0">
                          <a:solidFill>
                            <a:srgbClr val="0070C0"/>
                          </a:solidFill>
                        </a:rPr>
                        <a:t>月</a:t>
                      </a:r>
                      <a:r>
                        <a:rPr lang="en-US" altLang="zh-CN" sz="2000" b="1" dirty="0" smtClean="0">
                          <a:solidFill>
                            <a:srgbClr val="0070C0"/>
                          </a:solidFill>
                        </a:rPr>
                        <a:t>19</a:t>
                      </a:r>
                      <a:r>
                        <a:rPr lang="zh-CN" altLang="en-US" sz="2000" b="1" dirty="0" smtClean="0">
                          <a:solidFill>
                            <a:srgbClr val="0070C0"/>
                          </a:solidFill>
                        </a:rPr>
                        <a:t>日</a:t>
                      </a:r>
                      <a:endParaRPr lang="zh-CN" altLang="en-US" sz="2000" b="1" dirty="0">
                        <a:solidFill>
                          <a:srgbClr val="0070C0"/>
                        </a:solidFill>
                      </a:endParaRPr>
                    </a:p>
                  </a:txBody>
                  <a:tcPr/>
                </a:tc>
                <a:tc>
                  <a:txBody>
                    <a:bodyPr/>
                    <a:lstStyle/>
                    <a:p>
                      <a:pPr algn="ctr">
                        <a:lnSpc>
                          <a:spcPct val="150000"/>
                        </a:lnSpc>
                      </a:pPr>
                      <a:r>
                        <a:rPr lang="zh-CN" altLang="en-US" sz="2000" b="1" dirty="0" smtClean="0">
                          <a:solidFill>
                            <a:srgbClr val="0070C0"/>
                          </a:solidFill>
                        </a:rPr>
                        <a:t>高等职业教育创新发展行动计划（</a:t>
                      </a:r>
                      <a:r>
                        <a:rPr lang="en-US" altLang="zh-CN" sz="2000" b="1" dirty="0" smtClean="0">
                          <a:solidFill>
                            <a:srgbClr val="0070C0"/>
                          </a:solidFill>
                        </a:rPr>
                        <a:t>2015-2018</a:t>
                      </a:r>
                      <a:r>
                        <a:rPr lang="zh-CN" altLang="en-US" sz="2000" b="1" dirty="0" smtClean="0">
                          <a:solidFill>
                            <a:srgbClr val="0070C0"/>
                          </a:solidFill>
                        </a:rPr>
                        <a:t>）</a:t>
                      </a:r>
                      <a:endParaRPr lang="zh-CN" altLang="en-US" sz="2000" b="1" dirty="0">
                        <a:solidFill>
                          <a:srgbClr val="0070C0"/>
                        </a:solidFill>
                      </a:endParaRPr>
                    </a:p>
                  </a:txBody>
                  <a:tcPr/>
                </a:tc>
                <a:tc>
                  <a:txBody>
                    <a:bodyPr/>
                    <a:lstStyle/>
                    <a:p>
                      <a:pPr algn="ctr">
                        <a:lnSpc>
                          <a:spcPct val="150000"/>
                        </a:lnSpc>
                      </a:pPr>
                      <a:r>
                        <a:rPr lang="zh-CN" altLang="en-US" sz="2000" b="1" dirty="0" smtClean="0">
                          <a:solidFill>
                            <a:srgbClr val="0070C0"/>
                          </a:solidFill>
                        </a:rPr>
                        <a:t>教育部</a:t>
                      </a:r>
                      <a:endParaRPr lang="zh-CN" altLang="en-US" sz="2000" b="1" dirty="0">
                        <a:solidFill>
                          <a:srgbClr val="0070C0"/>
                        </a:solidFill>
                      </a:endParaRPr>
                    </a:p>
                  </a:txBody>
                  <a:tcPr/>
                </a:tc>
              </a:tr>
              <a:tr h="1592089">
                <a:tc>
                  <a:txBody>
                    <a:bodyPr/>
                    <a:lstStyle/>
                    <a:p>
                      <a:pPr algn="ctr"/>
                      <a:r>
                        <a:rPr lang="en-US" altLang="zh-CN" sz="2000" b="1" dirty="0" smtClean="0">
                          <a:solidFill>
                            <a:srgbClr val="0070C0"/>
                          </a:solidFill>
                        </a:rPr>
                        <a:t>2015</a:t>
                      </a:r>
                      <a:r>
                        <a:rPr lang="zh-CN" altLang="en-US" sz="2000" b="1" dirty="0" smtClean="0">
                          <a:solidFill>
                            <a:srgbClr val="0070C0"/>
                          </a:solidFill>
                        </a:rPr>
                        <a:t>年</a:t>
                      </a:r>
                      <a:r>
                        <a:rPr lang="en-US" altLang="zh-CN" sz="2000" b="1" dirty="0" smtClean="0">
                          <a:solidFill>
                            <a:srgbClr val="0070C0"/>
                          </a:solidFill>
                        </a:rPr>
                        <a:t>10</a:t>
                      </a:r>
                      <a:r>
                        <a:rPr lang="zh-CN" altLang="en-US" sz="2000" b="1" dirty="0" smtClean="0">
                          <a:solidFill>
                            <a:srgbClr val="0070C0"/>
                          </a:solidFill>
                        </a:rPr>
                        <a:t>月</a:t>
                      </a:r>
                      <a:r>
                        <a:rPr lang="en-US" altLang="zh-CN" sz="2000" b="1" dirty="0" smtClean="0">
                          <a:solidFill>
                            <a:srgbClr val="0070C0"/>
                          </a:solidFill>
                        </a:rPr>
                        <a:t>26</a:t>
                      </a:r>
                      <a:r>
                        <a:rPr lang="zh-CN" altLang="en-US" sz="2000" b="1" dirty="0" smtClean="0">
                          <a:solidFill>
                            <a:srgbClr val="0070C0"/>
                          </a:solidFill>
                        </a:rPr>
                        <a:t>日</a:t>
                      </a:r>
                      <a:endParaRPr lang="zh-CN" altLang="en-US" sz="2000" b="1" dirty="0">
                        <a:solidFill>
                          <a:srgbClr val="0070C0"/>
                        </a:solidFill>
                      </a:endParaRPr>
                    </a:p>
                  </a:txBody>
                  <a:tcPr/>
                </a:tc>
                <a:tc>
                  <a:txBody>
                    <a:bodyPr/>
                    <a:lstStyle/>
                    <a:p>
                      <a:pPr algn="ctr">
                        <a:lnSpc>
                          <a:spcPct val="150000"/>
                        </a:lnSpc>
                      </a:pPr>
                      <a:r>
                        <a:rPr lang="zh-CN" altLang="en-US" sz="2000" b="1" dirty="0" smtClean="0">
                          <a:solidFill>
                            <a:srgbClr val="0070C0"/>
                          </a:solidFill>
                        </a:rPr>
                        <a:t>教育部关于印发</a:t>
                      </a:r>
                      <a:r>
                        <a:rPr lang="en-US" altLang="zh-CN" sz="2000" b="1" dirty="0" smtClean="0">
                          <a:solidFill>
                            <a:srgbClr val="0070C0"/>
                          </a:solidFill>
                        </a:rPr>
                        <a:t>《</a:t>
                      </a:r>
                      <a:r>
                        <a:rPr lang="zh-CN" altLang="en-US" sz="2000" b="1" dirty="0" smtClean="0">
                          <a:solidFill>
                            <a:srgbClr val="0070C0"/>
                          </a:solidFill>
                        </a:rPr>
                        <a:t>普通高等学校高等职业教育（专科）专业设置管理办法</a:t>
                      </a:r>
                      <a:r>
                        <a:rPr lang="en-US" altLang="zh-CN" sz="2000" b="1" dirty="0" smtClean="0">
                          <a:solidFill>
                            <a:srgbClr val="0070C0"/>
                          </a:solidFill>
                        </a:rPr>
                        <a:t>》</a:t>
                      </a:r>
                      <a:r>
                        <a:rPr lang="zh-CN" altLang="en-US" sz="2000" b="1" dirty="0" smtClean="0">
                          <a:solidFill>
                            <a:srgbClr val="0070C0"/>
                          </a:solidFill>
                        </a:rPr>
                        <a:t>、</a:t>
                      </a:r>
                      <a:r>
                        <a:rPr lang="en-US" altLang="zh-CN" sz="2000" b="1" dirty="0" smtClean="0">
                          <a:solidFill>
                            <a:srgbClr val="0070C0"/>
                          </a:solidFill>
                        </a:rPr>
                        <a:t>《</a:t>
                      </a:r>
                      <a:r>
                        <a:rPr lang="zh-CN" altLang="en-US" sz="2000" b="1" dirty="0" smtClean="0">
                          <a:solidFill>
                            <a:srgbClr val="0070C0"/>
                          </a:solidFill>
                        </a:rPr>
                        <a:t>普通高等学校高等职业教育（专科）专业目录（</a:t>
                      </a:r>
                      <a:r>
                        <a:rPr lang="en-US" altLang="zh-CN" sz="2000" b="1" dirty="0" smtClean="0">
                          <a:solidFill>
                            <a:srgbClr val="0070C0"/>
                          </a:solidFill>
                        </a:rPr>
                        <a:t>2015</a:t>
                      </a:r>
                      <a:r>
                        <a:rPr lang="zh-CN" altLang="en-US" sz="2000" b="1" dirty="0" smtClean="0">
                          <a:solidFill>
                            <a:srgbClr val="0070C0"/>
                          </a:solidFill>
                        </a:rPr>
                        <a:t>年）</a:t>
                      </a:r>
                      <a:r>
                        <a:rPr lang="en-US" altLang="zh-CN" sz="2000" b="1" dirty="0" smtClean="0">
                          <a:solidFill>
                            <a:srgbClr val="0070C0"/>
                          </a:solidFill>
                        </a:rPr>
                        <a:t>》</a:t>
                      </a:r>
                      <a:r>
                        <a:rPr lang="zh-CN" altLang="en-US" sz="2000" b="1" dirty="0" smtClean="0">
                          <a:solidFill>
                            <a:srgbClr val="0070C0"/>
                          </a:solidFill>
                        </a:rPr>
                        <a:t>的通知</a:t>
                      </a:r>
                      <a:endParaRPr lang="zh-CN" altLang="en-US" sz="2000" b="1" dirty="0">
                        <a:solidFill>
                          <a:srgbClr val="0070C0"/>
                        </a:solidFill>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defRPr/>
                      </a:pPr>
                      <a:endParaRPr lang="en-US" altLang="zh-CN" sz="2000" b="1" dirty="0" smtClean="0">
                        <a:solidFill>
                          <a:srgbClr val="0070C0"/>
                        </a:solidFill>
                      </a:endParaRPr>
                    </a:p>
                    <a:p>
                      <a:pPr marL="0" marR="0" indent="0" algn="ctr" defTabSz="914400" rtl="0" eaLnBrk="1" fontAlgn="auto" latinLnBrk="0" hangingPunct="1">
                        <a:lnSpc>
                          <a:spcPct val="150000"/>
                        </a:lnSpc>
                        <a:spcBef>
                          <a:spcPts val="0"/>
                        </a:spcBef>
                        <a:spcAft>
                          <a:spcPts val="0"/>
                        </a:spcAft>
                        <a:buClrTx/>
                        <a:buSzTx/>
                        <a:buFontTx/>
                        <a:buNone/>
                        <a:defRPr/>
                      </a:pPr>
                      <a:r>
                        <a:rPr lang="zh-CN" altLang="en-US" sz="2000" b="1" dirty="0" smtClean="0">
                          <a:solidFill>
                            <a:srgbClr val="0070C0"/>
                          </a:solidFill>
                        </a:rPr>
                        <a:t>教育部</a:t>
                      </a:r>
                      <a:endParaRPr lang="zh-CN" altLang="en-US" sz="2000" b="1" dirty="0" smtClean="0">
                        <a:solidFill>
                          <a:srgbClr val="0070C0"/>
                        </a:solidFill>
                      </a:endParaRPr>
                    </a:p>
                    <a:p>
                      <a:pPr algn="ctr">
                        <a:lnSpc>
                          <a:spcPct val="150000"/>
                        </a:lnSpc>
                      </a:pPr>
                      <a:endParaRPr lang="zh-CN" altLang="en-US" sz="2000" b="1" dirty="0">
                        <a:solidFill>
                          <a:srgbClr val="0070C0"/>
                        </a:solidFill>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2757714" y="812799"/>
            <a:ext cx="9173029" cy="7478970"/>
          </a:xfrm>
          <a:prstGeom prst="rect">
            <a:avLst/>
          </a:prstGeom>
          <a:noFill/>
        </p:spPr>
        <p:txBody>
          <a:bodyPr wrap="square" rtlCol="0">
            <a:spAutoFit/>
          </a:bodyPr>
          <a:lstStyle/>
          <a:p>
            <a:pPr>
              <a:lnSpc>
                <a:spcPct val="200000"/>
              </a:lnSpc>
            </a:pPr>
            <a:r>
              <a:rPr lang="en-US" altLang="zh-CN" sz="3600" b="1" dirty="0" smtClean="0">
                <a:solidFill>
                  <a:schemeClr val="accent1"/>
                </a:solidFill>
                <a:latin typeface="+mn-ea"/>
              </a:rPr>
              <a:t> </a:t>
            </a:r>
            <a:r>
              <a:rPr lang="zh-CN" altLang="en-US" sz="3600" b="1" dirty="0" smtClean="0">
                <a:solidFill>
                  <a:srgbClr val="0053A3"/>
                </a:solidFill>
                <a:latin typeface="+mn-ea"/>
              </a:rPr>
              <a:t>这些政策的主要呈现一下几大特点</a:t>
            </a:r>
            <a:endParaRPr lang="en-US" altLang="zh-CN" sz="3600" b="1" dirty="0" smtClean="0">
              <a:solidFill>
                <a:srgbClr val="0053A3"/>
              </a:solidFill>
              <a:latin typeface="+mn-ea"/>
            </a:endParaRPr>
          </a:p>
          <a:p>
            <a:pPr>
              <a:lnSpc>
                <a:spcPct val="200000"/>
              </a:lnSpc>
            </a:pPr>
            <a:r>
              <a:rPr lang="en-US" altLang="zh-CN" sz="3600" b="1" dirty="0" smtClean="0">
                <a:solidFill>
                  <a:schemeClr val="accent1"/>
                </a:solidFill>
                <a:latin typeface="+mn-ea"/>
              </a:rPr>
              <a:t>   </a:t>
            </a:r>
            <a:r>
              <a:rPr lang="zh-CN" altLang="en-US" sz="3600" b="1" dirty="0" smtClean="0">
                <a:solidFill>
                  <a:srgbClr val="0070C0"/>
                </a:solidFill>
                <a:latin typeface="+mn-ea"/>
              </a:rPr>
              <a:t>（一）深化改革创新发展</a:t>
            </a:r>
            <a:endParaRPr lang="en-US" altLang="zh-CN" sz="3600" b="1" dirty="0" smtClean="0">
              <a:solidFill>
                <a:srgbClr val="0070C0"/>
              </a:solidFill>
              <a:latin typeface="+mn-ea"/>
            </a:endParaRPr>
          </a:p>
          <a:p>
            <a:pPr>
              <a:lnSpc>
                <a:spcPct val="200000"/>
              </a:lnSpc>
            </a:pPr>
            <a:r>
              <a:rPr lang="en-US" altLang="zh-CN" sz="3600" b="1" dirty="0" smtClean="0">
                <a:solidFill>
                  <a:srgbClr val="0070C0"/>
                </a:solidFill>
                <a:latin typeface="+mn-ea"/>
              </a:rPr>
              <a:t>   </a:t>
            </a:r>
            <a:r>
              <a:rPr lang="zh-CN" altLang="en-US" sz="3600" b="1" dirty="0" smtClean="0">
                <a:solidFill>
                  <a:srgbClr val="0070C0"/>
                </a:solidFill>
                <a:latin typeface="+mn-ea"/>
              </a:rPr>
              <a:t>（二）增强职教服务能力</a:t>
            </a:r>
            <a:endParaRPr lang="en-US" altLang="zh-CN" sz="3600" b="1" dirty="0" smtClean="0">
              <a:solidFill>
                <a:srgbClr val="0070C0"/>
              </a:solidFill>
              <a:latin typeface="+mn-ea"/>
            </a:endParaRPr>
          </a:p>
          <a:p>
            <a:pPr>
              <a:lnSpc>
                <a:spcPct val="200000"/>
              </a:lnSpc>
            </a:pPr>
            <a:r>
              <a:rPr lang="en-US" altLang="zh-CN" sz="3600" b="1" dirty="0" smtClean="0">
                <a:solidFill>
                  <a:srgbClr val="0070C0"/>
                </a:solidFill>
                <a:latin typeface="+mn-ea"/>
              </a:rPr>
              <a:t>   </a:t>
            </a:r>
            <a:r>
              <a:rPr lang="zh-CN" altLang="en-US" sz="3600" b="1" dirty="0" smtClean="0">
                <a:solidFill>
                  <a:srgbClr val="0070C0"/>
                </a:solidFill>
                <a:latin typeface="+mn-ea"/>
              </a:rPr>
              <a:t>（三）提升院校治理水平</a:t>
            </a:r>
            <a:endParaRPr lang="en-US" altLang="zh-CN" sz="3600" b="1" dirty="0" smtClean="0">
              <a:solidFill>
                <a:srgbClr val="0070C0"/>
              </a:solidFill>
              <a:latin typeface="+mn-ea"/>
            </a:endParaRPr>
          </a:p>
          <a:p>
            <a:pPr>
              <a:lnSpc>
                <a:spcPct val="200000"/>
              </a:lnSpc>
            </a:pPr>
            <a:r>
              <a:rPr lang="en-US" altLang="zh-CN" sz="3600" b="1" dirty="0" smtClean="0">
                <a:solidFill>
                  <a:srgbClr val="0070C0"/>
                </a:solidFill>
                <a:latin typeface="+mn-ea"/>
              </a:rPr>
              <a:t>   </a:t>
            </a:r>
            <a:r>
              <a:rPr lang="zh-CN" altLang="en-US" sz="3600" b="1" dirty="0" smtClean="0">
                <a:solidFill>
                  <a:srgbClr val="0070C0"/>
                </a:solidFill>
                <a:latin typeface="+mn-ea"/>
              </a:rPr>
              <a:t>（四）提高人才培养质量</a:t>
            </a:r>
            <a:endParaRPr lang="en-US" altLang="zh-CN" sz="3600" b="1" dirty="0" smtClean="0">
              <a:solidFill>
                <a:srgbClr val="0070C0"/>
              </a:solidFill>
              <a:latin typeface="+mn-ea"/>
            </a:endParaRPr>
          </a:p>
          <a:p>
            <a:pPr>
              <a:lnSpc>
                <a:spcPct val="200000"/>
              </a:lnSpc>
            </a:pPr>
            <a:endParaRPr lang="zh-CN" altLang="zh-CN" sz="2800" b="1" dirty="0" smtClean="0">
              <a:solidFill>
                <a:schemeClr val="accent1"/>
              </a:solidFill>
              <a:latin typeface="仿宋" panose="02010609060101010101" pitchFamily="1" charset="-122"/>
              <a:ea typeface="仿宋" panose="02010609060101010101" pitchFamily="1" charset="-122"/>
            </a:endParaRPr>
          </a:p>
          <a:p>
            <a:pPr>
              <a:lnSpc>
                <a:spcPct val="200000"/>
              </a:lnSpc>
            </a:pPr>
            <a:endParaRPr lang="en-US" altLang="zh-CN" sz="3200" b="1" dirty="0" smtClean="0">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2061029" y="812799"/>
            <a:ext cx="9869715" cy="7355860"/>
          </a:xfrm>
          <a:prstGeom prst="rect">
            <a:avLst/>
          </a:prstGeom>
          <a:noFill/>
        </p:spPr>
        <p:txBody>
          <a:bodyPr wrap="square" rtlCol="0">
            <a:spAutoFit/>
          </a:bodyPr>
          <a:lstStyle/>
          <a:p>
            <a:pPr>
              <a:lnSpc>
                <a:spcPct val="200000"/>
              </a:lnSpc>
            </a:pPr>
            <a:r>
              <a:rPr lang="en-US" altLang="zh-CN" sz="2800" b="1" dirty="0" smtClean="0">
                <a:solidFill>
                  <a:schemeClr val="accent1"/>
                </a:solidFill>
                <a:latin typeface="+mn-ea"/>
              </a:rPr>
              <a:t>       </a:t>
            </a:r>
            <a:r>
              <a:rPr lang="zh-CN" altLang="en-US" sz="4400" b="1" dirty="0" smtClean="0">
                <a:solidFill>
                  <a:schemeClr val="accent1"/>
                </a:solidFill>
                <a:latin typeface="+mn-ea"/>
              </a:rPr>
              <a:t>地方性政策法规突出的特点：</a:t>
            </a:r>
            <a:endParaRPr lang="en-US" altLang="zh-CN" sz="4400" b="1" dirty="0" smtClean="0">
              <a:solidFill>
                <a:schemeClr val="accent1"/>
              </a:solidFill>
              <a:latin typeface="+mn-ea"/>
            </a:endParaRPr>
          </a:p>
          <a:p>
            <a:pPr>
              <a:lnSpc>
                <a:spcPct val="200000"/>
              </a:lnSpc>
            </a:pPr>
            <a:r>
              <a:rPr lang="zh-CN" altLang="en-US" sz="4400" b="1" dirty="0" smtClean="0">
                <a:solidFill>
                  <a:schemeClr val="accent1"/>
                </a:solidFill>
                <a:latin typeface="+mn-ea"/>
              </a:rPr>
              <a:t>（一）加快发展现代职业教育</a:t>
            </a:r>
            <a:endParaRPr lang="en-US" altLang="zh-CN" sz="4400" b="1" dirty="0" smtClean="0">
              <a:solidFill>
                <a:schemeClr val="accent1"/>
              </a:solidFill>
              <a:latin typeface="+mn-ea"/>
            </a:endParaRPr>
          </a:p>
          <a:p>
            <a:pPr>
              <a:lnSpc>
                <a:spcPct val="200000"/>
              </a:lnSpc>
            </a:pPr>
            <a:r>
              <a:rPr lang="zh-CN" altLang="en-US" sz="4400" b="1" dirty="0" smtClean="0">
                <a:solidFill>
                  <a:schemeClr val="accent1"/>
                </a:solidFill>
                <a:latin typeface="+mn-ea"/>
              </a:rPr>
              <a:t>（二）深化职业教育校企合作</a:t>
            </a:r>
            <a:endParaRPr lang="en-US" altLang="zh-CN" sz="4400" b="1" dirty="0" smtClean="0">
              <a:solidFill>
                <a:schemeClr val="accent1"/>
              </a:solidFill>
              <a:latin typeface="+mn-ea"/>
            </a:endParaRPr>
          </a:p>
          <a:p>
            <a:pPr>
              <a:lnSpc>
                <a:spcPct val="200000"/>
              </a:lnSpc>
            </a:pPr>
            <a:r>
              <a:rPr lang="zh-CN" altLang="en-US" sz="4400" b="1" dirty="0" smtClean="0">
                <a:solidFill>
                  <a:schemeClr val="accent1"/>
                </a:solidFill>
                <a:latin typeface="+mn-ea"/>
              </a:rPr>
              <a:t>（三）加强规范职业院校管理</a:t>
            </a:r>
            <a:endParaRPr lang="en-US" altLang="zh-CN" sz="4400" b="1" dirty="0" smtClean="0">
              <a:solidFill>
                <a:schemeClr val="accent1"/>
              </a:solidFill>
              <a:latin typeface="+mn-ea"/>
            </a:endParaRPr>
          </a:p>
          <a:p>
            <a:pPr>
              <a:lnSpc>
                <a:spcPct val="200000"/>
              </a:lnSpc>
            </a:pPr>
            <a:r>
              <a:rPr lang="en-US" altLang="zh-CN" sz="2800" b="1" dirty="0" smtClean="0">
                <a:solidFill>
                  <a:schemeClr val="accent1"/>
                </a:solidFill>
                <a:latin typeface="+mn-ea"/>
              </a:rPr>
              <a:t>   </a:t>
            </a:r>
            <a:endParaRPr lang="zh-CN" altLang="zh-CN" sz="2800" b="1" dirty="0" smtClean="0">
              <a:solidFill>
                <a:schemeClr val="accent1"/>
              </a:solidFill>
              <a:latin typeface="仿宋" panose="02010609060101010101" pitchFamily="1" charset="-122"/>
              <a:ea typeface="仿宋" panose="02010609060101010101" pitchFamily="1" charset="-122"/>
            </a:endParaRPr>
          </a:p>
          <a:p>
            <a:pPr>
              <a:lnSpc>
                <a:spcPct val="200000"/>
              </a:lnSpc>
            </a:pPr>
            <a:endParaRPr lang="en-US" altLang="zh-CN" sz="3200" b="1" dirty="0" smtClean="0">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50" name="矩形 49"/>
          <p:cNvSpPr/>
          <p:nvPr/>
        </p:nvSpPr>
        <p:spPr>
          <a:xfrm rot="5400000">
            <a:off x="5036185" y="-5090795"/>
            <a:ext cx="2118995" cy="122370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5400000">
            <a:off x="5036820" y="-260985"/>
            <a:ext cx="2118995" cy="122370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51313" y="2510972"/>
            <a:ext cx="17301028" cy="1323439"/>
          </a:xfrm>
          <a:prstGeom prst="rect">
            <a:avLst/>
          </a:prstGeom>
          <a:noFill/>
        </p:spPr>
        <p:txBody>
          <a:bodyPr wrap="square" rtlCol="0" anchor="t">
            <a:spAutoFit/>
          </a:bodyPr>
          <a:lstStyle/>
          <a:p>
            <a:pPr algn="ctr">
              <a:lnSpc>
                <a:spcPct val="200000"/>
              </a:lnSpc>
            </a:pPr>
            <a:r>
              <a:rPr lang="zh-CN" altLang="en-US" sz="4000" b="1" spc="300" dirty="0" smtClean="0">
                <a:solidFill>
                  <a:srgbClr val="002060"/>
                </a:solidFill>
                <a:latin typeface="微软雅黑" panose="020B0503020204020204" pitchFamily="34" charset="-122"/>
                <a:ea typeface="微软雅黑" panose="020B0503020204020204" pitchFamily="34" charset="-122"/>
                <a:sym typeface="+mn-ea"/>
              </a:rPr>
              <a:t>九、</a:t>
            </a:r>
            <a:r>
              <a:rPr lang="zh-CN" altLang="en-US" sz="4000" b="1" dirty="0" smtClean="0">
                <a:solidFill>
                  <a:srgbClr val="002060"/>
                </a:solidFill>
                <a:latin typeface="+mn-ea"/>
                <a:sym typeface="+mn-ea"/>
              </a:rPr>
              <a:t>中国民办职业教育发展现状及陕西情况介绍</a:t>
            </a:r>
            <a:endParaRPr lang="zh-CN" altLang="en-US" sz="4000" b="1" dirty="0" smtClean="0">
              <a:solidFill>
                <a:srgbClr val="002060"/>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ldLvl="0" animBg="1"/>
      <p:bldP spid="4" grpId="0" bldLvl="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769257" y="322729"/>
            <a:ext cx="11074400" cy="11910953"/>
          </a:xfrm>
          <a:prstGeom prst="rect">
            <a:avLst/>
          </a:prstGeom>
          <a:noFill/>
        </p:spPr>
        <p:txBody>
          <a:bodyPr wrap="square" rtlCol="0">
            <a:spAutoFit/>
          </a:bodyPr>
          <a:lstStyle/>
          <a:p>
            <a:pPr>
              <a:lnSpc>
                <a:spcPct val="200000"/>
              </a:lnSpc>
            </a:pPr>
            <a:r>
              <a:rPr lang="en-US" altLang="zh-CN" sz="3200" b="1" dirty="0" smtClean="0"/>
              <a:t>  </a:t>
            </a:r>
            <a:r>
              <a:rPr lang="zh-CN" altLang="en-US" sz="3200" b="1" dirty="0" smtClean="0">
                <a:solidFill>
                  <a:srgbClr val="0053A3"/>
                </a:solidFill>
                <a:latin typeface="+mn-ea"/>
              </a:rPr>
              <a:t>（</a:t>
            </a:r>
            <a:r>
              <a:rPr lang="zh-CN" altLang="zh-CN" sz="3200" b="1" dirty="0" smtClean="0">
                <a:solidFill>
                  <a:srgbClr val="0053A3"/>
                </a:solidFill>
                <a:latin typeface="+mn-ea"/>
              </a:rPr>
              <a:t>一</a:t>
            </a:r>
            <a:r>
              <a:rPr lang="en-US" altLang="zh-CN" sz="3200" b="1" dirty="0" smtClean="0">
                <a:solidFill>
                  <a:srgbClr val="0053A3"/>
                </a:solidFill>
                <a:latin typeface="+mn-ea"/>
              </a:rPr>
              <a:t>)</a:t>
            </a:r>
            <a:r>
              <a:rPr lang="zh-CN" altLang="zh-CN" sz="3200" b="1" dirty="0" smtClean="0">
                <a:solidFill>
                  <a:srgbClr val="0053A3"/>
                </a:solidFill>
                <a:latin typeface="+mn-ea"/>
              </a:rPr>
              <a:t>中国民办高职教育发展现状</a:t>
            </a:r>
            <a:endParaRPr lang="en-US" altLang="zh-CN" sz="3200" b="1" dirty="0" smtClean="0">
              <a:solidFill>
                <a:srgbClr val="0053A3"/>
              </a:solidFill>
              <a:latin typeface="+mn-ea"/>
            </a:endParaRPr>
          </a:p>
          <a:p>
            <a:pPr>
              <a:lnSpc>
                <a:spcPct val="200000"/>
              </a:lnSpc>
            </a:pPr>
            <a:r>
              <a:rPr lang="en-US" altLang="zh-CN" sz="3200" b="1" dirty="0" smtClean="0">
                <a:solidFill>
                  <a:srgbClr val="0070C0"/>
                </a:solidFill>
                <a:latin typeface="+mn-ea"/>
              </a:rPr>
              <a:t>      1.</a:t>
            </a:r>
            <a:r>
              <a:rPr lang="zh-CN" altLang="zh-CN" sz="3200" b="1" dirty="0" smtClean="0">
                <a:solidFill>
                  <a:srgbClr val="0070C0"/>
                </a:solidFill>
                <a:latin typeface="+mn-ea"/>
              </a:rPr>
              <a:t>从规模上看，民办高职是我国高职教育的重要组成部分</a:t>
            </a:r>
            <a:endParaRPr lang="en-US" altLang="zh-CN" sz="3200" b="1" dirty="0" smtClean="0">
              <a:solidFill>
                <a:srgbClr val="0070C0"/>
              </a:solidFill>
              <a:latin typeface="+mn-ea"/>
            </a:endParaRPr>
          </a:p>
          <a:p>
            <a:pPr>
              <a:lnSpc>
                <a:spcPct val="200000"/>
              </a:lnSpc>
            </a:pPr>
            <a:r>
              <a:rPr lang="en-US" altLang="zh-CN" sz="3200" b="1" dirty="0" smtClean="0">
                <a:solidFill>
                  <a:srgbClr val="0070C0"/>
                </a:solidFill>
                <a:latin typeface="+mn-ea"/>
              </a:rPr>
              <a:t>      2.</a:t>
            </a:r>
            <a:r>
              <a:rPr lang="zh-CN" altLang="zh-CN" sz="3200" b="1" dirty="0" smtClean="0">
                <a:solidFill>
                  <a:srgbClr val="0070C0"/>
                </a:solidFill>
                <a:latin typeface="+mn-ea"/>
              </a:rPr>
              <a:t>民办高职学校数量分布地区差异明显，经济发达地区比例较高</a:t>
            </a:r>
            <a:endParaRPr lang="en-US" altLang="zh-CN" sz="3200" b="1" dirty="0" smtClean="0">
              <a:solidFill>
                <a:srgbClr val="0070C0"/>
              </a:solidFill>
              <a:latin typeface="+mn-ea"/>
            </a:endParaRPr>
          </a:p>
          <a:p>
            <a:pPr>
              <a:lnSpc>
                <a:spcPct val="200000"/>
              </a:lnSpc>
            </a:pPr>
            <a:r>
              <a:rPr lang="en-US" altLang="zh-CN" sz="3200" b="1" dirty="0" smtClean="0">
                <a:solidFill>
                  <a:srgbClr val="0070C0"/>
                </a:solidFill>
                <a:latin typeface="+mn-ea"/>
              </a:rPr>
              <a:t>     3.</a:t>
            </a:r>
            <a:r>
              <a:rPr lang="zh-CN" altLang="zh-CN" sz="3200" b="1" dirty="0" smtClean="0">
                <a:solidFill>
                  <a:srgbClr val="0070C0"/>
                </a:solidFill>
                <a:latin typeface="+mn-ea"/>
              </a:rPr>
              <a:t>民办高职专业属财经大类的专业数量最多</a:t>
            </a:r>
            <a:endParaRPr lang="en-US" altLang="zh-CN" sz="3200" b="1" dirty="0" smtClean="0">
              <a:solidFill>
                <a:srgbClr val="0070C0"/>
              </a:solidFill>
              <a:latin typeface="+mn-ea"/>
            </a:endParaRPr>
          </a:p>
          <a:p>
            <a:pPr>
              <a:lnSpc>
                <a:spcPct val="200000"/>
              </a:lnSpc>
            </a:pPr>
            <a:r>
              <a:rPr lang="en-US" altLang="zh-CN" sz="3200" b="1" dirty="0" smtClean="0">
                <a:solidFill>
                  <a:srgbClr val="0070C0"/>
                </a:solidFill>
                <a:latin typeface="+mn-ea"/>
              </a:rPr>
              <a:t>     4.</a:t>
            </a:r>
            <a:r>
              <a:rPr lang="zh-CN" altLang="zh-CN" sz="3200" b="1" dirty="0" smtClean="0">
                <a:solidFill>
                  <a:srgbClr val="0070C0"/>
                </a:solidFill>
                <a:latin typeface="+mn-ea"/>
              </a:rPr>
              <a:t>多数省份民办高职学生以省内生源为主</a:t>
            </a:r>
            <a:endParaRPr lang="en-US" altLang="zh-CN" sz="3200" b="1" dirty="0" smtClean="0">
              <a:solidFill>
                <a:srgbClr val="0070C0"/>
              </a:solidFill>
              <a:latin typeface="+mn-ea"/>
            </a:endParaRPr>
          </a:p>
          <a:p>
            <a:endParaRPr lang="zh-CN" altLang="zh-CN" sz="3200" dirty="0" smtClean="0"/>
          </a:p>
          <a:p>
            <a:endParaRPr lang="zh-CN" altLang="zh-CN" sz="3200" dirty="0" smtClean="0"/>
          </a:p>
          <a:p>
            <a:r>
              <a:rPr lang="en-US" altLang="zh-CN" sz="3200" dirty="0" smtClean="0"/>
              <a:t> </a:t>
            </a:r>
            <a:endParaRPr lang="zh-CN" altLang="zh-CN" sz="3200" dirty="0" smtClean="0"/>
          </a:p>
          <a:p>
            <a:endParaRPr lang="zh-CN" altLang="zh-CN" sz="3200" dirty="0" smtClean="0"/>
          </a:p>
          <a:p>
            <a:endParaRPr lang="zh-CN" altLang="zh-CN" sz="3200" dirty="0" smtClean="0"/>
          </a:p>
          <a:p>
            <a:endParaRPr lang="zh-CN" altLang="zh-CN" sz="3200" dirty="0" smtClean="0"/>
          </a:p>
          <a:p>
            <a:r>
              <a:rPr lang="en-US" altLang="zh-CN" sz="3200" dirty="0" smtClean="0"/>
              <a:t> </a:t>
            </a:r>
            <a:endParaRPr lang="zh-CN" altLang="zh-CN" sz="3200" dirty="0" smtClean="0"/>
          </a:p>
          <a:p>
            <a:endParaRPr lang="zh-CN" altLang="zh-CN" sz="3200" dirty="0" smtClean="0"/>
          </a:p>
          <a:p>
            <a:endParaRPr lang="en-US" altLang="zh-CN" sz="3200" b="1" dirty="0" smtClean="0"/>
          </a:p>
          <a:p>
            <a:endParaRPr lang="zh-CN" altLang="zh-CN" sz="3200" dirty="0" smtClean="0"/>
          </a:p>
          <a:p>
            <a:pPr>
              <a:lnSpc>
                <a:spcPct val="200000"/>
              </a:lnSpc>
            </a:pPr>
            <a:endParaRPr lang="en-US" altLang="zh-CN" sz="3200" b="1" dirty="0" smtClean="0">
              <a:solidFill>
                <a:schemeClr val="accent1"/>
              </a:solidFill>
              <a:latin typeface="仿宋" panose="02010609060101010101" pitchFamily="1" charset="-122"/>
              <a:ea typeface="仿宋" panose="02010609060101010101" pitchFamily="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1059543" y="1190171"/>
            <a:ext cx="10087427" cy="1569660"/>
          </a:xfrm>
          <a:prstGeom prst="rect">
            <a:avLst/>
          </a:prstGeom>
          <a:noFill/>
        </p:spPr>
        <p:txBody>
          <a:bodyPr wrap="square" rtlCol="0">
            <a:spAutoFit/>
          </a:bodyPr>
          <a:lstStyle/>
          <a:p>
            <a:pPr algn="ctr">
              <a:lnSpc>
                <a:spcPct val="200000"/>
              </a:lnSpc>
            </a:pPr>
            <a:endParaRPr lang="zh-CN" altLang="zh-CN" sz="3200" b="1" dirty="0" smtClean="0">
              <a:latin typeface="仿宋" panose="02010609060101010101" pitchFamily="1" charset="-122"/>
              <a:ea typeface="仿宋" panose="02010609060101010101" pitchFamily="1" charset="-122"/>
            </a:endParaRPr>
          </a:p>
          <a:p>
            <a:pPr lvl="0"/>
            <a:endParaRPr lang="zh-CN" altLang="en-US" sz="3200" dirty="0">
              <a:solidFill>
                <a:srgbClr val="FF0000"/>
              </a:solidFill>
              <a:latin typeface="黑体" panose="02010609060101010101" pitchFamily="49" charset="-122"/>
              <a:ea typeface="黑体" panose="02010609060101010101" pitchFamily="49" charset="-122"/>
            </a:endParaRPr>
          </a:p>
        </p:txBody>
      </p:sp>
      <p:pic>
        <p:nvPicPr>
          <p:cNvPr id="2050" name="Picture 2" descr="C:\Users\Administrator\Desktop\QQ图片20170613150010.jpg"/>
          <p:cNvPicPr>
            <a:picLocks noChangeAspect="1" noChangeArrowheads="1"/>
          </p:cNvPicPr>
          <p:nvPr/>
        </p:nvPicPr>
        <p:blipFill>
          <a:blip r:embed="rId1" cstate="print"/>
          <a:srcRect/>
          <a:stretch>
            <a:fillRect/>
          </a:stretch>
        </p:blipFill>
        <p:spPr bwMode="auto">
          <a:xfrm>
            <a:off x="798286" y="580571"/>
            <a:ext cx="10682514" cy="577668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769257" y="788893"/>
            <a:ext cx="11074400" cy="11418510"/>
          </a:xfrm>
          <a:prstGeom prst="rect">
            <a:avLst/>
          </a:prstGeom>
          <a:noFill/>
        </p:spPr>
        <p:txBody>
          <a:bodyPr wrap="square" rtlCol="0">
            <a:spAutoFit/>
          </a:bodyPr>
          <a:lstStyle/>
          <a:p>
            <a:pPr>
              <a:lnSpc>
                <a:spcPct val="150000"/>
              </a:lnSpc>
            </a:pPr>
            <a:r>
              <a:rPr lang="en-US" altLang="zh-CN" sz="3200" b="1" dirty="0" smtClean="0">
                <a:solidFill>
                  <a:srgbClr val="0070C0"/>
                </a:solidFill>
                <a:latin typeface="+mn-ea"/>
              </a:rPr>
              <a:t>        5.</a:t>
            </a:r>
            <a:r>
              <a:rPr lang="zh-CN" altLang="zh-CN" sz="3200" b="1" dirty="0" smtClean="0">
                <a:solidFill>
                  <a:srgbClr val="0070C0"/>
                </a:solidFill>
                <a:latin typeface="+mn-ea"/>
              </a:rPr>
              <a:t>民办高职院校师资力量有所提升，双师型素质教师队伍规模稳定</a:t>
            </a:r>
            <a:endParaRPr lang="en-US" altLang="zh-CN" sz="3200" b="1" dirty="0" smtClean="0">
              <a:solidFill>
                <a:srgbClr val="0070C0"/>
              </a:solidFill>
              <a:latin typeface="+mn-ea"/>
            </a:endParaRPr>
          </a:p>
          <a:p>
            <a:pPr>
              <a:lnSpc>
                <a:spcPct val="150000"/>
              </a:lnSpc>
            </a:pPr>
            <a:r>
              <a:rPr lang="en-US" altLang="zh-CN" sz="3200" b="1" dirty="0" smtClean="0">
                <a:solidFill>
                  <a:srgbClr val="0070C0"/>
                </a:solidFill>
                <a:latin typeface="+mn-ea"/>
              </a:rPr>
              <a:t>       6.</a:t>
            </a:r>
            <a:r>
              <a:rPr lang="zh-CN" altLang="zh-CN" sz="3200" b="1" dirty="0" smtClean="0">
                <a:solidFill>
                  <a:srgbClr val="0070C0"/>
                </a:solidFill>
                <a:latin typeface="+mn-ea"/>
              </a:rPr>
              <a:t>民办高职院校毕业生就业率呈平稳态势，超过半数留在当地就业，就业单位主要是中小微企业，雇主对毕业生的就业满意度好</a:t>
            </a:r>
            <a:endParaRPr lang="en-US" altLang="zh-CN" sz="3200" b="1" dirty="0" smtClean="0">
              <a:solidFill>
                <a:srgbClr val="0070C0"/>
              </a:solidFill>
              <a:latin typeface="+mn-ea"/>
            </a:endParaRPr>
          </a:p>
          <a:p>
            <a:pPr>
              <a:lnSpc>
                <a:spcPct val="150000"/>
              </a:lnSpc>
            </a:pPr>
            <a:r>
              <a:rPr lang="en-US" altLang="zh-CN" sz="3200" b="1" dirty="0" smtClean="0">
                <a:solidFill>
                  <a:srgbClr val="0070C0"/>
                </a:solidFill>
                <a:latin typeface="+mn-ea"/>
              </a:rPr>
              <a:t>       7.</a:t>
            </a:r>
            <a:r>
              <a:rPr lang="zh-CN" altLang="zh-CN" sz="3200" b="1" dirty="0" smtClean="0">
                <a:solidFill>
                  <a:srgbClr val="0070C0"/>
                </a:solidFill>
                <a:latin typeface="+mn-ea"/>
              </a:rPr>
              <a:t>民办高职院校毕业生月收入低于全国高职院校毕业生平均月收入</a:t>
            </a:r>
            <a:endParaRPr lang="zh-CN" altLang="zh-CN" sz="3200" b="1" dirty="0" smtClean="0">
              <a:solidFill>
                <a:srgbClr val="0070C0"/>
              </a:solidFill>
              <a:latin typeface="+mn-ea"/>
            </a:endParaRPr>
          </a:p>
          <a:p>
            <a:pPr>
              <a:lnSpc>
                <a:spcPct val="150000"/>
              </a:lnSpc>
            </a:pPr>
            <a:endParaRPr lang="zh-CN" altLang="zh-CN" sz="3200" b="1" dirty="0" smtClean="0">
              <a:solidFill>
                <a:srgbClr val="0070C0"/>
              </a:solidFill>
              <a:latin typeface="+mn-ea"/>
            </a:endParaRPr>
          </a:p>
          <a:p>
            <a:endParaRPr lang="zh-CN" altLang="zh-CN" sz="3200" dirty="0" smtClean="0"/>
          </a:p>
          <a:p>
            <a:r>
              <a:rPr lang="en-US" altLang="zh-CN" sz="3200" dirty="0" smtClean="0"/>
              <a:t> </a:t>
            </a:r>
            <a:endParaRPr lang="zh-CN" altLang="zh-CN" sz="3200" dirty="0" smtClean="0"/>
          </a:p>
          <a:p>
            <a:endParaRPr lang="zh-CN" altLang="zh-CN" sz="3200" dirty="0" smtClean="0"/>
          </a:p>
          <a:p>
            <a:endParaRPr lang="zh-CN" altLang="zh-CN" sz="3200" dirty="0" smtClean="0"/>
          </a:p>
          <a:p>
            <a:endParaRPr lang="zh-CN" altLang="zh-CN" sz="3200" dirty="0" smtClean="0"/>
          </a:p>
          <a:p>
            <a:r>
              <a:rPr lang="en-US" altLang="zh-CN" sz="3200" dirty="0" smtClean="0"/>
              <a:t> </a:t>
            </a:r>
            <a:endParaRPr lang="zh-CN" altLang="zh-CN" sz="3200" dirty="0" smtClean="0"/>
          </a:p>
          <a:p>
            <a:endParaRPr lang="zh-CN" altLang="zh-CN" sz="3200" dirty="0" smtClean="0"/>
          </a:p>
          <a:p>
            <a:endParaRPr lang="en-US" altLang="zh-CN" sz="3200" b="1" dirty="0" smtClean="0"/>
          </a:p>
          <a:p>
            <a:endParaRPr lang="zh-CN" altLang="zh-CN" sz="3200" dirty="0" smtClean="0"/>
          </a:p>
          <a:p>
            <a:pPr>
              <a:lnSpc>
                <a:spcPct val="200000"/>
              </a:lnSpc>
            </a:pPr>
            <a:endParaRPr lang="en-US" altLang="zh-CN" sz="3200" b="1" dirty="0" smtClean="0">
              <a:solidFill>
                <a:schemeClr val="accent1"/>
              </a:solidFill>
              <a:latin typeface="仿宋" panose="02010609060101010101" pitchFamily="1" charset="-122"/>
              <a:ea typeface="仿宋" panose="02010609060101010101" pitchFamily="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769257" y="1"/>
            <a:ext cx="11074400" cy="13880723"/>
          </a:xfrm>
          <a:prstGeom prst="rect">
            <a:avLst/>
          </a:prstGeom>
          <a:noFill/>
        </p:spPr>
        <p:txBody>
          <a:bodyPr wrap="square" rtlCol="0">
            <a:spAutoFit/>
          </a:bodyPr>
          <a:lstStyle/>
          <a:p>
            <a:pPr>
              <a:lnSpc>
                <a:spcPct val="200000"/>
              </a:lnSpc>
            </a:pPr>
            <a:r>
              <a:rPr lang="zh-CN" altLang="en-US" sz="3200" b="1" dirty="0" smtClean="0">
                <a:solidFill>
                  <a:schemeClr val="accent1"/>
                </a:solidFill>
                <a:latin typeface="黑体" panose="02010609060101010101" pitchFamily="49" charset="-122"/>
                <a:ea typeface="黑体" panose="02010609060101010101" pitchFamily="49" charset="-122"/>
                <a:sym typeface="+mn-ea"/>
              </a:rPr>
              <a:t>    </a:t>
            </a:r>
            <a:r>
              <a:rPr lang="en-US" altLang="zh-CN" sz="3200" b="1" dirty="0" smtClean="0">
                <a:solidFill>
                  <a:srgbClr val="0053A3"/>
                </a:solidFill>
                <a:latin typeface="+mn-ea"/>
              </a:rPr>
              <a:t> (</a:t>
            </a:r>
            <a:r>
              <a:rPr lang="zh-CN" altLang="en-US" sz="3200" b="1" dirty="0" smtClean="0">
                <a:solidFill>
                  <a:srgbClr val="0053A3"/>
                </a:solidFill>
                <a:latin typeface="+mn-ea"/>
              </a:rPr>
              <a:t>二</a:t>
            </a:r>
            <a:r>
              <a:rPr lang="en-US" altLang="zh-CN" sz="3200" b="1" dirty="0" smtClean="0">
                <a:solidFill>
                  <a:srgbClr val="0053A3"/>
                </a:solidFill>
                <a:latin typeface="+mn-ea"/>
              </a:rPr>
              <a:t>)</a:t>
            </a:r>
            <a:r>
              <a:rPr lang="zh-CN" altLang="zh-CN" sz="3200" b="1" dirty="0" smtClean="0">
                <a:solidFill>
                  <a:srgbClr val="0053A3"/>
                </a:solidFill>
                <a:latin typeface="+mn-ea"/>
              </a:rPr>
              <a:t>中国民办高职教育存在的问题</a:t>
            </a:r>
            <a:endParaRPr lang="en-US" altLang="zh-CN" sz="3200" b="1" dirty="0" smtClean="0">
              <a:solidFill>
                <a:srgbClr val="0053A3"/>
              </a:solidFill>
              <a:latin typeface="+mn-ea"/>
            </a:endParaRPr>
          </a:p>
          <a:p>
            <a:pPr>
              <a:lnSpc>
                <a:spcPct val="200000"/>
              </a:lnSpc>
            </a:pPr>
            <a:r>
              <a:rPr lang="en-US" altLang="zh-CN" sz="3200" b="1" dirty="0" smtClean="0">
                <a:solidFill>
                  <a:srgbClr val="0070C0"/>
                </a:solidFill>
                <a:latin typeface="+mn-ea"/>
              </a:rPr>
              <a:t>       1.</a:t>
            </a:r>
            <a:r>
              <a:rPr lang="zh-CN" altLang="zh-CN" sz="3200" b="1" dirty="0" smtClean="0">
                <a:solidFill>
                  <a:srgbClr val="0070C0"/>
                </a:solidFill>
                <a:latin typeface="+mn-ea"/>
              </a:rPr>
              <a:t>办学经费以学费收入为主，来源单一且短缺，政府公共财政的资助几近空白</a:t>
            </a:r>
            <a:endParaRPr lang="en-US" altLang="zh-CN" sz="3200" b="1" dirty="0" smtClean="0">
              <a:solidFill>
                <a:srgbClr val="0070C0"/>
              </a:solidFill>
              <a:latin typeface="+mn-ea"/>
            </a:endParaRPr>
          </a:p>
          <a:p>
            <a:pPr>
              <a:lnSpc>
                <a:spcPct val="200000"/>
              </a:lnSpc>
            </a:pPr>
            <a:r>
              <a:rPr lang="en-US" altLang="zh-CN" sz="3200" b="1" dirty="0" smtClean="0">
                <a:solidFill>
                  <a:srgbClr val="0070C0"/>
                </a:solidFill>
                <a:latin typeface="+mn-ea"/>
              </a:rPr>
              <a:t>       2.</a:t>
            </a:r>
            <a:r>
              <a:rPr lang="zh-CN" altLang="zh-CN" sz="3200" b="1" dirty="0" smtClean="0">
                <a:solidFill>
                  <a:srgbClr val="0070C0"/>
                </a:solidFill>
                <a:latin typeface="+mn-ea"/>
              </a:rPr>
              <a:t>生源质量出现下滑态势</a:t>
            </a:r>
            <a:endParaRPr lang="en-US" altLang="zh-CN" sz="3200" b="1" dirty="0" smtClean="0">
              <a:solidFill>
                <a:srgbClr val="0070C0"/>
              </a:solidFill>
              <a:latin typeface="+mn-ea"/>
            </a:endParaRPr>
          </a:p>
          <a:p>
            <a:pPr>
              <a:lnSpc>
                <a:spcPct val="200000"/>
              </a:lnSpc>
            </a:pPr>
            <a:r>
              <a:rPr lang="en-US" altLang="zh-CN" sz="3200" b="1" dirty="0" smtClean="0">
                <a:solidFill>
                  <a:srgbClr val="0070C0"/>
                </a:solidFill>
                <a:latin typeface="+mn-ea"/>
              </a:rPr>
              <a:t>       3.</a:t>
            </a:r>
            <a:r>
              <a:rPr lang="zh-CN" altLang="zh-CN" sz="3200" b="1" dirty="0" smtClean="0">
                <a:solidFill>
                  <a:srgbClr val="0070C0"/>
                </a:solidFill>
                <a:latin typeface="+mn-ea"/>
              </a:rPr>
              <a:t>专业设置不科学，人才培养体系仍不完善</a:t>
            </a:r>
            <a:endParaRPr lang="en-US" altLang="zh-CN" sz="3200" b="1" dirty="0" smtClean="0">
              <a:solidFill>
                <a:srgbClr val="0070C0"/>
              </a:solidFill>
              <a:latin typeface="+mn-ea"/>
            </a:endParaRPr>
          </a:p>
          <a:p>
            <a:pPr>
              <a:lnSpc>
                <a:spcPct val="200000"/>
              </a:lnSpc>
            </a:pPr>
            <a:r>
              <a:rPr lang="en-US" altLang="zh-CN" sz="3200" b="1" dirty="0" smtClean="0">
                <a:solidFill>
                  <a:srgbClr val="0070C0"/>
                </a:solidFill>
                <a:latin typeface="+mn-ea"/>
              </a:rPr>
              <a:t>       4.</a:t>
            </a:r>
            <a:r>
              <a:rPr lang="zh-CN" altLang="zh-CN" sz="3200" b="1" dirty="0" smtClean="0">
                <a:solidFill>
                  <a:srgbClr val="0070C0"/>
                </a:solidFill>
                <a:latin typeface="+mn-ea"/>
              </a:rPr>
              <a:t>教学必需的实习和实训基地严重缺乏</a:t>
            </a:r>
            <a:endParaRPr lang="en-US" altLang="zh-CN" sz="3200" b="1" dirty="0" smtClean="0">
              <a:solidFill>
                <a:srgbClr val="0070C0"/>
              </a:solidFill>
              <a:latin typeface="+mn-ea"/>
            </a:endParaRPr>
          </a:p>
          <a:p>
            <a:pPr>
              <a:lnSpc>
                <a:spcPct val="200000"/>
              </a:lnSpc>
            </a:pPr>
            <a:r>
              <a:rPr lang="en-US" altLang="zh-CN" sz="3200" b="1" dirty="0" smtClean="0">
                <a:solidFill>
                  <a:srgbClr val="0070C0"/>
                </a:solidFill>
                <a:latin typeface="+mn-ea"/>
              </a:rPr>
              <a:t>       5.</a:t>
            </a:r>
            <a:r>
              <a:rPr lang="zh-CN" altLang="zh-CN" sz="3200" b="1" dirty="0" smtClean="0">
                <a:solidFill>
                  <a:srgbClr val="0070C0"/>
                </a:solidFill>
                <a:latin typeface="+mn-ea"/>
              </a:rPr>
              <a:t>师资来源单一且质量提升不高</a:t>
            </a:r>
            <a:endParaRPr lang="zh-CN" altLang="zh-CN" sz="3200" b="1" dirty="0" smtClean="0">
              <a:solidFill>
                <a:srgbClr val="0070C0"/>
              </a:solidFill>
              <a:latin typeface="+mn-ea"/>
            </a:endParaRPr>
          </a:p>
          <a:p>
            <a:pPr>
              <a:lnSpc>
                <a:spcPct val="200000"/>
              </a:lnSpc>
            </a:pPr>
            <a:endParaRPr lang="zh-CN" altLang="zh-CN" sz="3200" dirty="0" smtClean="0"/>
          </a:p>
          <a:p>
            <a:pPr>
              <a:lnSpc>
                <a:spcPct val="200000"/>
              </a:lnSpc>
            </a:pPr>
            <a:endParaRPr lang="zh-CN" altLang="zh-CN" sz="3200" dirty="0" smtClean="0"/>
          </a:p>
          <a:p>
            <a:pPr>
              <a:lnSpc>
                <a:spcPct val="200000"/>
              </a:lnSpc>
            </a:pPr>
            <a:endParaRPr lang="zh-CN" altLang="zh-CN" sz="3200" dirty="0" smtClean="0"/>
          </a:p>
          <a:p>
            <a:pPr>
              <a:lnSpc>
                <a:spcPct val="200000"/>
              </a:lnSpc>
            </a:pPr>
            <a:endParaRPr lang="zh-CN" altLang="zh-CN" sz="3200" dirty="0" smtClean="0"/>
          </a:p>
          <a:p>
            <a:pPr>
              <a:lnSpc>
                <a:spcPct val="200000"/>
              </a:lnSpc>
            </a:pPr>
            <a:endParaRPr lang="zh-CN" altLang="zh-CN" sz="3200" dirty="0" smtClean="0"/>
          </a:p>
          <a:p>
            <a:pPr>
              <a:lnSpc>
                <a:spcPct val="200000"/>
              </a:lnSpc>
            </a:pPr>
            <a:endParaRPr lang="en-US" altLang="zh-CN" sz="3200" b="1" dirty="0" smtClean="0">
              <a:solidFill>
                <a:schemeClr val="accent1"/>
              </a:solidFill>
              <a:latin typeface="黑体" panose="02010609060101010101" pitchFamily="49" charset="-122"/>
              <a:ea typeface="黑体" panose="02010609060101010101" pitchFamily="49" charset="-122"/>
              <a:sym typeface="+mn-ea"/>
            </a:endParaRPr>
          </a:p>
          <a:p>
            <a:pPr>
              <a:lnSpc>
                <a:spcPct val="200000"/>
              </a:lnSpc>
            </a:pPr>
            <a:r>
              <a:rPr lang="zh-CN" altLang="en-US" sz="3200" b="1" dirty="0" smtClean="0">
                <a:solidFill>
                  <a:schemeClr val="accent1"/>
                </a:solidFill>
                <a:latin typeface="仿宋" panose="02010609060101010101" pitchFamily="1" charset="-122"/>
                <a:ea typeface="仿宋" panose="02010609060101010101" pitchFamily="1" charset="-122"/>
                <a:sym typeface="+mn-ea"/>
              </a:rPr>
              <a:t>    </a:t>
            </a:r>
            <a:endParaRPr lang="en-US" altLang="zh-CN" sz="3200" b="1" dirty="0" smtClean="0">
              <a:solidFill>
                <a:schemeClr val="accent1"/>
              </a:solidFill>
              <a:latin typeface="仿宋" panose="02010609060101010101" pitchFamily="1" charset="-122"/>
              <a:ea typeface="仿宋" panose="02010609060101010101" pitchFamily="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624115" y="0"/>
            <a:ext cx="11132456" cy="7262299"/>
          </a:xfrm>
          <a:prstGeom prst="rect">
            <a:avLst/>
          </a:prstGeom>
          <a:noFill/>
        </p:spPr>
        <p:txBody>
          <a:bodyPr wrap="square" rtlCol="0">
            <a:spAutoFit/>
          </a:bodyPr>
          <a:lstStyle/>
          <a:p>
            <a:pPr>
              <a:lnSpc>
                <a:spcPct val="200000"/>
              </a:lnSpc>
            </a:pPr>
            <a:r>
              <a:rPr lang="zh-CN" altLang="en-US" sz="3200" b="1" dirty="0" smtClean="0">
                <a:solidFill>
                  <a:srgbClr val="0053A3"/>
                </a:solidFill>
              </a:rPr>
              <a:t>                     （三）陕西职业教育突破发展。</a:t>
            </a:r>
            <a:endParaRPr lang="en-US" altLang="zh-CN" sz="3200" b="1" dirty="0" smtClean="0">
              <a:solidFill>
                <a:srgbClr val="0053A3"/>
              </a:solidFill>
            </a:endParaRPr>
          </a:p>
          <a:p>
            <a:pPr>
              <a:lnSpc>
                <a:spcPct val="200000"/>
              </a:lnSpc>
            </a:pPr>
            <a:r>
              <a:rPr lang="zh-CN" altLang="en-US" sz="3200" b="1" dirty="0" smtClean="0">
                <a:latin typeface="+mn-ea"/>
              </a:rPr>
              <a:t>      </a:t>
            </a:r>
            <a:r>
              <a:rPr lang="zh-CN" altLang="en-US" sz="3200" b="1" dirty="0" smtClean="0">
                <a:solidFill>
                  <a:srgbClr val="0070C0"/>
                </a:solidFill>
                <a:latin typeface="+mn-ea"/>
              </a:rPr>
              <a:t>建设中职国家示范校、省级示范校</a:t>
            </a:r>
            <a:r>
              <a:rPr lang="en-US" altLang="zh-CN" sz="3200" b="1" dirty="0" smtClean="0">
                <a:solidFill>
                  <a:srgbClr val="0070C0"/>
                </a:solidFill>
                <a:latin typeface="+mn-ea"/>
              </a:rPr>
              <a:t>57</a:t>
            </a:r>
            <a:r>
              <a:rPr lang="zh-CN" altLang="en-US" sz="3200" b="1" dirty="0" smtClean="0">
                <a:solidFill>
                  <a:srgbClr val="0070C0"/>
                </a:solidFill>
                <a:latin typeface="+mn-ea"/>
              </a:rPr>
              <a:t>所，建成区域性、行业性特色鲜明的职教集团</a:t>
            </a:r>
            <a:r>
              <a:rPr lang="en-US" altLang="zh-CN" sz="3200" b="1" dirty="0" smtClean="0">
                <a:solidFill>
                  <a:srgbClr val="0070C0"/>
                </a:solidFill>
                <a:latin typeface="+mn-ea"/>
              </a:rPr>
              <a:t>25</a:t>
            </a:r>
            <a:r>
              <a:rPr lang="zh-CN" altLang="en-US" sz="3200" b="1" dirty="0" smtClean="0">
                <a:solidFill>
                  <a:srgbClr val="0070C0"/>
                </a:solidFill>
                <a:latin typeface="+mn-ea"/>
              </a:rPr>
              <a:t>个。积极推进产教融合、工学结合、校企合作育人模式，拓展“订单式培养”“现代学徒制”范围，推动国家级示范中职校与高职院校合作办学，支持</a:t>
            </a:r>
            <a:r>
              <a:rPr lang="en-US" altLang="zh-CN" sz="3200" b="1" dirty="0" smtClean="0">
                <a:solidFill>
                  <a:srgbClr val="0070C0"/>
                </a:solidFill>
                <a:latin typeface="+mn-ea"/>
              </a:rPr>
              <a:t>14</a:t>
            </a:r>
            <a:r>
              <a:rPr lang="zh-CN" altLang="en-US" sz="3200" b="1" dirty="0" smtClean="0">
                <a:solidFill>
                  <a:srgbClr val="0070C0"/>
                </a:solidFill>
                <a:latin typeface="+mn-ea"/>
              </a:rPr>
              <a:t>所高校转型试点，提升职业教育人才培养质量。 </a:t>
            </a:r>
            <a:endParaRPr lang="en-US" altLang="zh-CN" sz="3200" b="1" dirty="0" smtClean="0">
              <a:solidFill>
                <a:srgbClr val="0070C0"/>
              </a:solidFill>
              <a:latin typeface="+mn-ea"/>
            </a:endParaRPr>
          </a:p>
          <a:p>
            <a:pPr>
              <a:lnSpc>
                <a:spcPct val="200000"/>
              </a:lnSpc>
            </a:pPr>
            <a:r>
              <a:rPr lang="en-US" altLang="zh-CN" sz="3200" b="1" dirty="0" smtClean="0">
                <a:solidFill>
                  <a:srgbClr val="0053A3"/>
                </a:solidFill>
                <a:latin typeface="微软雅黑" panose="020B0503020204020204" pitchFamily="34" charset="-122"/>
                <a:ea typeface="微软雅黑" panose="020B0503020204020204" pitchFamily="34" charset="-122"/>
              </a:rPr>
              <a:t>    </a:t>
            </a:r>
            <a:endParaRPr lang="en-US" altLang="zh-CN" sz="3200" b="1" dirty="0" smtClean="0">
              <a:solidFill>
                <a:srgbClr val="0053A3"/>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508000" y="1"/>
            <a:ext cx="11422743" cy="2800767"/>
          </a:xfrm>
          <a:prstGeom prst="rect">
            <a:avLst/>
          </a:prstGeom>
          <a:noFill/>
        </p:spPr>
        <p:txBody>
          <a:bodyPr wrap="square" rtlCol="0">
            <a:spAutoFit/>
          </a:bodyPr>
          <a:lstStyle/>
          <a:p>
            <a:pPr>
              <a:lnSpc>
                <a:spcPct val="200000"/>
              </a:lnSpc>
            </a:pPr>
            <a:r>
              <a:rPr lang="en-US" altLang="zh-CN" sz="2800" b="1" dirty="0" smtClean="0">
                <a:solidFill>
                  <a:schemeClr val="accent1"/>
                </a:solidFill>
                <a:latin typeface="+mn-ea"/>
              </a:rPr>
              <a:t>                     2015</a:t>
            </a:r>
            <a:r>
              <a:rPr lang="zh-CN" altLang="en-US" sz="2800" b="1" dirty="0" smtClean="0">
                <a:solidFill>
                  <a:schemeClr val="accent1"/>
                </a:solidFill>
                <a:latin typeface="+mn-ea"/>
              </a:rPr>
              <a:t>年陕西出台的部分职业教育相关文件</a:t>
            </a:r>
            <a:endParaRPr lang="en-US" altLang="zh-CN" sz="2800" b="1" dirty="0" smtClean="0">
              <a:solidFill>
                <a:schemeClr val="accent1"/>
              </a:solidFill>
              <a:latin typeface="+mn-ea"/>
            </a:endParaRPr>
          </a:p>
          <a:p>
            <a:pPr>
              <a:lnSpc>
                <a:spcPct val="200000"/>
              </a:lnSpc>
            </a:pPr>
            <a:endParaRPr lang="zh-CN" altLang="zh-CN" sz="2800" b="1" dirty="0" smtClean="0">
              <a:solidFill>
                <a:schemeClr val="accent1"/>
              </a:solidFill>
              <a:latin typeface="仿宋" panose="02010609060101010101" pitchFamily="1" charset="-122"/>
              <a:ea typeface="仿宋" panose="02010609060101010101" pitchFamily="1" charset="-122"/>
            </a:endParaRPr>
          </a:p>
          <a:p>
            <a:pPr>
              <a:lnSpc>
                <a:spcPct val="200000"/>
              </a:lnSpc>
            </a:pPr>
            <a:endParaRPr lang="en-US" altLang="zh-CN" sz="3200" b="1" dirty="0" smtClean="0">
              <a:latin typeface="黑体" panose="02010609060101010101" pitchFamily="49" charset="-122"/>
              <a:ea typeface="黑体" panose="02010609060101010101" pitchFamily="49" charset="-122"/>
              <a:sym typeface="+mn-ea"/>
            </a:endParaRPr>
          </a:p>
        </p:txBody>
      </p:sp>
      <p:graphicFrame>
        <p:nvGraphicFramePr>
          <p:cNvPr id="7" name="表格 6"/>
          <p:cNvGraphicFramePr>
            <a:graphicFrameLocks noGrp="1"/>
          </p:cNvGraphicFramePr>
          <p:nvPr/>
        </p:nvGraphicFramePr>
        <p:xfrm>
          <a:off x="203200" y="901383"/>
          <a:ext cx="11713029" cy="5482005"/>
        </p:xfrm>
        <a:graphic>
          <a:graphicData uri="http://schemas.openxmlformats.org/drawingml/2006/table">
            <a:tbl>
              <a:tblPr firstRow="1" bandRow="1">
                <a:tableStyleId>{5C22544A-7EE6-4342-B048-85BDC9FD1C3A}</a:tableStyleId>
              </a:tblPr>
              <a:tblGrid>
                <a:gridCol w="2542480"/>
                <a:gridCol w="5334791"/>
                <a:gridCol w="3835758"/>
              </a:tblGrid>
              <a:tr h="694065">
                <a:tc>
                  <a:txBody>
                    <a:bodyPr/>
                    <a:lstStyle/>
                    <a:p>
                      <a:pPr algn="ctr"/>
                      <a:r>
                        <a:rPr lang="zh-CN" altLang="en-US" dirty="0" smtClean="0"/>
                        <a:t>发布时间</a:t>
                      </a:r>
                      <a:endParaRPr lang="zh-CN" altLang="en-US" dirty="0"/>
                    </a:p>
                  </a:txBody>
                  <a:tcPr/>
                </a:tc>
                <a:tc>
                  <a:txBody>
                    <a:bodyPr/>
                    <a:lstStyle/>
                    <a:p>
                      <a:pPr algn="ctr"/>
                      <a:r>
                        <a:rPr lang="zh-CN" altLang="en-US" dirty="0" smtClean="0"/>
                        <a:t>文件名</a:t>
                      </a:r>
                      <a:endParaRPr lang="zh-CN" altLang="en-US" dirty="0"/>
                    </a:p>
                  </a:txBody>
                  <a:tcPr/>
                </a:tc>
                <a:tc>
                  <a:txBody>
                    <a:bodyPr/>
                    <a:lstStyle/>
                    <a:p>
                      <a:pPr algn="ctr"/>
                      <a:r>
                        <a:rPr lang="zh-CN" altLang="en-US" dirty="0" smtClean="0"/>
                        <a:t>发布机构</a:t>
                      </a:r>
                      <a:endParaRPr lang="zh-CN" altLang="en-US" dirty="0"/>
                    </a:p>
                  </a:txBody>
                  <a:tcPr/>
                </a:tc>
              </a:tr>
              <a:tr h="1942006">
                <a:tc>
                  <a:txBody>
                    <a:bodyPr/>
                    <a:lstStyle/>
                    <a:p>
                      <a:pPr algn="ctr">
                        <a:lnSpc>
                          <a:spcPct val="150000"/>
                        </a:lnSpc>
                      </a:pPr>
                      <a:r>
                        <a:rPr lang="en-US" altLang="zh-CN" sz="2800" b="1" dirty="0" smtClean="0"/>
                        <a:t>2015</a:t>
                      </a:r>
                      <a:r>
                        <a:rPr lang="zh-CN" altLang="en-US" sz="2800" b="1" dirty="0" smtClean="0"/>
                        <a:t>年</a:t>
                      </a:r>
                      <a:endParaRPr lang="en-US" altLang="zh-CN" sz="2800" b="1" dirty="0" smtClean="0"/>
                    </a:p>
                    <a:p>
                      <a:pPr algn="ctr">
                        <a:lnSpc>
                          <a:spcPct val="150000"/>
                        </a:lnSpc>
                      </a:pPr>
                      <a:r>
                        <a:rPr lang="en-US" altLang="zh-CN" sz="2800" b="1" dirty="0" smtClean="0"/>
                        <a:t>3</a:t>
                      </a:r>
                      <a:r>
                        <a:rPr lang="zh-CN" altLang="en-US" sz="2800" b="1" dirty="0" smtClean="0"/>
                        <a:t>月</a:t>
                      </a:r>
                      <a:r>
                        <a:rPr lang="en-US" altLang="zh-CN" sz="2800" b="1" dirty="0" smtClean="0"/>
                        <a:t>17</a:t>
                      </a:r>
                      <a:r>
                        <a:rPr lang="zh-CN" altLang="en-US" sz="2800" b="1" dirty="0" smtClean="0"/>
                        <a:t>日</a:t>
                      </a:r>
                      <a:endParaRPr lang="zh-CN" altLang="en-US" sz="2800" b="1" dirty="0"/>
                    </a:p>
                  </a:txBody>
                  <a:tcPr/>
                </a:tc>
                <a:tc>
                  <a:txBody>
                    <a:bodyPr/>
                    <a:lstStyle/>
                    <a:p>
                      <a:pPr algn="ctr">
                        <a:lnSpc>
                          <a:spcPct val="150000"/>
                        </a:lnSpc>
                      </a:pPr>
                      <a:r>
                        <a:rPr lang="zh-CN" altLang="en-US" sz="2800" b="1" dirty="0" smtClean="0"/>
                        <a:t>陕西省现代职业教育</a:t>
                      </a:r>
                      <a:endParaRPr lang="en-US" altLang="zh-CN" sz="2800" b="1" dirty="0" smtClean="0"/>
                    </a:p>
                    <a:p>
                      <a:pPr algn="ctr">
                        <a:lnSpc>
                          <a:spcPct val="150000"/>
                        </a:lnSpc>
                      </a:pPr>
                      <a:r>
                        <a:rPr lang="zh-CN" altLang="en-US" sz="2800" b="1" dirty="0" smtClean="0"/>
                        <a:t>体系建设规划（</a:t>
                      </a:r>
                      <a:r>
                        <a:rPr lang="en-US" altLang="zh-CN" sz="2800" b="1" dirty="0" smtClean="0"/>
                        <a:t>2015-2020</a:t>
                      </a:r>
                      <a:r>
                        <a:rPr lang="zh-CN" altLang="en-US" sz="2800" b="1" dirty="0" smtClean="0"/>
                        <a:t>）</a:t>
                      </a:r>
                      <a:endParaRPr lang="zh-CN" altLang="en-US" sz="2800" b="1" dirty="0"/>
                    </a:p>
                  </a:txBody>
                  <a:tcPr/>
                </a:tc>
                <a:tc>
                  <a:txBody>
                    <a:bodyPr/>
                    <a:lstStyle/>
                    <a:p>
                      <a:pPr algn="ctr">
                        <a:lnSpc>
                          <a:spcPct val="150000"/>
                        </a:lnSpc>
                      </a:pPr>
                      <a:r>
                        <a:rPr lang="zh-CN" altLang="en-US" sz="2800" b="1" dirty="0" smtClean="0"/>
                        <a:t>陕西省教育厅、陕西省发展和改革委员会等六部门</a:t>
                      </a:r>
                      <a:endParaRPr lang="zh-CN" altLang="en-US" sz="2800" b="1" dirty="0"/>
                    </a:p>
                  </a:txBody>
                  <a:tcPr/>
                </a:tc>
              </a:tr>
              <a:tr h="2776260">
                <a:tc>
                  <a:txBody>
                    <a:bodyPr/>
                    <a:lstStyle/>
                    <a:p>
                      <a:pPr algn="ctr">
                        <a:lnSpc>
                          <a:spcPct val="150000"/>
                        </a:lnSpc>
                      </a:pPr>
                      <a:r>
                        <a:rPr lang="en-US" altLang="zh-CN" sz="2800" b="1" dirty="0" smtClean="0"/>
                        <a:t>2015</a:t>
                      </a:r>
                      <a:r>
                        <a:rPr lang="zh-CN" altLang="en-US" sz="2800" b="1" dirty="0" smtClean="0"/>
                        <a:t>年</a:t>
                      </a:r>
                      <a:endParaRPr lang="en-US" altLang="zh-CN" sz="2800" b="1" dirty="0" smtClean="0"/>
                    </a:p>
                    <a:p>
                      <a:pPr algn="ctr">
                        <a:lnSpc>
                          <a:spcPct val="150000"/>
                        </a:lnSpc>
                      </a:pPr>
                      <a:r>
                        <a:rPr lang="en-US" altLang="zh-CN" sz="2800" b="1" dirty="0" smtClean="0"/>
                        <a:t>6</a:t>
                      </a:r>
                      <a:r>
                        <a:rPr lang="zh-CN" altLang="en-US" sz="2800" b="1" dirty="0" smtClean="0"/>
                        <a:t>月</a:t>
                      </a:r>
                      <a:r>
                        <a:rPr lang="en-US" altLang="zh-CN" sz="2800" b="1" dirty="0" smtClean="0"/>
                        <a:t>15</a:t>
                      </a:r>
                      <a:r>
                        <a:rPr lang="zh-CN" altLang="en-US" sz="2800" b="1" dirty="0" smtClean="0"/>
                        <a:t>日</a:t>
                      </a:r>
                      <a:endParaRPr lang="zh-CN" altLang="en-US" sz="2800" b="1" dirty="0"/>
                    </a:p>
                  </a:txBody>
                  <a:tcPr/>
                </a:tc>
                <a:tc>
                  <a:txBody>
                    <a:bodyPr/>
                    <a:lstStyle/>
                    <a:p>
                      <a:pPr algn="ctr">
                        <a:lnSpc>
                          <a:spcPct val="150000"/>
                        </a:lnSpc>
                      </a:pPr>
                      <a:r>
                        <a:rPr lang="zh-CN" altLang="en-US" sz="2800" b="1" dirty="0" smtClean="0"/>
                        <a:t>中共陕西省办公厅、陕西省人民政府办公厅印发</a:t>
                      </a:r>
                      <a:r>
                        <a:rPr lang="en-US" altLang="zh-CN" sz="2800" b="1" dirty="0" smtClean="0"/>
                        <a:t>《</a:t>
                      </a:r>
                      <a:r>
                        <a:rPr lang="zh-CN" altLang="en-US" sz="2800" b="1" dirty="0" smtClean="0"/>
                        <a:t>关于进一步加强和规范职业学校管理的意见</a:t>
                      </a:r>
                      <a:r>
                        <a:rPr lang="en-US" altLang="zh-CN" sz="2800" b="1" dirty="0" smtClean="0"/>
                        <a:t>》</a:t>
                      </a:r>
                      <a:r>
                        <a:rPr lang="zh-CN" altLang="en-US" sz="2800" b="1" dirty="0" smtClean="0"/>
                        <a:t>的通知</a:t>
                      </a:r>
                      <a:endParaRPr lang="zh-CN" altLang="en-US" sz="2800" b="1" dirty="0"/>
                    </a:p>
                  </a:txBody>
                  <a:tcPr/>
                </a:tc>
                <a:tc>
                  <a:txBody>
                    <a:bodyPr/>
                    <a:lstStyle/>
                    <a:p>
                      <a:pPr algn="ctr">
                        <a:lnSpc>
                          <a:spcPct val="150000"/>
                        </a:lnSpc>
                      </a:pPr>
                      <a:r>
                        <a:rPr lang="zh-CN" altLang="en-US" sz="2800" b="1" dirty="0" smtClean="0"/>
                        <a:t>中国陕西省委办公厅、陕西省人民政府办公厅</a:t>
                      </a:r>
                      <a:endParaRPr lang="zh-CN" altLang="en-US" sz="2800" b="1"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262380" y="142240"/>
            <a:ext cx="9779000" cy="662554"/>
          </a:xfrm>
          <a:prstGeom prst="rect">
            <a:avLst/>
          </a:prstGeom>
          <a:noFill/>
        </p:spPr>
        <p:txBody>
          <a:bodyPr wrap="square" rtlCol="0">
            <a:spAutoFit/>
          </a:bodyPr>
          <a:lstStyle/>
          <a:p>
            <a:pPr lvl="0" indent="0">
              <a:lnSpc>
                <a:spcPct val="150000"/>
              </a:lnSpc>
            </a:pPr>
            <a:r>
              <a:rPr lang="en-US" altLang="zh-CN" sz="2800" b="1" dirty="0">
                <a:latin typeface="微软雅黑" panose="020B0503020204020204" pitchFamily="34" charset="-122"/>
              </a:rPr>
              <a:t>                        </a:t>
            </a:r>
            <a:endParaRPr lang="zh-CN" altLang="en-US" sz="2400" b="1" dirty="0">
              <a:solidFill>
                <a:srgbClr val="C00000"/>
              </a:solidFill>
              <a:latin typeface="微软雅黑" panose="020B0503020204020204" pitchFamily="34" charset="-122"/>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464457" y="290286"/>
            <a:ext cx="11727544" cy="6001643"/>
          </a:xfrm>
          <a:prstGeom prst="rect">
            <a:avLst/>
          </a:prstGeom>
          <a:noFill/>
        </p:spPr>
        <p:txBody>
          <a:bodyPr wrap="square" rtlCol="0" anchor="t">
            <a:spAutoFit/>
          </a:bodyPr>
          <a:lstStyle/>
          <a:p>
            <a:pPr>
              <a:lnSpc>
                <a:spcPct val="150000"/>
              </a:lnSpc>
            </a:pPr>
            <a:r>
              <a:rPr lang="en-US" altLang="zh-CN" sz="3200" b="1" dirty="0" smtClean="0">
                <a:solidFill>
                  <a:srgbClr val="0053A3"/>
                </a:solidFill>
                <a:latin typeface="+mn-ea"/>
              </a:rPr>
              <a:t>                     </a:t>
            </a:r>
            <a:r>
              <a:rPr lang="zh-CN" altLang="zh-CN" sz="3200" b="1" dirty="0" smtClean="0">
                <a:solidFill>
                  <a:srgbClr val="0053A3"/>
                </a:solidFill>
                <a:latin typeface="+mn-ea"/>
              </a:rPr>
              <a:t>陕西省现代职业教育体系建设规划</a:t>
            </a:r>
            <a:endParaRPr lang="zh-CN" altLang="zh-CN" sz="3200" b="1" dirty="0" smtClean="0">
              <a:solidFill>
                <a:srgbClr val="0053A3"/>
              </a:solidFill>
              <a:latin typeface="+mn-ea"/>
            </a:endParaRPr>
          </a:p>
          <a:p>
            <a:pPr>
              <a:lnSpc>
                <a:spcPct val="150000"/>
              </a:lnSpc>
            </a:pPr>
            <a:r>
              <a:rPr lang="en-US" altLang="zh-CN" sz="3200" b="1" dirty="0" smtClean="0">
                <a:solidFill>
                  <a:srgbClr val="0070C0"/>
                </a:solidFill>
                <a:latin typeface="+mn-ea"/>
              </a:rPr>
              <a:t>                            </a:t>
            </a:r>
            <a:r>
              <a:rPr lang="zh-CN" altLang="zh-CN" sz="3200" b="1" dirty="0" smtClean="0">
                <a:solidFill>
                  <a:srgbClr val="0070C0"/>
                </a:solidFill>
                <a:latin typeface="+mn-ea"/>
              </a:rPr>
              <a:t>（</a:t>
            </a:r>
            <a:r>
              <a:rPr lang="en-US" altLang="zh-CN" sz="3200" b="1" dirty="0" smtClean="0">
                <a:solidFill>
                  <a:srgbClr val="0070C0"/>
                </a:solidFill>
                <a:latin typeface="+mn-ea"/>
              </a:rPr>
              <a:t>2015-2020</a:t>
            </a:r>
            <a:r>
              <a:rPr lang="zh-CN" altLang="zh-CN" sz="3200" b="1" dirty="0" smtClean="0">
                <a:solidFill>
                  <a:srgbClr val="0070C0"/>
                </a:solidFill>
                <a:latin typeface="+mn-ea"/>
              </a:rPr>
              <a:t>年）</a:t>
            </a:r>
            <a:endParaRPr lang="zh-CN" altLang="zh-CN" sz="3200" b="1" dirty="0" smtClean="0">
              <a:solidFill>
                <a:srgbClr val="0070C0"/>
              </a:solidFill>
              <a:latin typeface="+mn-ea"/>
            </a:endParaRPr>
          </a:p>
          <a:p>
            <a:pPr>
              <a:lnSpc>
                <a:spcPct val="150000"/>
              </a:lnSpc>
            </a:pPr>
            <a:r>
              <a:rPr lang="en-US" altLang="zh-CN" sz="3200" b="1" dirty="0" smtClean="0">
                <a:solidFill>
                  <a:srgbClr val="0070C0"/>
                </a:solidFill>
                <a:latin typeface="+mn-ea"/>
              </a:rPr>
              <a:t>       </a:t>
            </a:r>
            <a:r>
              <a:rPr lang="zh-CN" altLang="zh-CN" sz="3200" b="1" dirty="0" smtClean="0">
                <a:solidFill>
                  <a:srgbClr val="0070C0"/>
                </a:solidFill>
                <a:latin typeface="+mn-ea"/>
              </a:rPr>
              <a:t>为贯彻落实党的十八大及全国职业教育工作会议精神，加快构建陕西省现代职业教育体系，依据《教育部等六部门关于印发〈现代职业教育体系建设规划（</a:t>
            </a:r>
            <a:r>
              <a:rPr lang="en-US" altLang="zh-CN" sz="3200" b="1" dirty="0" smtClean="0">
                <a:solidFill>
                  <a:srgbClr val="0070C0"/>
                </a:solidFill>
                <a:latin typeface="+mn-ea"/>
              </a:rPr>
              <a:t>2014-2020</a:t>
            </a:r>
            <a:r>
              <a:rPr lang="zh-CN" altLang="zh-CN" sz="3200" b="1" dirty="0" smtClean="0">
                <a:solidFill>
                  <a:srgbClr val="0070C0"/>
                </a:solidFill>
                <a:latin typeface="+mn-ea"/>
              </a:rPr>
              <a:t>年）〉的通知》（教发〔</a:t>
            </a:r>
            <a:r>
              <a:rPr lang="en-US" altLang="zh-CN" sz="3200" b="1" dirty="0" smtClean="0">
                <a:solidFill>
                  <a:srgbClr val="0070C0"/>
                </a:solidFill>
                <a:latin typeface="+mn-ea"/>
              </a:rPr>
              <a:t>2014</a:t>
            </a:r>
            <a:r>
              <a:rPr lang="zh-CN" altLang="zh-CN" sz="3200" b="1" dirty="0" smtClean="0">
                <a:solidFill>
                  <a:srgbClr val="0070C0"/>
                </a:solidFill>
                <a:latin typeface="+mn-ea"/>
              </a:rPr>
              <a:t>〕</a:t>
            </a:r>
            <a:r>
              <a:rPr lang="en-US" altLang="zh-CN" sz="3200" b="1" dirty="0" smtClean="0">
                <a:solidFill>
                  <a:srgbClr val="0070C0"/>
                </a:solidFill>
                <a:latin typeface="+mn-ea"/>
              </a:rPr>
              <a:t>6</a:t>
            </a:r>
            <a:r>
              <a:rPr lang="zh-CN" altLang="zh-CN" sz="3200" b="1" dirty="0" smtClean="0">
                <a:solidFill>
                  <a:srgbClr val="0070C0"/>
                </a:solidFill>
                <a:latin typeface="+mn-ea"/>
              </a:rPr>
              <a:t>号）和《陕西省人民政府关于加快发展现代职业教育的意见》（陕政发〔</a:t>
            </a:r>
            <a:r>
              <a:rPr lang="en-US" altLang="zh-CN" sz="3200" b="1" dirty="0" smtClean="0">
                <a:solidFill>
                  <a:srgbClr val="0070C0"/>
                </a:solidFill>
                <a:latin typeface="+mn-ea"/>
              </a:rPr>
              <a:t>2015</a:t>
            </a:r>
            <a:r>
              <a:rPr lang="zh-CN" altLang="zh-CN" sz="3200" b="1" dirty="0" smtClean="0">
                <a:solidFill>
                  <a:srgbClr val="0070C0"/>
                </a:solidFill>
                <a:latin typeface="+mn-ea"/>
              </a:rPr>
              <a:t>〕</a:t>
            </a:r>
            <a:r>
              <a:rPr lang="en-US" altLang="zh-CN" sz="3200" b="1" dirty="0" smtClean="0">
                <a:solidFill>
                  <a:srgbClr val="0070C0"/>
                </a:solidFill>
                <a:latin typeface="+mn-ea"/>
              </a:rPr>
              <a:t>9</a:t>
            </a:r>
            <a:r>
              <a:rPr lang="zh-CN" altLang="zh-CN" sz="3200" b="1" dirty="0" smtClean="0">
                <a:solidFill>
                  <a:srgbClr val="0070C0"/>
                </a:solidFill>
                <a:latin typeface="+mn-ea"/>
              </a:rPr>
              <a:t>号），结合我省实际，制定本规划。</a:t>
            </a:r>
            <a:endParaRPr lang="zh-CN" altLang="en-US" sz="3200" b="1" dirty="0">
              <a:solidFill>
                <a:srgbClr val="0070C0"/>
              </a:solidFill>
              <a:latin typeface="+mn-ea"/>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262380" y="142240"/>
            <a:ext cx="9779000" cy="662554"/>
          </a:xfrm>
          <a:prstGeom prst="rect">
            <a:avLst/>
          </a:prstGeom>
          <a:noFill/>
        </p:spPr>
        <p:txBody>
          <a:bodyPr wrap="square" rtlCol="0">
            <a:spAutoFit/>
          </a:bodyPr>
          <a:lstStyle/>
          <a:p>
            <a:pPr lvl="0" indent="0">
              <a:lnSpc>
                <a:spcPct val="150000"/>
              </a:lnSpc>
            </a:pPr>
            <a:r>
              <a:rPr lang="en-US" altLang="zh-CN" sz="2800" b="1" dirty="0">
                <a:latin typeface="微软雅黑" panose="020B0503020204020204" pitchFamily="34" charset="-122"/>
              </a:rPr>
              <a:t>                        </a:t>
            </a:r>
            <a:endParaRPr lang="zh-CN" altLang="en-US" sz="2400" b="1" dirty="0">
              <a:solidFill>
                <a:srgbClr val="C00000"/>
              </a:solidFill>
              <a:latin typeface="微软雅黑" panose="020B0503020204020204" pitchFamily="34" charset="-122"/>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493487" y="261257"/>
            <a:ext cx="11698514" cy="1569660"/>
          </a:xfrm>
          <a:prstGeom prst="rect">
            <a:avLst/>
          </a:prstGeom>
          <a:noFill/>
        </p:spPr>
        <p:txBody>
          <a:bodyPr wrap="square" rtlCol="0" anchor="t">
            <a:spAutoFit/>
          </a:bodyPr>
          <a:lstStyle/>
          <a:p>
            <a:pPr>
              <a:lnSpc>
                <a:spcPct val="150000"/>
              </a:lnSpc>
            </a:pPr>
            <a:r>
              <a:rPr lang="en-US" altLang="zh-CN" sz="3200" b="1" dirty="0" smtClean="0">
                <a:solidFill>
                  <a:srgbClr val="0053A3"/>
                </a:solidFill>
                <a:latin typeface="+mn-ea"/>
              </a:rPr>
              <a:t>                    </a:t>
            </a:r>
            <a:r>
              <a:rPr lang="zh-CN" altLang="zh-CN" sz="3200" b="1" dirty="0" smtClean="0">
                <a:solidFill>
                  <a:srgbClr val="0053A3"/>
                </a:solidFill>
                <a:latin typeface="+mn-ea"/>
              </a:rPr>
              <a:t>陕西职业教育事业发展主要指标</a:t>
            </a:r>
            <a:endParaRPr lang="zh-CN" altLang="zh-CN" sz="3200" b="1" dirty="0" smtClean="0">
              <a:solidFill>
                <a:srgbClr val="0053A3"/>
              </a:solidFill>
              <a:latin typeface="+mn-ea"/>
            </a:endParaRPr>
          </a:p>
          <a:p>
            <a:pPr lvl="0" indent="0">
              <a:lnSpc>
                <a:spcPct val="150000"/>
              </a:lnSpc>
            </a:pPr>
            <a:endParaRPr lang="zh-CN" altLang="en-US" sz="3200" b="1" dirty="0">
              <a:solidFill>
                <a:schemeClr val="accent5">
                  <a:lumMod val="50000"/>
                </a:schemeClr>
              </a:solidFill>
              <a:latin typeface="+mn-ea"/>
              <a:sym typeface="+mn-ea"/>
            </a:endParaRPr>
          </a:p>
        </p:txBody>
      </p:sp>
      <p:graphicFrame>
        <p:nvGraphicFramePr>
          <p:cNvPr id="7" name="表格 6"/>
          <p:cNvGraphicFramePr>
            <a:graphicFrameLocks noGrp="1"/>
          </p:cNvGraphicFramePr>
          <p:nvPr/>
        </p:nvGraphicFramePr>
        <p:xfrm>
          <a:off x="928915" y="1291776"/>
          <a:ext cx="10726057" cy="5268686"/>
        </p:xfrm>
        <a:graphic>
          <a:graphicData uri="http://schemas.openxmlformats.org/drawingml/2006/table">
            <a:tbl>
              <a:tblPr/>
              <a:tblGrid>
                <a:gridCol w="5457371"/>
                <a:gridCol w="1604475"/>
                <a:gridCol w="1231688"/>
                <a:gridCol w="1231688"/>
                <a:gridCol w="1200835"/>
              </a:tblGrid>
              <a:tr h="386534">
                <a:tc>
                  <a:txBody>
                    <a:bodyPr/>
                    <a:lstStyle/>
                    <a:p>
                      <a:pPr algn="ctr">
                        <a:spcAft>
                          <a:spcPts val="0"/>
                        </a:spcAft>
                      </a:pPr>
                      <a:r>
                        <a:rPr lang="zh-CN" sz="2000" b="1" kern="100" spc="-10" dirty="0">
                          <a:solidFill>
                            <a:srgbClr val="0070C0"/>
                          </a:solidFill>
                          <a:latin typeface="仿宋_GB2312"/>
                          <a:ea typeface="宋体" panose="02010600030101010101" pitchFamily="2" charset="-122"/>
                          <a:cs typeface="Times New Roman" panose="02020603050405020304"/>
                        </a:rPr>
                        <a:t>指</a:t>
                      </a:r>
                      <a:r>
                        <a:rPr lang="en-US" sz="2000" b="1" kern="100" spc="-10" dirty="0">
                          <a:solidFill>
                            <a:srgbClr val="0070C0"/>
                          </a:solidFill>
                          <a:latin typeface="仿宋_GB2312"/>
                          <a:ea typeface="宋体" panose="02010600030101010101" pitchFamily="2" charset="-122"/>
                          <a:cs typeface="Times New Roman" panose="02020603050405020304"/>
                        </a:rPr>
                        <a:t>    </a:t>
                      </a:r>
                      <a:r>
                        <a:rPr lang="zh-CN" sz="2000" b="1" kern="100" spc="-10" dirty="0">
                          <a:solidFill>
                            <a:srgbClr val="0070C0"/>
                          </a:solidFill>
                          <a:latin typeface="仿宋_GB2312"/>
                          <a:ea typeface="宋体" panose="02010600030101010101" pitchFamily="2" charset="-122"/>
                          <a:cs typeface="Times New Roman" panose="02020603050405020304"/>
                        </a:rPr>
                        <a:t>标</a:t>
                      </a:r>
                      <a:endParaRPr lang="zh-CN" sz="2000" b="1" kern="100" spc="-10" dirty="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b="1" kern="100" spc="-10">
                          <a:solidFill>
                            <a:srgbClr val="0070C0"/>
                          </a:solidFill>
                          <a:latin typeface="仿宋_GB2312"/>
                          <a:ea typeface="宋体" panose="02010600030101010101" pitchFamily="2" charset="-122"/>
                          <a:cs typeface="Times New Roman" panose="02020603050405020304"/>
                        </a:rPr>
                        <a:t>单位</a:t>
                      </a:r>
                      <a:endParaRPr lang="zh-CN" sz="2000" b="1" kern="100" spc="-1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spc="-10">
                          <a:solidFill>
                            <a:srgbClr val="0070C0"/>
                          </a:solidFill>
                          <a:latin typeface="宋体" panose="02010600030101010101" pitchFamily="2" charset="-122"/>
                          <a:ea typeface="宋体" panose="02010600030101010101" pitchFamily="2" charset="-122"/>
                          <a:cs typeface="Times New Roman" panose="02020603050405020304"/>
                        </a:rPr>
                        <a:t>2013</a:t>
                      </a:r>
                      <a:r>
                        <a:rPr lang="zh-CN" sz="2000" b="1" kern="100" spc="-10">
                          <a:solidFill>
                            <a:srgbClr val="0070C0"/>
                          </a:solidFill>
                          <a:latin typeface="仿宋_GB2312"/>
                          <a:ea typeface="宋体" panose="02010600030101010101" pitchFamily="2" charset="-122"/>
                          <a:cs typeface="Times New Roman" panose="02020603050405020304"/>
                        </a:rPr>
                        <a:t>年</a:t>
                      </a:r>
                      <a:endParaRPr lang="zh-CN" sz="2000" b="1" kern="100" spc="-1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spc="-10">
                          <a:solidFill>
                            <a:srgbClr val="0070C0"/>
                          </a:solidFill>
                          <a:latin typeface="宋体" panose="02010600030101010101" pitchFamily="2" charset="-122"/>
                          <a:ea typeface="宋体" panose="02010600030101010101" pitchFamily="2" charset="-122"/>
                          <a:cs typeface="Times New Roman" panose="02020603050405020304"/>
                        </a:rPr>
                        <a:t>2017</a:t>
                      </a:r>
                      <a:r>
                        <a:rPr lang="zh-CN" sz="2000" b="1" kern="100" spc="-10">
                          <a:solidFill>
                            <a:srgbClr val="0070C0"/>
                          </a:solidFill>
                          <a:latin typeface="仿宋_GB2312"/>
                          <a:ea typeface="宋体" panose="02010600030101010101" pitchFamily="2" charset="-122"/>
                          <a:cs typeface="Times New Roman" panose="02020603050405020304"/>
                        </a:rPr>
                        <a:t>年</a:t>
                      </a:r>
                      <a:endParaRPr lang="zh-CN" sz="2000" b="1" kern="100" spc="-1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spc="-10">
                          <a:solidFill>
                            <a:srgbClr val="0070C0"/>
                          </a:solidFill>
                          <a:latin typeface="宋体" panose="02010600030101010101" pitchFamily="2" charset="-122"/>
                          <a:ea typeface="宋体" panose="02010600030101010101" pitchFamily="2" charset="-122"/>
                          <a:cs typeface="Times New Roman" panose="02020603050405020304"/>
                        </a:rPr>
                        <a:t>2020</a:t>
                      </a:r>
                      <a:r>
                        <a:rPr lang="zh-CN" sz="2000" b="1" kern="100" spc="-10">
                          <a:solidFill>
                            <a:srgbClr val="0070C0"/>
                          </a:solidFill>
                          <a:latin typeface="仿宋_GB2312"/>
                          <a:ea typeface="宋体" panose="02010600030101010101" pitchFamily="2" charset="-122"/>
                          <a:cs typeface="Times New Roman" panose="02020603050405020304"/>
                        </a:rPr>
                        <a:t>年</a:t>
                      </a:r>
                      <a:endParaRPr lang="zh-CN" sz="2000" b="1" kern="100" spc="-1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534">
                <a:tc>
                  <a:txBody>
                    <a:bodyPr/>
                    <a:lstStyle/>
                    <a:p>
                      <a:pPr algn="ctr">
                        <a:spcAft>
                          <a:spcPts val="0"/>
                        </a:spcAft>
                      </a:pPr>
                      <a:r>
                        <a:rPr lang="zh-CN" sz="2000" b="1" kern="100" spc="-10" dirty="0">
                          <a:solidFill>
                            <a:srgbClr val="0070C0"/>
                          </a:solidFill>
                          <a:latin typeface="仿宋_GB2312"/>
                          <a:ea typeface="宋体" panose="02010600030101010101" pitchFamily="2" charset="-122"/>
                          <a:cs typeface="Times New Roman" panose="02020603050405020304"/>
                        </a:rPr>
                        <a:t>中等职业学校数量</a:t>
                      </a:r>
                      <a:endParaRPr lang="zh-CN" sz="2000" b="1" kern="100" spc="-10" dirty="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b="1" kern="100" spc="-10">
                          <a:solidFill>
                            <a:srgbClr val="0070C0"/>
                          </a:solidFill>
                          <a:latin typeface="仿宋_GB2312"/>
                          <a:ea typeface="宋体" panose="02010600030101010101" pitchFamily="2" charset="-122"/>
                          <a:cs typeface="Times New Roman" panose="02020603050405020304"/>
                        </a:rPr>
                        <a:t>所</a:t>
                      </a:r>
                      <a:endParaRPr lang="zh-CN" sz="2000" b="1" kern="100" spc="-1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spc="-10">
                          <a:solidFill>
                            <a:srgbClr val="0070C0"/>
                          </a:solidFill>
                          <a:latin typeface="宋体" panose="02010600030101010101" pitchFamily="2" charset="-122"/>
                          <a:ea typeface="宋体" panose="02010600030101010101" pitchFamily="2" charset="-122"/>
                          <a:cs typeface="Times New Roman" panose="02020603050405020304"/>
                        </a:rPr>
                        <a:t>567</a:t>
                      </a:r>
                      <a:endParaRPr lang="zh-CN" sz="2000" b="1" kern="100" spc="-1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spc="-10">
                          <a:solidFill>
                            <a:srgbClr val="0070C0"/>
                          </a:solidFill>
                          <a:latin typeface="宋体" panose="02010600030101010101" pitchFamily="2" charset="-122"/>
                          <a:ea typeface="宋体" panose="02010600030101010101" pitchFamily="2" charset="-122"/>
                          <a:cs typeface="Times New Roman" panose="02020603050405020304"/>
                        </a:rPr>
                        <a:t>300</a:t>
                      </a:r>
                      <a:endParaRPr lang="zh-CN" sz="2000" b="1" kern="100" spc="-1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spc="-10">
                          <a:solidFill>
                            <a:srgbClr val="0070C0"/>
                          </a:solidFill>
                          <a:latin typeface="宋体" panose="02010600030101010101" pitchFamily="2" charset="-122"/>
                          <a:ea typeface="宋体" panose="02010600030101010101" pitchFamily="2" charset="-122"/>
                          <a:cs typeface="Times New Roman" panose="02020603050405020304"/>
                        </a:rPr>
                        <a:t>300</a:t>
                      </a:r>
                      <a:endParaRPr lang="zh-CN" sz="2000" b="1" kern="100" spc="-1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534">
                <a:tc>
                  <a:txBody>
                    <a:bodyPr/>
                    <a:lstStyle/>
                    <a:p>
                      <a:pPr algn="ctr">
                        <a:spcAft>
                          <a:spcPts val="0"/>
                        </a:spcAft>
                      </a:pPr>
                      <a:r>
                        <a:rPr lang="zh-CN" sz="2000" b="1" kern="100" spc="-10" dirty="0">
                          <a:solidFill>
                            <a:srgbClr val="0070C0"/>
                          </a:solidFill>
                          <a:latin typeface="仿宋_GB2312"/>
                          <a:ea typeface="宋体" panose="02010600030101010101" pitchFamily="2" charset="-122"/>
                          <a:cs typeface="Times New Roman" panose="02020603050405020304"/>
                        </a:rPr>
                        <a:t>中等职业教育在校生数</a:t>
                      </a:r>
                      <a:endParaRPr lang="zh-CN" sz="2000" b="1" kern="100" spc="-10" dirty="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b="1" kern="100" spc="-10">
                          <a:solidFill>
                            <a:srgbClr val="0070C0"/>
                          </a:solidFill>
                          <a:latin typeface="仿宋_GB2312"/>
                          <a:ea typeface="宋体" panose="02010600030101010101" pitchFamily="2" charset="-122"/>
                          <a:cs typeface="Times New Roman" panose="02020603050405020304"/>
                        </a:rPr>
                        <a:t>万人</a:t>
                      </a:r>
                      <a:endParaRPr lang="zh-CN" sz="2000" b="1" kern="100" spc="-1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spc="-10">
                          <a:solidFill>
                            <a:srgbClr val="0070C0"/>
                          </a:solidFill>
                          <a:latin typeface="宋体" panose="02010600030101010101" pitchFamily="2" charset="-122"/>
                          <a:ea typeface="宋体" panose="02010600030101010101" pitchFamily="2" charset="-122"/>
                          <a:cs typeface="Times New Roman" panose="02020603050405020304"/>
                        </a:rPr>
                        <a:t>60</a:t>
                      </a:r>
                      <a:endParaRPr lang="zh-CN" sz="2000" b="1" kern="100" spc="-1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spc="-10">
                          <a:solidFill>
                            <a:srgbClr val="0070C0"/>
                          </a:solidFill>
                          <a:latin typeface="宋体" panose="02010600030101010101" pitchFamily="2" charset="-122"/>
                          <a:ea typeface="宋体" panose="02010600030101010101" pitchFamily="2" charset="-122"/>
                          <a:cs typeface="Times New Roman" panose="02020603050405020304"/>
                        </a:rPr>
                        <a:t>50</a:t>
                      </a:r>
                      <a:endParaRPr lang="zh-CN" sz="2000" b="1" kern="100" spc="-1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spc="-10">
                          <a:solidFill>
                            <a:srgbClr val="0070C0"/>
                          </a:solidFill>
                          <a:latin typeface="宋体" panose="02010600030101010101" pitchFamily="2" charset="-122"/>
                          <a:ea typeface="宋体" panose="02010600030101010101" pitchFamily="2" charset="-122"/>
                          <a:cs typeface="Times New Roman" panose="02020603050405020304"/>
                        </a:rPr>
                        <a:t>50</a:t>
                      </a:r>
                      <a:endParaRPr lang="zh-CN" sz="2000" b="1" kern="100" spc="-1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534">
                <a:tc>
                  <a:txBody>
                    <a:bodyPr/>
                    <a:lstStyle/>
                    <a:p>
                      <a:pPr algn="ctr">
                        <a:spcAft>
                          <a:spcPts val="0"/>
                        </a:spcAft>
                      </a:pPr>
                      <a:r>
                        <a:rPr lang="zh-CN" sz="2000" b="1" kern="100" spc="-10" dirty="0">
                          <a:solidFill>
                            <a:srgbClr val="0070C0"/>
                          </a:solidFill>
                          <a:latin typeface="仿宋_GB2312"/>
                          <a:ea typeface="宋体" panose="02010600030101010101" pitchFamily="2" charset="-122"/>
                          <a:cs typeface="Times New Roman" panose="02020603050405020304"/>
                        </a:rPr>
                        <a:t>特色中等职业学校</a:t>
                      </a:r>
                      <a:endParaRPr lang="zh-CN" sz="2000" b="1" kern="100" spc="-10" dirty="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b="1" kern="100" spc="-10">
                          <a:solidFill>
                            <a:srgbClr val="0070C0"/>
                          </a:solidFill>
                          <a:latin typeface="仿宋_GB2312"/>
                          <a:ea typeface="宋体" panose="02010600030101010101" pitchFamily="2" charset="-122"/>
                          <a:cs typeface="Times New Roman" panose="02020603050405020304"/>
                        </a:rPr>
                        <a:t>所</a:t>
                      </a:r>
                      <a:endParaRPr lang="zh-CN" sz="2000" b="1" kern="100" spc="-1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spc="-10">
                          <a:solidFill>
                            <a:srgbClr val="0070C0"/>
                          </a:solidFill>
                          <a:latin typeface="宋体" panose="02010600030101010101" pitchFamily="2" charset="-122"/>
                          <a:ea typeface="宋体" panose="02010600030101010101" pitchFamily="2" charset="-122"/>
                          <a:cs typeface="Times New Roman" panose="02020603050405020304"/>
                        </a:rPr>
                        <a:t>0</a:t>
                      </a:r>
                      <a:endParaRPr lang="zh-CN" sz="2000" b="1" kern="100" spc="-1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spc="-10">
                          <a:solidFill>
                            <a:srgbClr val="0070C0"/>
                          </a:solidFill>
                          <a:latin typeface="宋体" panose="02010600030101010101" pitchFamily="2" charset="-122"/>
                          <a:ea typeface="宋体" panose="02010600030101010101" pitchFamily="2" charset="-122"/>
                          <a:cs typeface="Times New Roman" panose="02020603050405020304"/>
                        </a:rPr>
                        <a:t>20</a:t>
                      </a:r>
                      <a:endParaRPr lang="zh-CN" sz="2000" b="1" kern="100" spc="-1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spc="-10">
                          <a:solidFill>
                            <a:srgbClr val="0070C0"/>
                          </a:solidFill>
                          <a:latin typeface="宋体" panose="02010600030101010101" pitchFamily="2" charset="-122"/>
                          <a:ea typeface="宋体" panose="02010600030101010101" pitchFamily="2" charset="-122"/>
                          <a:cs typeface="Times New Roman" panose="02020603050405020304"/>
                        </a:rPr>
                        <a:t>30</a:t>
                      </a:r>
                      <a:endParaRPr lang="zh-CN" sz="2000" b="1" kern="100" spc="-1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534">
                <a:tc>
                  <a:txBody>
                    <a:bodyPr/>
                    <a:lstStyle/>
                    <a:p>
                      <a:pPr algn="ctr">
                        <a:spcAft>
                          <a:spcPts val="0"/>
                        </a:spcAft>
                      </a:pPr>
                      <a:r>
                        <a:rPr lang="zh-CN" sz="2000" b="1" kern="100" spc="-10" dirty="0">
                          <a:solidFill>
                            <a:srgbClr val="0070C0"/>
                          </a:solidFill>
                          <a:latin typeface="仿宋_GB2312"/>
                          <a:ea typeface="宋体" panose="02010600030101010101" pitchFamily="2" charset="-122"/>
                          <a:cs typeface="Times New Roman" panose="02020603050405020304"/>
                        </a:rPr>
                        <a:t>示范性职业教育集团</a:t>
                      </a:r>
                      <a:endParaRPr lang="zh-CN" sz="2000" b="1" kern="100" spc="-10" dirty="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b="1" kern="100" spc="-10">
                          <a:solidFill>
                            <a:srgbClr val="0070C0"/>
                          </a:solidFill>
                          <a:latin typeface="仿宋_GB2312"/>
                          <a:ea typeface="宋体" panose="02010600030101010101" pitchFamily="2" charset="-122"/>
                          <a:cs typeface="Times New Roman" panose="02020603050405020304"/>
                        </a:rPr>
                        <a:t>个</a:t>
                      </a:r>
                      <a:endParaRPr lang="zh-CN" sz="2000" b="1" kern="100" spc="-1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spc="-10">
                          <a:solidFill>
                            <a:srgbClr val="0070C0"/>
                          </a:solidFill>
                          <a:latin typeface="宋体" panose="02010600030101010101" pitchFamily="2" charset="-122"/>
                          <a:ea typeface="宋体" panose="02010600030101010101" pitchFamily="2" charset="-122"/>
                          <a:cs typeface="Times New Roman" panose="02020603050405020304"/>
                        </a:rPr>
                        <a:t>0</a:t>
                      </a:r>
                      <a:endParaRPr lang="zh-CN" sz="2000" b="1" kern="100" spc="-1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spc="-10">
                          <a:solidFill>
                            <a:srgbClr val="0070C0"/>
                          </a:solidFill>
                          <a:latin typeface="宋体" panose="02010600030101010101" pitchFamily="2" charset="-122"/>
                          <a:ea typeface="宋体" panose="02010600030101010101" pitchFamily="2" charset="-122"/>
                          <a:cs typeface="Times New Roman" panose="02020603050405020304"/>
                        </a:rPr>
                        <a:t>2</a:t>
                      </a:r>
                      <a:endParaRPr lang="zh-CN" sz="2000" b="1" kern="100" spc="-1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spc="-10">
                          <a:solidFill>
                            <a:srgbClr val="0070C0"/>
                          </a:solidFill>
                          <a:latin typeface="宋体" panose="02010600030101010101" pitchFamily="2" charset="-122"/>
                          <a:ea typeface="宋体" panose="02010600030101010101" pitchFamily="2" charset="-122"/>
                          <a:cs typeface="Times New Roman" panose="02020603050405020304"/>
                        </a:rPr>
                        <a:t>5</a:t>
                      </a:r>
                      <a:endParaRPr lang="zh-CN" sz="2000" b="1" kern="100" spc="-1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534">
                <a:tc>
                  <a:txBody>
                    <a:bodyPr/>
                    <a:lstStyle/>
                    <a:p>
                      <a:pPr algn="ctr">
                        <a:spcAft>
                          <a:spcPts val="0"/>
                        </a:spcAft>
                      </a:pPr>
                      <a:r>
                        <a:rPr lang="zh-CN" sz="2000" b="1" kern="100" spc="-10" dirty="0">
                          <a:solidFill>
                            <a:srgbClr val="0070C0"/>
                          </a:solidFill>
                          <a:latin typeface="仿宋_GB2312"/>
                          <a:ea typeface="宋体" panose="02010600030101010101" pitchFamily="2" charset="-122"/>
                          <a:cs typeface="Times New Roman" panose="02020603050405020304"/>
                        </a:rPr>
                        <a:t>综合性多功能的县级职业教育中心</a:t>
                      </a:r>
                      <a:endParaRPr lang="zh-CN" sz="2000" b="1" kern="100" spc="-10" dirty="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b="1" kern="100" spc="-10" dirty="0">
                          <a:solidFill>
                            <a:srgbClr val="0070C0"/>
                          </a:solidFill>
                          <a:latin typeface="仿宋_GB2312"/>
                          <a:ea typeface="宋体" panose="02010600030101010101" pitchFamily="2" charset="-122"/>
                          <a:cs typeface="Times New Roman" panose="02020603050405020304"/>
                        </a:rPr>
                        <a:t>个</a:t>
                      </a:r>
                      <a:endParaRPr lang="zh-CN" sz="2000" b="1" kern="100" spc="-10" dirty="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spc="-10">
                          <a:solidFill>
                            <a:srgbClr val="0070C0"/>
                          </a:solidFill>
                          <a:latin typeface="宋体" panose="02010600030101010101" pitchFamily="2" charset="-122"/>
                          <a:ea typeface="宋体" panose="02010600030101010101" pitchFamily="2" charset="-122"/>
                          <a:cs typeface="Times New Roman" panose="02020603050405020304"/>
                        </a:rPr>
                        <a:t>0</a:t>
                      </a:r>
                      <a:endParaRPr lang="zh-CN" sz="2000" b="1" kern="100" spc="-1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spc="-10">
                          <a:solidFill>
                            <a:srgbClr val="0070C0"/>
                          </a:solidFill>
                          <a:latin typeface="宋体" panose="02010600030101010101" pitchFamily="2" charset="-122"/>
                          <a:ea typeface="宋体" panose="02010600030101010101" pitchFamily="2" charset="-122"/>
                          <a:cs typeface="Times New Roman" panose="02020603050405020304"/>
                        </a:rPr>
                        <a:t>20</a:t>
                      </a:r>
                      <a:endParaRPr lang="zh-CN" sz="2000" b="1" kern="100" spc="-1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spc="-10">
                          <a:solidFill>
                            <a:srgbClr val="0070C0"/>
                          </a:solidFill>
                          <a:latin typeface="宋体" panose="02010600030101010101" pitchFamily="2" charset="-122"/>
                          <a:ea typeface="宋体" panose="02010600030101010101" pitchFamily="2" charset="-122"/>
                          <a:cs typeface="Times New Roman" panose="02020603050405020304"/>
                        </a:rPr>
                        <a:t>51</a:t>
                      </a:r>
                      <a:endParaRPr lang="zh-CN" sz="2000" b="1" kern="100" spc="-1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534">
                <a:tc>
                  <a:txBody>
                    <a:bodyPr/>
                    <a:lstStyle/>
                    <a:p>
                      <a:pPr algn="ctr">
                        <a:spcAft>
                          <a:spcPts val="0"/>
                        </a:spcAft>
                      </a:pPr>
                      <a:r>
                        <a:rPr lang="zh-CN" sz="2000" b="1" kern="100" spc="-10" dirty="0">
                          <a:solidFill>
                            <a:srgbClr val="0070C0"/>
                          </a:solidFill>
                          <a:latin typeface="仿宋_GB2312"/>
                          <a:ea typeface="宋体" panose="02010600030101010101" pitchFamily="2" charset="-122"/>
                          <a:cs typeface="Times New Roman" panose="02020603050405020304"/>
                        </a:rPr>
                        <a:t>中等职业教育综合性实训基地</a:t>
                      </a:r>
                      <a:endParaRPr lang="zh-CN" sz="2000" b="1" kern="100" spc="-10" dirty="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b="1" kern="100" spc="-10" dirty="0">
                          <a:solidFill>
                            <a:srgbClr val="0070C0"/>
                          </a:solidFill>
                          <a:latin typeface="仿宋_GB2312"/>
                          <a:ea typeface="宋体" panose="02010600030101010101" pitchFamily="2" charset="-122"/>
                          <a:cs typeface="Times New Roman" panose="02020603050405020304"/>
                        </a:rPr>
                        <a:t>个</a:t>
                      </a:r>
                      <a:endParaRPr lang="zh-CN" sz="2000" b="1" kern="100" spc="-10" dirty="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spc="-10">
                          <a:solidFill>
                            <a:srgbClr val="0070C0"/>
                          </a:solidFill>
                          <a:latin typeface="宋体" panose="02010600030101010101" pitchFamily="2" charset="-122"/>
                          <a:ea typeface="宋体" panose="02010600030101010101" pitchFamily="2" charset="-122"/>
                          <a:cs typeface="Times New Roman" panose="02020603050405020304"/>
                        </a:rPr>
                        <a:t>0</a:t>
                      </a:r>
                      <a:endParaRPr lang="zh-CN" sz="2000" b="1" kern="100" spc="-1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spc="-10">
                          <a:solidFill>
                            <a:srgbClr val="0070C0"/>
                          </a:solidFill>
                          <a:latin typeface="宋体" panose="02010600030101010101" pitchFamily="2" charset="-122"/>
                          <a:ea typeface="宋体" panose="02010600030101010101" pitchFamily="2" charset="-122"/>
                          <a:cs typeface="Times New Roman" panose="02020603050405020304"/>
                        </a:rPr>
                        <a:t>20</a:t>
                      </a:r>
                      <a:endParaRPr lang="zh-CN" sz="2000" b="1" kern="100" spc="-1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spc="-10">
                          <a:solidFill>
                            <a:srgbClr val="0070C0"/>
                          </a:solidFill>
                          <a:latin typeface="宋体" panose="02010600030101010101" pitchFamily="2" charset="-122"/>
                          <a:ea typeface="宋体" panose="02010600030101010101" pitchFamily="2" charset="-122"/>
                          <a:cs typeface="Times New Roman" panose="02020603050405020304"/>
                        </a:rPr>
                        <a:t>51</a:t>
                      </a:r>
                      <a:endParaRPr lang="zh-CN" sz="2000" b="1" kern="100" spc="-1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278">
                <a:tc>
                  <a:txBody>
                    <a:bodyPr/>
                    <a:lstStyle/>
                    <a:p>
                      <a:pPr algn="ctr">
                        <a:spcAft>
                          <a:spcPts val="0"/>
                        </a:spcAft>
                      </a:pPr>
                      <a:r>
                        <a:rPr lang="zh-CN" sz="2000" b="1" kern="100" spc="-10" dirty="0">
                          <a:solidFill>
                            <a:srgbClr val="0070C0"/>
                          </a:solidFill>
                          <a:latin typeface="仿宋_GB2312"/>
                          <a:ea typeface="宋体" panose="02010600030101010101" pitchFamily="2" charset="-122"/>
                          <a:cs typeface="Times New Roman" panose="02020603050405020304"/>
                        </a:rPr>
                        <a:t>中等职业院校</a:t>
                      </a:r>
                      <a:r>
                        <a:rPr lang="en-US" sz="2000" b="1" kern="100" spc="-10" dirty="0">
                          <a:solidFill>
                            <a:srgbClr val="0070C0"/>
                          </a:solidFill>
                          <a:latin typeface="仿宋_GB2312"/>
                          <a:ea typeface="宋体" panose="02010600030101010101" pitchFamily="2" charset="-122"/>
                          <a:cs typeface="Times New Roman" panose="02020603050405020304"/>
                        </a:rPr>
                        <a:t>“</a:t>
                      </a:r>
                      <a:r>
                        <a:rPr lang="zh-CN" sz="2000" b="1" kern="100" spc="-10" dirty="0">
                          <a:solidFill>
                            <a:srgbClr val="0070C0"/>
                          </a:solidFill>
                          <a:latin typeface="仿宋_GB2312"/>
                          <a:ea typeface="宋体" panose="02010600030101010101" pitchFamily="2" charset="-122"/>
                          <a:cs typeface="Times New Roman" panose="02020603050405020304"/>
                        </a:rPr>
                        <a:t>双师型</a:t>
                      </a:r>
                      <a:r>
                        <a:rPr lang="en-US" sz="2000" b="1" kern="100" spc="-10" dirty="0">
                          <a:solidFill>
                            <a:srgbClr val="0070C0"/>
                          </a:solidFill>
                          <a:latin typeface="仿宋_GB2312"/>
                          <a:ea typeface="宋体" panose="02010600030101010101" pitchFamily="2" charset="-122"/>
                          <a:cs typeface="Times New Roman" panose="02020603050405020304"/>
                        </a:rPr>
                        <a:t>”</a:t>
                      </a:r>
                      <a:r>
                        <a:rPr lang="zh-CN" sz="2000" b="1" kern="100" spc="-10" dirty="0">
                          <a:solidFill>
                            <a:srgbClr val="0070C0"/>
                          </a:solidFill>
                          <a:latin typeface="仿宋_GB2312"/>
                          <a:ea typeface="宋体" panose="02010600030101010101" pitchFamily="2" charset="-122"/>
                          <a:cs typeface="Times New Roman" panose="02020603050405020304"/>
                        </a:rPr>
                        <a:t>教师占专业教师比例</a:t>
                      </a:r>
                      <a:endParaRPr lang="zh-CN" sz="2000" b="1" kern="100" spc="-10" dirty="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spc="-10" dirty="0">
                          <a:solidFill>
                            <a:srgbClr val="0070C0"/>
                          </a:solidFill>
                          <a:latin typeface="宋体" panose="02010600030101010101" pitchFamily="2" charset="-122"/>
                          <a:ea typeface="宋体" panose="02010600030101010101" pitchFamily="2" charset="-122"/>
                          <a:cs typeface="Times New Roman" panose="02020603050405020304"/>
                        </a:rPr>
                        <a:t>%</a:t>
                      </a:r>
                      <a:endParaRPr lang="zh-CN" sz="2000" b="1" kern="100" spc="-10" dirty="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spc="-10">
                          <a:solidFill>
                            <a:srgbClr val="0070C0"/>
                          </a:solidFill>
                          <a:latin typeface="宋体" panose="02010600030101010101" pitchFamily="2" charset="-122"/>
                          <a:ea typeface="宋体" panose="02010600030101010101" pitchFamily="2" charset="-122"/>
                          <a:cs typeface="Times New Roman" panose="02020603050405020304"/>
                        </a:rPr>
                        <a:t>40</a:t>
                      </a:r>
                      <a:endParaRPr lang="zh-CN" sz="2000" b="1" kern="100" spc="-1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spc="-10">
                          <a:solidFill>
                            <a:srgbClr val="0070C0"/>
                          </a:solidFill>
                          <a:latin typeface="宋体" panose="02010600030101010101" pitchFamily="2" charset="-122"/>
                          <a:ea typeface="宋体" panose="02010600030101010101" pitchFamily="2" charset="-122"/>
                          <a:cs typeface="Times New Roman" panose="02020603050405020304"/>
                        </a:rPr>
                        <a:t>50</a:t>
                      </a:r>
                      <a:endParaRPr lang="zh-CN" sz="2000" b="1" kern="100" spc="-1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spc="-10">
                          <a:solidFill>
                            <a:srgbClr val="0070C0"/>
                          </a:solidFill>
                          <a:latin typeface="宋体" panose="02010600030101010101" pitchFamily="2" charset="-122"/>
                          <a:ea typeface="宋体" panose="02010600030101010101" pitchFamily="2" charset="-122"/>
                          <a:cs typeface="Times New Roman" panose="02020603050405020304"/>
                        </a:rPr>
                        <a:t>60</a:t>
                      </a:r>
                      <a:endParaRPr lang="zh-CN" sz="2000" b="1" kern="100" spc="-1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534">
                <a:tc>
                  <a:txBody>
                    <a:bodyPr/>
                    <a:lstStyle/>
                    <a:p>
                      <a:pPr algn="ctr">
                        <a:spcAft>
                          <a:spcPts val="0"/>
                        </a:spcAft>
                      </a:pPr>
                      <a:r>
                        <a:rPr lang="zh-CN" sz="2000" b="1" kern="100" spc="-10" dirty="0">
                          <a:solidFill>
                            <a:srgbClr val="0070C0"/>
                          </a:solidFill>
                          <a:latin typeface="仿宋_GB2312"/>
                          <a:ea typeface="宋体" panose="02010600030101010101" pitchFamily="2" charset="-122"/>
                          <a:cs typeface="Times New Roman" panose="02020603050405020304"/>
                        </a:rPr>
                        <a:t>高等职业学校数量</a:t>
                      </a:r>
                      <a:endParaRPr lang="zh-CN" sz="2000" b="1" kern="100" spc="-10" dirty="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b="1" kern="100" spc="-10" dirty="0">
                          <a:solidFill>
                            <a:srgbClr val="0070C0"/>
                          </a:solidFill>
                          <a:latin typeface="仿宋_GB2312"/>
                          <a:ea typeface="宋体" panose="02010600030101010101" pitchFamily="2" charset="-122"/>
                          <a:cs typeface="Times New Roman" panose="02020603050405020304"/>
                        </a:rPr>
                        <a:t>所</a:t>
                      </a:r>
                      <a:endParaRPr lang="zh-CN" sz="2000" b="1" kern="100" spc="-10" dirty="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spc="-10" dirty="0">
                          <a:solidFill>
                            <a:srgbClr val="0070C0"/>
                          </a:solidFill>
                          <a:latin typeface="宋体" panose="02010600030101010101" pitchFamily="2" charset="-122"/>
                          <a:ea typeface="宋体" panose="02010600030101010101" pitchFamily="2" charset="-122"/>
                          <a:cs typeface="Times New Roman" panose="02020603050405020304"/>
                        </a:rPr>
                        <a:t>37</a:t>
                      </a:r>
                      <a:endParaRPr lang="zh-CN" sz="2000" b="1" kern="100" spc="-10" dirty="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spc="-10">
                          <a:solidFill>
                            <a:srgbClr val="0070C0"/>
                          </a:solidFill>
                          <a:latin typeface="宋体" panose="02010600030101010101" pitchFamily="2" charset="-122"/>
                          <a:ea typeface="宋体" panose="02010600030101010101" pitchFamily="2" charset="-122"/>
                          <a:cs typeface="Times New Roman" panose="02020603050405020304"/>
                        </a:rPr>
                        <a:t>38</a:t>
                      </a:r>
                      <a:endParaRPr lang="zh-CN" sz="2000" b="1" kern="100" spc="-1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spc="-10">
                          <a:solidFill>
                            <a:srgbClr val="0070C0"/>
                          </a:solidFill>
                          <a:latin typeface="宋体" panose="02010600030101010101" pitchFamily="2" charset="-122"/>
                          <a:ea typeface="宋体" panose="02010600030101010101" pitchFamily="2" charset="-122"/>
                          <a:cs typeface="Times New Roman" panose="02020603050405020304"/>
                        </a:rPr>
                        <a:t>40</a:t>
                      </a:r>
                      <a:endParaRPr lang="zh-CN" sz="2000" b="1" kern="100" spc="-1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534">
                <a:tc>
                  <a:txBody>
                    <a:bodyPr/>
                    <a:lstStyle/>
                    <a:p>
                      <a:pPr algn="ctr">
                        <a:spcAft>
                          <a:spcPts val="0"/>
                        </a:spcAft>
                      </a:pPr>
                      <a:r>
                        <a:rPr lang="zh-CN" sz="2000" b="1" kern="100" spc="-10" dirty="0">
                          <a:solidFill>
                            <a:srgbClr val="0070C0"/>
                          </a:solidFill>
                          <a:latin typeface="仿宋_GB2312"/>
                          <a:ea typeface="宋体" panose="02010600030101010101" pitchFamily="2" charset="-122"/>
                          <a:cs typeface="Times New Roman" panose="02020603050405020304"/>
                        </a:rPr>
                        <a:t>专科层次职业教育在校生数</a:t>
                      </a:r>
                      <a:endParaRPr lang="zh-CN" sz="2000" b="1" kern="100" spc="-10" dirty="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b="1" kern="100" spc="-10" dirty="0">
                          <a:solidFill>
                            <a:srgbClr val="0070C0"/>
                          </a:solidFill>
                          <a:latin typeface="仿宋_GB2312"/>
                          <a:ea typeface="宋体" panose="02010600030101010101" pitchFamily="2" charset="-122"/>
                          <a:cs typeface="Times New Roman" panose="02020603050405020304"/>
                        </a:rPr>
                        <a:t>万人</a:t>
                      </a:r>
                      <a:endParaRPr lang="zh-CN" sz="2000" b="1" kern="100" spc="-10" dirty="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spc="-10" dirty="0">
                          <a:solidFill>
                            <a:srgbClr val="0070C0"/>
                          </a:solidFill>
                          <a:latin typeface="宋体" panose="02010600030101010101" pitchFamily="2" charset="-122"/>
                          <a:ea typeface="宋体" panose="02010600030101010101" pitchFamily="2" charset="-122"/>
                          <a:cs typeface="Times New Roman" panose="02020603050405020304"/>
                        </a:rPr>
                        <a:t>35</a:t>
                      </a:r>
                      <a:endParaRPr lang="zh-CN" sz="2000" b="1" kern="100" spc="-10" dirty="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spc="-10" dirty="0">
                          <a:solidFill>
                            <a:srgbClr val="0070C0"/>
                          </a:solidFill>
                          <a:latin typeface="宋体" panose="02010600030101010101" pitchFamily="2" charset="-122"/>
                          <a:ea typeface="宋体" panose="02010600030101010101" pitchFamily="2" charset="-122"/>
                          <a:cs typeface="Times New Roman" panose="02020603050405020304"/>
                        </a:rPr>
                        <a:t>48</a:t>
                      </a:r>
                      <a:endParaRPr lang="zh-CN" sz="2000" b="1" kern="100" spc="-10" dirty="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spc="-10" dirty="0">
                          <a:solidFill>
                            <a:srgbClr val="0070C0"/>
                          </a:solidFill>
                          <a:latin typeface="宋体" panose="02010600030101010101" pitchFamily="2" charset="-122"/>
                          <a:ea typeface="宋体" panose="02010600030101010101" pitchFamily="2" charset="-122"/>
                          <a:cs typeface="Times New Roman" panose="02020603050405020304"/>
                        </a:rPr>
                        <a:t>60</a:t>
                      </a:r>
                      <a:endParaRPr lang="zh-CN" sz="2000" b="1" kern="100" spc="-10" dirty="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534">
                <a:tc>
                  <a:txBody>
                    <a:bodyPr/>
                    <a:lstStyle/>
                    <a:p>
                      <a:pPr algn="ctr">
                        <a:spcAft>
                          <a:spcPts val="0"/>
                        </a:spcAft>
                      </a:pPr>
                      <a:r>
                        <a:rPr lang="zh-CN" sz="2000" b="1" kern="100" spc="-10" dirty="0">
                          <a:solidFill>
                            <a:srgbClr val="0070C0"/>
                          </a:solidFill>
                          <a:latin typeface="仿宋_GB2312"/>
                          <a:ea typeface="宋体" panose="02010600030101010101" pitchFamily="2" charset="-122"/>
                          <a:cs typeface="Times New Roman" panose="02020603050405020304"/>
                        </a:rPr>
                        <a:t>特色高等职业院校</a:t>
                      </a:r>
                      <a:endParaRPr lang="zh-CN" sz="2000" b="1" kern="100" spc="-10" dirty="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b="1" kern="100" spc="-10" dirty="0">
                          <a:solidFill>
                            <a:srgbClr val="0070C0"/>
                          </a:solidFill>
                          <a:latin typeface="仿宋_GB2312"/>
                          <a:ea typeface="宋体" panose="02010600030101010101" pitchFamily="2" charset="-122"/>
                          <a:cs typeface="Times New Roman" panose="02020603050405020304"/>
                        </a:rPr>
                        <a:t>所</a:t>
                      </a:r>
                      <a:endParaRPr lang="zh-CN" sz="2000" b="1" kern="100" spc="-10" dirty="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spc="-10" dirty="0">
                          <a:solidFill>
                            <a:srgbClr val="0070C0"/>
                          </a:solidFill>
                          <a:latin typeface="宋体" panose="02010600030101010101" pitchFamily="2" charset="-122"/>
                          <a:ea typeface="宋体" panose="02010600030101010101" pitchFamily="2" charset="-122"/>
                          <a:cs typeface="Times New Roman" panose="02020603050405020304"/>
                        </a:rPr>
                        <a:t>0</a:t>
                      </a:r>
                      <a:endParaRPr lang="zh-CN" sz="2000" b="1" kern="100" spc="-10" dirty="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spc="-10" dirty="0">
                          <a:solidFill>
                            <a:srgbClr val="0070C0"/>
                          </a:solidFill>
                          <a:latin typeface="宋体" panose="02010600030101010101" pitchFamily="2" charset="-122"/>
                          <a:ea typeface="宋体" panose="02010600030101010101" pitchFamily="2" charset="-122"/>
                          <a:cs typeface="Times New Roman" panose="02020603050405020304"/>
                        </a:rPr>
                        <a:t>5</a:t>
                      </a:r>
                      <a:endParaRPr lang="zh-CN" sz="2000" b="1" kern="100" spc="-10" dirty="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spc="-10" dirty="0" smtClean="0">
                          <a:solidFill>
                            <a:srgbClr val="0070C0"/>
                          </a:solidFill>
                          <a:latin typeface="宋体" panose="02010600030101010101" pitchFamily="2" charset="-122"/>
                          <a:ea typeface="宋体" panose="02010600030101010101" pitchFamily="2" charset="-122"/>
                          <a:cs typeface="Times New Roman" panose="02020603050405020304"/>
                        </a:rPr>
                        <a:t>10</a:t>
                      </a:r>
                      <a:endParaRPr lang="en-US" sz="2000" b="1" kern="100" spc="-10" dirty="0" smtClean="0">
                        <a:solidFill>
                          <a:srgbClr val="0070C0"/>
                        </a:solidFill>
                        <a:latin typeface="宋体" panose="02010600030101010101" pitchFamily="2" charset="-12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534">
                <a:tc>
                  <a:txBody>
                    <a:bodyPr/>
                    <a:lstStyle/>
                    <a:p>
                      <a:pPr algn="ctr">
                        <a:spcAft>
                          <a:spcPts val="0"/>
                        </a:spcAft>
                      </a:pPr>
                      <a:r>
                        <a:rPr lang="zh-CN" sz="2000" b="1" kern="100" spc="-10" dirty="0">
                          <a:solidFill>
                            <a:srgbClr val="0070C0"/>
                          </a:solidFill>
                          <a:latin typeface="仿宋_GB2312"/>
                          <a:ea typeface="宋体" panose="02010600030101010101" pitchFamily="2" charset="-122"/>
                          <a:cs typeface="Times New Roman" panose="02020603050405020304"/>
                        </a:rPr>
                        <a:t>高等职业院校</a:t>
                      </a:r>
                      <a:r>
                        <a:rPr lang="en-US" sz="2000" b="1" kern="100" spc="-10" dirty="0">
                          <a:solidFill>
                            <a:srgbClr val="0070C0"/>
                          </a:solidFill>
                          <a:latin typeface="仿宋_GB2312"/>
                          <a:ea typeface="宋体" panose="02010600030101010101" pitchFamily="2" charset="-122"/>
                          <a:cs typeface="Times New Roman" panose="02020603050405020304"/>
                        </a:rPr>
                        <a:t>“</a:t>
                      </a:r>
                      <a:r>
                        <a:rPr lang="zh-CN" sz="2000" b="1" kern="100" spc="-10" dirty="0">
                          <a:solidFill>
                            <a:srgbClr val="0070C0"/>
                          </a:solidFill>
                          <a:latin typeface="仿宋_GB2312"/>
                          <a:ea typeface="宋体" panose="02010600030101010101" pitchFamily="2" charset="-122"/>
                          <a:cs typeface="Times New Roman" panose="02020603050405020304"/>
                        </a:rPr>
                        <a:t>双师型</a:t>
                      </a:r>
                      <a:r>
                        <a:rPr lang="en-US" sz="2000" b="1" kern="100" spc="-10" dirty="0">
                          <a:solidFill>
                            <a:srgbClr val="0070C0"/>
                          </a:solidFill>
                          <a:latin typeface="仿宋_GB2312"/>
                          <a:ea typeface="宋体" panose="02010600030101010101" pitchFamily="2" charset="-122"/>
                          <a:cs typeface="Times New Roman" panose="02020603050405020304"/>
                        </a:rPr>
                        <a:t>”</a:t>
                      </a:r>
                      <a:r>
                        <a:rPr lang="zh-CN" sz="2000" b="1" kern="100" spc="-10" dirty="0">
                          <a:solidFill>
                            <a:srgbClr val="0070C0"/>
                          </a:solidFill>
                          <a:latin typeface="仿宋_GB2312"/>
                          <a:ea typeface="宋体" panose="02010600030101010101" pitchFamily="2" charset="-122"/>
                          <a:cs typeface="Times New Roman" panose="02020603050405020304"/>
                        </a:rPr>
                        <a:t>教师占专业教师比例</a:t>
                      </a:r>
                      <a:endParaRPr lang="zh-CN" sz="2000" b="1" kern="100" spc="-10" dirty="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spc="-10" dirty="0">
                          <a:solidFill>
                            <a:srgbClr val="0070C0"/>
                          </a:solidFill>
                          <a:latin typeface="宋体" panose="02010600030101010101" pitchFamily="2" charset="-122"/>
                          <a:ea typeface="宋体" panose="02010600030101010101" pitchFamily="2" charset="-122"/>
                          <a:cs typeface="Times New Roman" panose="02020603050405020304"/>
                        </a:rPr>
                        <a:t>%</a:t>
                      </a:r>
                      <a:endParaRPr lang="zh-CN" sz="2000" b="1" kern="100" spc="-10" dirty="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spc="-10">
                          <a:solidFill>
                            <a:srgbClr val="0070C0"/>
                          </a:solidFill>
                          <a:latin typeface="宋体" panose="02010600030101010101" pitchFamily="2" charset="-122"/>
                          <a:ea typeface="宋体" panose="02010600030101010101" pitchFamily="2" charset="-122"/>
                          <a:cs typeface="Times New Roman" panose="02020603050405020304"/>
                        </a:rPr>
                        <a:t>70</a:t>
                      </a:r>
                      <a:endParaRPr lang="zh-CN" sz="2000" b="1" kern="100" spc="-1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spc="-10" dirty="0">
                          <a:solidFill>
                            <a:srgbClr val="0070C0"/>
                          </a:solidFill>
                          <a:latin typeface="宋体" panose="02010600030101010101" pitchFamily="2" charset="-122"/>
                          <a:ea typeface="宋体" panose="02010600030101010101" pitchFamily="2" charset="-122"/>
                          <a:cs typeface="Times New Roman" panose="02020603050405020304"/>
                        </a:rPr>
                        <a:t>80</a:t>
                      </a:r>
                      <a:endParaRPr lang="zh-CN" sz="2000" b="1" kern="100" spc="-10" dirty="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spc="-10" dirty="0">
                          <a:solidFill>
                            <a:srgbClr val="0070C0"/>
                          </a:solidFill>
                          <a:latin typeface="宋体" panose="02010600030101010101" pitchFamily="2" charset="-122"/>
                          <a:ea typeface="宋体" panose="02010600030101010101" pitchFamily="2" charset="-122"/>
                          <a:cs typeface="Times New Roman" panose="02020603050405020304"/>
                        </a:rPr>
                        <a:t>95</a:t>
                      </a:r>
                      <a:endParaRPr lang="zh-CN" sz="2000" b="1" kern="100" spc="-10" dirty="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534">
                <a:tc>
                  <a:txBody>
                    <a:bodyPr/>
                    <a:lstStyle/>
                    <a:p>
                      <a:pPr algn="ctr">
                        <a:spcAft>
                          <a:spcPts val="0"/>
                        </a:spcAft>
                      </a:pPr>
                      <a:r>
                        <a:rPr lang="zh-CN" sz="2000" b="1" kern="100" spc="-10">
                          <a:solidFill>
                            <a:srgbClr val="0070C0"/>
                          </a:solidFill>
                          <a:latin typeface="仿宋_GB2312"/>
                          <a:ea typeface="宋体" panose="02010600030101010101" pitchFamily="2" charset="-122"/>
                          <a:cs typeface="Times New Roman" panose="02020603050405020304"/>
                        </a:rPr>
                        <a:t>成人继续教育培训</a:t>
                      </a:r>
                      <a:endParaRPr lang="zh-CN" sz="2000" b="1" kern="100" spc="-1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b="1" kern="100" spc="-10" dirty="0">
                          <a:solidFill>
                            <a:srgbClr val="0070C0"/>
                          </a:solidFill>
                          <a:latin typeface="仿宋_GB2312"/>
                          <a:ea typeface="宋体" panose="02010600030101010101" pitchFamily="2" charset="-122"/>
                          <a:cs typeface="Times New Roman" panose="02020603050405020304"/>
                        </a:rPr>
                        <a:t>万人次</a:t>
                      </a:r>
                      <a:r>
                        <a:rPr lang="en-US" sz="2000" b="1" kern="100" spc="-10" dirty="0">
                          <a:solidFill>
                            <a:srgbClr val="0070C0"/>
                          </a:solidFill>
                          <a:latin typeface="仿宋_GB2312"/>
                          <a:ea typeface="宋体" panose="02010600030101010101" pitchFamily="2" charset="-122"/>
                          <a:cs typeface="Times New Roman" panose="02020603050405020304"/>
                        </a:rPr>
                        <a:t>/</a:t>
                      </a:r>
                      <a:r>
                        <a:rPr lang="zh-CN" sz="2000" b="1" kern="100" spc="-10" dirty="0">
                          <a:solidFill>
                            <a:srgbClr val="0070C0"/>
                          </a:solidFill>
                          <a:latin typeface="仿宋_GB2312"/>
                          <a:ea typeface="宋体" panose="02010600030101010101" pitchFamily="2" charset="-122"/>
                          <a:cs typeface="Times New Roman" panose="02020603050405020304"/>
                        </a:rPr>
                        <a:t>年</a:t>
                      </a:r>
                      <a:endParaRPr lang="zh-CN" sz="2000" b="1" kern="100" spc="-10" dirty="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spc="-10" dirty="0">
                          <a:solidFill>
                            <a:srgbClr val="0070C0"/>
                          </a:solidFill>
                          <a:latin typeface="宋体" panose="02010600030101010101" pitchFamily="2" charset="-122"/>
                          <a:ea typeface="宋体" panose="02010600030101010101" pitchFamily="2" charset="-122"/>
                          <a:cs typeface="Times New Roman" panose="02020603050405020304"/>
                        </a:rPr>
                        <a:t>100</a:t>
                      </a:r>
                      <a:endParaRPr lang="zh-CN" sz="2000" b="1" kern="100" spc="-10" dirty="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spc="-10" dirty="0">
                          <a:solidFill>
                            <a:srgbClr val="0070C0"/>
                          </a:solidFill>
                          <a:latin typeface="宋体" panose="02010600030101010101" pitchFamily="2" charset="-122"/>
                          <a:ea typeface="宋体" panose="02010600030101010101" pitchFamily="2" charset="-122"/>
                          <a:cs typeface="Times New Roman" panose="02020603050405020304"/>
                        </a:rPr>
                        <a:t>120</a:t>
                      </a:r>
                      <a:endParaRPr lang="zh-CN" sz="2000" b="1" kern="100" spc="-10" dirty="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spc="-10" dirty="0">
                          <a:solidFill>
                            <a:srgbClr val="0070C0"/>
                          </a:solidFill>
                          <a:latin typeface="宋体" panose="02010600030101010101" pitchFamily="2" charset="-122"/>
                          <a:ea typeface="宋体" panose="02010600030101010101" pitchFamily="2" charset="-122"/>
                          <a:cs typeface="Times New Roman" panose="02020603050405020304"/>
                        </a:rPr>
                        <a:t>150</a:t>
                      </a:r>
                      <a:endParaRPr lang="zh-CN" sz="2000" b="1" kern="100" spc="-10" dirty="0">
                        <a:solidFill>
                          <a:srgbClr val="0070C0"/>
                        </a:solidFill>
                        <a:latin typeface="仿宋_GB231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262380" y="142240"/>
            <a:ext cx="9779000" cy="662554"/>
          </a:xfrm>
          <a:prstGeom prst="rect">
            <a:avLst/>
          </a:prstGeom>
          <a:noFill/>
        </p:spPr>
        <p:txBody>
          <a:bodyPr wrap="square" rtlCol="0">
            <a:spAutoFit/>
          </a:bodyPr>
          <a:lstStyle/>
          <a:p>
            <a:pPr lvl="0" indent="0">
              <a:lnSpc>
                <a:spcPct val="150000"/>
              </a:lnSpc>
            </a:pPr>
            <a:r>
              <a:rPr lang="en-US" altLang="zh-CN" sz="2800" b="1" dirty="0">
                <a:latin typeface="微软雅黑" panose="020B0503020204020204" pitchFamily="34" charset="-122"/>
              </a:rPr>
              <a:t>                        </a:t>
            </a:r>
            <a:endParaRPr lang="zh-CN" altLang="en-US" sz="2400" b="1" dirty="0">
              <a:solidFill>
                <a:srgbClr val="C00000"/>
              </a:solidFill>
              <a:latin typeface="微软雅黑" panose="020B0503020204020204" pitchFamily="34" charset="-122"/>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522514" y="348343"/>
            <a:ext cx="11669486" cy="5509200"/>
          </a:xfrm>
          <a:prstGeom prst="rect">
            <a:avLst/>
          </a:prstGeom>
          <a:noFill/>
        </p:spPr>
        <p:txBody>
          <a:bodyPr wrap="square" rtlCol="0" anchor="t">
            <a:spAutoFit/>
          </a:bodyPr>
          <a:lstStyle/>
          <a:p>
            <a:pPr lvl="0" indent="401955" fontAlgn="base">
              <a:lnSpc>
                <a:spcPct val="200000"/>
              </a:lnSpc>
              <a:spcBef>
                <a:spcPct val="0"/>
              </a:spcBef>
              <a:spcAft>
                <a:spcPct val="0"/>
              </a:spcAft>
            </a:pPr>
            <a:r>
              <a:rPr lang="en-US" altLang="zh-CN" sz="4800" b="1" dirty="0" smtClean="0">
                <a:solidFill>
                  <a:srgbClr val="0053A3"/>
                </a:solidFill>
                <a:latin typeface="+mn-ea"/>
                <a:cs typeface="Times New Roman" panose="02020603050405020304" pitchFamily="18" charset="0"/>
              </a:rPr>
              <a:t>                      </a:t>
            </a:r>
            <a:r>
              <a:rPr lang="zh-CN" altLang="zh-CN" sz="4800" b="1" dirty="0" smtClean="0">
                <a:solidFill>
                  <a:srgbClr val="0053A3"/>
                </a:solidFill>
                <a:latin typeface="+mn-ea"/>
                <a:cs typeface="Times New Roman" panose="02020603050405020304" pitchFamily="18" charset="0"/>
              </a:rPr>
              <a:t>基本原则</a:t>
            </a:r>
            <a:endParaRPr lang="zh-CN" altLang="zh-CN" sz="4800" b="1" dirty="0" smtClean="0">
              <a:solidFill>
                <a:srgbClr val="0053A3"/>
              </a:solidFill>
              <a:latin typeface="+mn-ea"/>
              <a:cs typeface="宋体" panose="02010600030101010101" pitchFamily="2" charset="-122"/>
            </a:endParaRPr>
          </a:p>
          <a:p>
            <a:pPr lvl="0" indent="401955" eaLnBrk="0" fontAlgn="base" hangingPunct="0">
              <a:lnSpc>
                <a:spcPct val="200000"/>
              </a:lnSpc>
              <a:spcBef>
                <a:spcPct val="0"/>
              </a:spcBef>
              <a:spcAft>
                <a:spcPct val="0"/>
              </a:spcAft>
            </a:pPr>
            <a:r>
              <a:rPr lang="en-US" altLang="zh-CN" sz="3200" b="1" dirty="0" smtClean="0">
                <a:latin typeface="Times New Roman" panose="02020603050405020304" pitchFamily="18" charset="0"/>
                <a:ea typeface="楷体_GB2312"/>
                <a:cs typeface="Times New Roman" panose="02020603050405020304" pitchFamily="18" charset="0"/>
              </a:rPr>
              <a:t>                       </a:t>
            </a:r>
            <a:r>
              <a:rPr lang="zh-CN" altLang="en-US" sz="3200" b="1" dirty="0" smtClean="0">
                <a:solidFill>
                  <a:srgbClr val="0070C0"/>
                </a:solidFill>
                <a:latin typeface="Times New Roman" panose="02020603050405020304" pitchFamily="18" charset="0"/>
                <a:ea typeface="楷体_GB2312"/>
                <a:cs typeface="Times New Roman" panose="02020603050405020304" pitchFamily="18" charset="0"/>
              </a:rPr>
              <a:t>（</a:t>
            </a:r>
            <a:r>
              <a:rPr lang="en-US" altLang="zh-CN" sz="3200" b="1" dirty="0" smtClean="0">
                <a:solidFill>
                  <a:srgbClr val="0070C0"/>
                </a:solidFill>
                <a:latin typeface="Times New Roman" panose="02020603050405020304" pitchFamily="18" charset="0"/>
                <a:ea typeface="楷体_GB2312"/>
                <a:cs typeface="Times New Roman" panose="02020603050405020304" pitchFamily="18" charset="0"/>
              </a:rPr>
              <a:t>1</a:t>
            </a:r>
            <a:r>
              <a:rPr lang="zh-CN" altLang="en-US" sz="3200" b="1" dirty="0" smtClean="0">
                <a:solidFill>
                  <a:srgbClr val="0070C0"/>
                </a:solidFill>
                <a:latin typeface="Times New Roman" panose="02020603050405020304" pitchFamily="18" charset="0"/>
                <a:ea typeface="楷体_GB2312"/>
                <a:cs typeface="Times New Roman" panose="02020603050405020304" pitchFamily="18" charset="0"/>
              </a:rPr>
              <a:t>）</a:t>
            </a:r>
            <a:r>
              <a:rPr lang="zh-CN" altLang="zh-CN" sz="3200" b="1" dirty="0" smtClean="0">
                <a:solidFill>
                  <a:srgbClr val="0070C0"/>
                </a:solidFill>
                <a:latin typeface="Times New Roman" panose="02020603050405020304" pitchFamily="18" charset="0"/>
                <a:ea typeface="楷体_GB2312"/>
                <a:cs typeface="Times New Roman" panose="02020603050405020304" pitchFamily="18" charset="0"/>
              </a:rPr>
              <a:t>坚持政府统筹，协调发展。</a:t>
            </a:r>
            <a:endParaRPr lang="zh-CN" altLang="zh-CN" sz="3200" dirty="0" smtClean="0">
              <a:solidFill>
                <a:srgbClr val="0070C0"/>
              </a:solidFill>
              <a:latin typeface="Arial" panose="020B0604020202020204" pitchFamily="34" charset="0"/>
              <a:ea typeface="宋体" panose="02010600030101010101" pitchFamily="2" charset="-122"/>
              <a:cs typeface="宋体" panose="02010600030101010101" pitchFamily="2" charset="-122"/>
            </a:endParaRPr>
          </a:p>
          <a:p>
            <a:pPr lvl="0" indent="401955" eaLnBrk="0" fontAlgn="base" hangingPunct="0">
              <a:lnSpc>
                <a:spcPct val="200000"/>
              </a:lnSpc>
              <a:spcBef>
                <a:spcPct val="0"/>
              </a:spcBef>
              <a:spcAft>
                <a:spcPct val="0"/>
              </a:spcAft>
            </a:pPr>
            <a:r>
              <a:rPr lang="en-US" altLang="zh-CN" sz="3200" b="1" dirty="0" smtClean="0">
                <a:solidFill>
                  <a:srgbClr val="0070C0"/>
                </a:solidFill>
                <a:latin typeface="Times New Roman" panose="02020603050405020304" pitchFamily="18" charset="0"/>
                <a:ea typeface="楷体_GB2312"/>
                <a:cs typeface="Times New Roman" panose="02020603050405020304" pitchFamily="18" charset="0"/>
              </a:rPr>
              <a:t>                       </a:t>
            </a:r>
            <a:r>
              <a:rPr lang="zh-CN" altLang="en-US" sz="3200" b="1" dirty="0" smtClean="0">
                <a:solidFill>
                  <a:srgbClr val="0070C0"/>
                </a:solidFill>
                <a:latin typeface="Times New Roman" panose="02020603050405020304" pitchFamily="18" charset="0"/>
                <a:ea typeface="楷体_GB2312"/>
                <a:cs typeface="Times New Roman" panose="02020603050405020304" pitchFamily="18" charset="0"/>
              </a:rPr>
              <a:t>（</a:t>
            </a:r>
            <a:r>
              <a:rPr lang="en-US" altLang="zh-CN" sz="3200" b="1" dirty="0" smtClean="0">
                <a:solidFill>
                  <a:srgbClr val="0070C0"/>
                </a:solidFill>
                <a:latin typeface="Times New Roman" panose="02020603050405020304" pitchFamily="18" charset="0"/>
                <a:ea typeface="楷体_GB2312"/>
                <a:cs typeface="Times New Roman" panose="02020603050405020304" pitchFamily="18" charset="0"/>
              </a:rPr>
              <a:t>2</a:t>
            </a:r>
            <a:r>
              <a:rPr lang="zh-CN" altLang="en-US" sz="3200" b="1" dirty="0" smtClean="0">
                <a:solidFill>
                  <a:srgbClr val="0070C0"/>
                </a:solidFill>
                <a:latin typeface="Times New Roman" panose="02020603050405020304" pitchFamily="18" charset="0"/>
                <a:ea typeface="楷体_GB2312"/>
                <a:cs typeface="Times New Roman" panose="02020603050405020304" pitchFamily="18" charset="0"/>
              </a:rPr>
              <a:t>）</a:t>
            </a:r>
            <a:r>
              <a:rPr lang="zh-CN" altLang="zh-CN" sz="3200" b="1" dirty="0" smtClean="0">
                <a:solidFill>
                  <a:srgbClr val="0070C0"/>
                </a:solidFill>
                <a:latin typeface="Times New Roman" panose="02020603050405020304" pitchFamily="18" charset="0"/>
                <a:ea typeface="楷体_GB2312"/>
                <a:cs typeface="Times New Roman" panose="02020603050405020304" pitchFamily="18" charset="0"/>
              </a:rPr>
              <a:t>坚持市场导向，服务发展</a:t>
            </a:r>
            <a:endParaRPr lang="zh-CN" altLang="zh-CN" sz="3200" dirty="0" smtClean="0">
              <a:solidFill>
                <a:srgbClr val="0070C0"/>
              </a:solidFill>
              <a:latin typeface="Arial" panose="020B0604020202020204" pitchFamily="34" charset="0"/>
              <a:ea typeface="宋体" panose="02010600030101010101" pitchFamily="2" charset="-122"/>
              <a:cs typeface="宋体" panose="02010600030101010101" pitchFamily="2" charset="-122"/>
            </a:endParaRPr>
          </a:p>
          <a:p>
            <a:pPr lvl="0" indent="401955" eaLnBrk="0" fontAlgn="base" hangingPunct="0">
              <a:lnSpc>
                <a:spcPct val="200000"/>
              </a:lnSpc>
              <a:spcBef>
                <a:spcPct val="0"/>
              </a:spcBef>
              <a:spcAft>
                <a:spcPct val="0"/>
              </a:spcAft>
            </a:pPr>
            <a:r>
              <a:rPr lang="en-US" altLang="zh-CN" sz="3200" b="1" dirty="0" smtClean="0">
                <a:solidFill>
                  <a:srgbClr val="0070C0"/>
                </a:solidFill>
                <a:latin typeface="Times New Roman" panose="02020603050405020304" pitchFamily="18" charset="0"/>
                <a:ea typeface="楷体_GB2312"/>
                <a:cs typeface="Times New Roman" panose="02020603050405020304" pitchFamily="18" charset="0"/>
              </a:rPr>
              <a:t>                       </a:t>
            </a:r>
            <a:r>
              <a:rPr lang="zh-CN" altLang="en-US" sz="3200" b="1" dirty="0" smtClean="0">
                <a:solidFill>
                  <a:srgbClr val="0070C0"/>
                </a:solidFill>
                <a:latin typeface="Times New Roman" panose="02020603050405020304" pitchFamily="18" charset="0"/>
                <a:ea typeface="楷体_GB2312"/>
                <a:cs typeface="Times New Roman" panose="02020603050405020304" pitchFamily="18" charset="0"/>
              </a:rPr>
              <a:t>（</a:t>
            </a:r>
            <a:r>
              <a:rPr lang="en-US" altLang="zh-CN" sz="3200" b="1" dirty="0" smtClean="0">
                <a:solidFill>
                  <a:srgbClr val="0070C0"/>
                </a:solidFill>
                <a:latin typeface="Times New Roman" panose="02020603050405020304" pitchFamily="18" charset="0"/>
                <a:ea typeface="楷体_GB2312"/>
                <a:cs typeface="Times New Roman" panose="02020603050405020304" pitchFamily="18" charset="0"/>
              </a:rPr>
              <a:t>3</a:t>
            </a:r>
            <a:r>
              <a:rPr lang="zh-CN" altLang="en-US" sz="3200" b="1" dirty="0" smtClean="0">
                <a:solidFill>
                  <a:srgbClr val="0070C0"/>
                </a:solidFill>
                <a:latin typeface="Times New Roman" panose="02020603050405020304" pitchFamily="18" charset="0"/>
                <a:ea typeface="楷体_GB2312"/>
                <a:cs typeface="Times New Roman" panose="02020603050405020304" pitchFamily="18" charset="0"/>
              </a:rPr>
              <a:t>）</a:t>
            </a:r>
            <a:r>
              <a:rPr lang="zh-CN" altLang="zh-CN" sz="3200" b="1" dirty="0" smtClean="0">
                <a:solidFill>
                  <a:srgbClr val="0070C0"/>
                </a:solidFill>
                <a:latin typeface="Times New Roman" panose="02020603050405020304" pitchFamily="18" charset="0"/>
                <a:ea typeface="楷体_GB2312"/>
                <a:cs typeface="Times New Roman" panose="02020603050405020304" pitchFamily="18" charset="0"/>
              </a:rPr>
              <a:t>坚持立足实际，特色发展。</a:t>
            </a:r>
            <a:endParaRPr lang="zh-CN" altLang="zh-CN" sz="3200" dirty="0" smtClean="0">
              <a:solidFill>
                <a:srgbClr val="0070C0"/>
              </a:solidFill>
              <a:latin typeface="Arial" panose="020B0604020202020204" pitchFamily="34" charset="0"/>
              <a:ea typeface="宋体" panose="02010600030101010101" pitchFamily="2" charset="-122"/>
              <a:cs typeface="宋体" panose="02010600030101010101" pitchFamily="2" charset="-122"/>
            </a:endParaRPr>
          </a:p>
          <a:p>
            <a:pPr lvl="0" indent="401955" eaLnBrk="0" fontAlgn="base" hangingPunct="0">
              <a:lnSpc>
                <a:spcPct val="200000"/>
              </a:lnSpc>
              <a:spcBef>
                <a:spcPct val="0"/>
              </a:spcBef>
              <a:spcAft>
                <a:spcPct val="0"/>
              </a:spcAft>
            </a:pPr>
            <a:r>
              <a:rPr lang="en-US" altLang="zh-CN" sz="3200" b="1" dirty="0" smtClean="0">
                <a:solidFill>
                  <a:srgbClr val="0070C0"/>
                </a:solidFill>
                <a:latin typeface="Times New Roman" panose="02020603050405020304" pitchFamily="18" charset="0"/>
                <a:ea typeface="楷体_GB2312"/>
                <a:cs typeface="Times New Roman" panose="02020603050405020304" pitchFamily="18" charset="0"/>
              </a:rPr>
              <a:t>                       </a:t>
            </a:r>
            <a:r>
              <a:rPr lang="zh-CN" altLang="en-US" sz="3200" b="1" dirty="0" smtClean="0">
                <a:solidFill>
                  <a:srgbClr val="0070C0"/>
                </a:solidFill>
                <a:latin typeface="Times New Roman" panose="02020603050405020304" pitchFamily="18" charset="0"/>
                <a:ea typeface="楷体_GB2312"/>
                <a:cs typeface="Times New Roman" panose="02020603050405020304" pitchFamily="18" charset="0"/>
              </a:rPr>
              <a:t>（</a:t>
            </a:r>
            <a:r>
              <a:rPr lang="en-US" altLang="zh-CN" sz="3200" b="1" dirty="0" smtClean="0">
                <a:solidFill>
                  <a:srgbClr val="0070C0"/>
                </a:solidFill>
                <a:latin typeface="Times New Roman" panose="02020603050405020304" pitchFamily="18" charset="0"/>
                <a:ea typeface="楷体_GB2312"/>
                <a:cs typeface="Times New Roman" panose="02020603050405020304" pitchFamily="18" charset="0"/>
              </a:rPr>
              <a:t>4</a:t>
            </a:r>
            <a:r>
              <a:rPr lang="zh-CN" altLang="en-US" sz="3200" b="1" dirty="0" smtClean="0">
                <a:solidFill>
                  <a:srgbClr val="0070C0"/>
                </a:solidFill>
                <a:latin typeface="Times New Roman" panose="02020603050405020304" pitchFamily="18" charset="0"/>
                <a:ea typeface="楷体_GB2312"/>
                <a:cs typeface="Times New Roman" panose="02020603050405020304" pitchFamily="18" charset="0"/>
              </a:rPr>
              <a:t>）</a:t>
            </a:r>
            <a:r>
              <a:rPr lang="en-US" altLang="zh-CN" sz="3200" b="1" dirty="0" smtClean="0">
                <a:solidFill>
                  <a:srgbClr val="0070C0"/>
                </a:solidFill>
                <a:latin typeface="Times New Roman" panose="02020603050405020304" pitchFamily="18" charset="0"/>
                <a:ea typeface="楷体_GB2312"/>
                <a:cs typeface="Times New Roman" panose="02020603050405020304" pitchFamily="18" charset="0"/>
              </a:rPr>
              <a:t> </a:t>
            </a:r>
            <a:r>
              <a:rPr lang="zh-CN" altLang="zh-CN" sz="3200" b="1" dirty="0" smtClean="0">
                <a:solidFill>
                  <a:srgbClr val="0070C0"/>
                </a:solidFill>
                <a:latin typeface="Times New Roman" panose="02020603050405020304" pitchFamily="18" charset="0"/>
                <a:ea typeface="楷体_GB2312"/>
                <a:cs typeface="Times New Roman" panose="02020603050405020304" pitchFamily="18" charset="0"/>
              </a:rPr>
              <a:t>坚持开放融合，创新发展</a:t>
            </a:r>
            <a:endParaRPr lang="zh-CN" altLang="en-US" sz="3200" b="1" dirty="0">
              <a:solidFill>
                <a:srgbClr val="0070C0"/>
              </a:solidFill>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262380" y="142240"/>
            <a:ext cx="9779000" cy="662554"/>
          </a:xfrm>
          <a:prstGeom prst="rect">
            <a:avLst/>
          </a:prstGeom>
          <a:noFill/>
        </p:spPr>
        <p:txBody>
          <a:bodyPr wrap="square" rtlCol="0">
            <a:spAutoFit/>
          </a:bodyPr>
          <a:lstStyle/>
          <a:p>
            <a:pPr lvl="0" indent="0">
              <a:lnSpc>
                <a:spcPct val="150000"/>
              </a:lnSpc>
            </a:pPr>
            <a:r>
              <a:rPr lang="en-US" altLang="zh-CN" sz="2800" b="1" dirty="0">
                <a:latin typeface="微软雅黑" panose="020B0503020204020204" pitchFamily="34" charset="-122"/>
              </a:rPr>
              <a:t>                        </a:t>
            </a:r>
            <a:endParaRPr lang="zh-CN" altLang="en-US" sz="2400" b="1" dirty="0">
              <a:solidFill>
                <a:srgbClr val="C00000"/>
              </a:solidFill>
              <a:latin typeface="微软雅黑" panose="020B0503020204020204" pitchFamily="34" charset="-122"/>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0" y="203200"/>
            <a:ext cx="12192000" cy="6432530"/>
          </a:xfrm>
          <a:prstGeom prst="rect">
            <a:avLst/>
          </a:prstGeom>
          <a:noFill/>
        </p:spPr>
        <p:txBody>
          <a:bodyPr wrap="square" rtlCol="0" anchor="t">
            <a:spAutoFit/>
          </a:bodyPr>
          <a:lstStyle/>
          <a:p>
            <a:pPr>
              <a:lnSpc>
                <a:spcPct val="150000"/>
              </a:lnSpc>
            </a:pPr>
            <a:r>
              <a:rPr lang="en-US" altLang="zh-CN" sz="4000" b="1" dirty="0" smtClean="0">
                <a:solidFill>
                  <a:srgbClr val="0053A3"/>
                </a:solidFill>
                <a:latin typeface="+mn-ea"/>
              </a:rPr>
              <a:t>                                    </a:t>
            </a:r>
            <a:r>
              <a:rPr lang="zh-CN" altLang="zh-CN" sz="4000" b="1" dirty="0" smtClean="0">
                <a:solidFill>
                  <a:srgbClr val="0053A3"/>
                </a:solidFill>
                <a:latin typeface="+mn-ea"/>
              </a:rPr>
              <a:t>基本架构</a:t>
            </a:r>
            <a:endParaRPr lang="zh-CN" altLang="zh-CN" sz="4000" b="1" dirty="0" smtClean="0">
              <a:solidFill>
                <a:srgbClr val="0053A3"/>
              </a:solidFill>
              <a:latin typeface="+mn-ea"/>
            </a:endParaRPr>
          </a:p>
          <a:p>
            <a:pPr>
              <a:lnSpc>
                <a:spcPct val="200000"/>
              </a:lnSpc>
            </a:pPr>
            <a:r>
              <a:rPr lang="en-US" altLang="zh-CN" sz="3200" b="1" dirty="0" smtClean="0">
                <a:solidFill>
                  <a:srgbClr val="0070C0"/>
                </a:solidFill>
                <a:latin typeface="+mn-ea"/>
              </a:rPr>
              <a:t>       </a:t>
            </a:r>
            <a:r>
              <a:rPr lang="zh-CN" altLang="zh-CN" sz="3200" b="1" dirty="0" smtClean="0">
                <a:solidFill>
                  <a:srgbClr val="0070C0"/>
                </a:solidFill>
                <a:latin typeface="+mn-ea"/>
              </a:rPr>
              <a:t>立足陕西实际，体现终身教育理念，形成服务需求、开放融合、纵向流动、双向沟通的陕西特色现代职业教育体系总体架构。</a:t>
            </a:r>
            <a:r>
              <a:rPr lang="en-US" altLang="zh-CN" sz="3200" b="1" dirty="0" smtClean="0">
                <a:solidFill>
                  <a:srgbClr val="0070C0"/>
                </a:solidFill>
                <a:latin typeface="+mn-ea"/>
              </a:rPr>
              <a:t> </a:t>
            </a:r>
            <a:endParaRPr lang="zh-CN" altLang="zh-CN" sz="3200" b="1" dirty="0" smtClean="0">
              <a:solidFill>
                <a:srgbClr val="0070C0"/>
              </a:solidFill>
              <a:latin typeface="+mn-ea"/>
            </a:endParaRPr>
          </a:p>
          <a:p>
            <a:pPr>
              <a:lnSpc>
                <a:spcPct val="200000"/>
              </a:lnSpc>
            </a:pPr>
            <a:r>
              <a:rPr lang="en-US" altLang="zh-CN" sz="3200" b="1" dirty="0" smtClean="0">
                <a:solidFill>
                  <a:srgbClr val="0070C0"/>
                </a:solidFill>
                <a:latin typeface="+mn-ea"/>
              </a:rPr>
              <a:t>      </a:t>
            </a:r>
            <a:r>
              <a:rPr lang="zh-CN" altLang="zh-CN" sz="3200" b="1" dirty="0" smtClean="0">
                <a:solidFill>
                  <a:srgbClr val="0070C0"/>
                </a:solidFill>
                <a:latin typeface="+mn-ea"/>
              </a:rPr>
              <a:t>（</a:t>
            </a:r>
            <a:r>
              <a:rPr lang="en-US" altLang="zh-CN" sz="3200" b="1" dirty="0" smtClean="0">
                <a:solidFill>
                  <a:srgbClr val="0070C0"/>
                </a:solidFill>
                <a:latin typeface="+mn-ea"/>
              </a:rPr>
              <a:t>1</a:t>
            </a:r>
            <a:r>
              <a:rPr lang="zh-CN" altLang="zh-CN" sz="3200" b="1" dirty="0" smtClean="0">
                <a:solidFill>
                  <a:srgbClr val="0070C0"/>
                </a:solidFill>
                <a:latin typeface="+mn-ea"/>
              </a:rPr>
              <a:t>）有机衔接、满足需求的职业教育纵向培养体系。</a:t>
            </a:r>
            <a:endParaRPr lang="zh-CN" altLang="zh-CN" sz="3200" b="1" dirty="0" smtClean="0">
              <a:solidFill>
                <a:srgbClr val="0070C0"/>
              </a:solidFill>
              <a:latin typeface="+mn-ea"/>
            </a:endParaRPr>
          </a:p>
          <a:p>
            <a:pPr>
              <a:lnSpc>
                <a:spcPct val="200000"/>
              </a:lnSpc>
            </a:pPr>
            <a:r>
              <a:rPr lang="en-US" altLang="zh-CN" sz="3200" b="1" dirty="0" smtClean="0">
                <a:solidFill>
                  <a:srgbClr val="0070C0"/>
                </a:solidFill>
                <a:latin typeface="+mn-ea"/>
              </a:rPr>
              <a:t>      </a:t>
            </a:r>
            <a:r>
              <a:rPr lang="zh-CN" altLang="zh-CN" sz="3200" b="1" dirty="0" smtClean="0">
                <a:solidFill>
                  <a:srgbClr val="0070C0"/>
                </a:solidFill>
                <a:latin typeface="+mn-ea"/>
              </a:rPr>
              <a:t>（</a:t>
            </a:r>
            <a:r>
              <a:rPr lang="en-US" altLang="zh-CN" sz="3200" b="1" dirty="0" smtClean="0">
                <a:solidFill>
                  <a:srgbClr val="0070C0"/>
                </a:solidFill>
                <a:latin typeface="+mn-ea"/>
              </a:rPr>
              <a:t>2</a:t>
            </a:r>
            <a:r>
              <a:rPr lang="zh-CN" altLang="zh-CN" sz="3200" b="1" dirty="0" smtClean="0">
                <a:solidFill>
                  <a:srgbClr val="0070C0"/>
                </a:solidFill>
                <a:latin typeface="+mn-ea"/>
              </a:rPr>
              <a:t>）多元立交、开放灵活的职业教育横向沟通体系。</a:t>
            </a:r>
            <a:endParaRPr lang="zh-CN" altLang="zh-CN" sz="3200" b="1" dirty="0" smtClean="0">
              <a:solidFill>
                <a:srgbClr val="0070C0"/>
              </a:solidFill>
              <a:latin typeface="+mn-ea"/>
            </a:endParaRPr>
          </a:p>
          <a:p>
            <a:pPr>
              <a:lnSpc>
                <a:spcPct val="200000"/>
              </a:lnSpc>
            </a:pPr>
            <a:r>
              <a:rPr lang="en-US" altLang="zh-CN" sz="3200" b="1" dirty="0" smtClean="0">
                <a:solidFill>
                  <a:srgbClr val="0070C0"/>
                </a:solidFill>
                <a:latin typeface="+mn-ea"/>
              </a:rPr>
              <a:t>      </a:t>
            </a:r>
            <a:r>
              <a:rPr lang="zh-CN" altLang="zh-CN" sz="3200" b="1" dirty="0" smtClean="0">
                <a:solidFill>
                  <a:srgbClr val="0070C0"/>
                </a:solidFill>
                <a:latin typeface="+mn-ea"/>
              </a:rPr>
              <a:t>（</a:t>
            </a:r>
            <a:r>
              <a:rPr lang="en-US" altLang="zh-CN" sz="3200" b="1" dirty="0" smtClean="0">
                <a:solidFill>
                  <a:srgbClr val="0070C0"/>
                </a:solidFill>
                <a:latin typeface="+mn-ea"/>
              </a:rPr>
              <a:t>3</a:t>
            </a:r>
            <a:r>
              <a:rPr lang="zh-CN" altLang="zh-CN" sz="3200" b="1" dirty="0" smtClean="0">
                <a:solidFill>
                  <a:srgbClr val="0070C0"/>
                </a:solidFill>
                <a:latin typeface="+mn-ea"/>
              </a:rPr>
              <a:t>）服务区域、产教融合的布局结构。</a:t>
            </a:r>
            <a:endParaRPr lang="zh-CN" altLang="zh-CN" sz="3200" b="1" dirty="0" smtClean="0">
              <a:solidFill>
                <a:srgbClr val="0070C0"/>
              </a:solidFill>
              <a:latin typeface="+mn-ea"/>
            </a:endParaRPr>
          </a:p>
          <a:p>
            <a:pPr lvl="0" indent="401955" fontAlgn="base">
              <a:spcBef>
                <a:spcPct val="0"/>
              </a:spcBef>
              <a:spcAft>
                <a:spcPct val="0"/>
              </a:spcAft>
            </a:pPr>
            <a:endParaRPr lang="zh-CN" altLang="en-US" sz="3200" b="1" dirty="0">
              <a:solidFill>
                <a:schemeClr val="accent5">
                  <a:lumMod val="50000"/>
                </a:schemeClr>
              </a:solidFill>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522514" y="464457"/>
            <a:ext cx="11669486" cy="5816977"/>
          </a:xfrm>
          <a:prstGeom prst="rect">
            <a:avLst/>
          </a:prstGeom>
          <a:noFill/>
        </p:spPr>
        <p:txBody>
          <a:bodyPr wrap="square" rtlCol="0" anchor="t">
            <a:spAutoFit/>
          </a:bodyPr>
          <a:lstStyle/>
          <a:p>
            <a:pPr>
              <a:lnSpc>
                <a:spcPct val="150000"/>
              </a:lnSpc>
            </a:pPr>
            <a:r>
              <a:rPr lang="en-US" altLang="zh-CN" sz="4000" b="1" dirty="0" smtClean="0">
                <a:solidFill>
                  <a:srgbClr val="0053A3"/>
                </a:solidFill>
                <a:latin typeface="+mn-ea"/>
              </a:rPr>
              <a:t>                              </a:t>
            </a:r>
            <a:r>
              <a:rPr lang="zh-CN" altLang="zh-CN" sz="4000" b="1" dirty="0" smtClean="0">
                <a:solidFill>
                  <a:srgbClr val="0053A3"/>
                </a:solidFill>
                <a:latin typeface="+mn-ea"/>
              </a:rPr>
              <a:t>主要任务</a:t>
            </a:r>
            <a:endParaRPr lang="zh-CN" altLang="zh-CN" sz="4000" b="1" dirty="0" smtClean="0">
              <a:solidFill>
                <a:srgbClr val="0053A3"/>
              </a:solidFill>
              <a:latin typeface="+mn-ea"/>
            </a:endParaRPr>
          </a:p>
          <a:p>
            <a:pPr>
              <a:lnSpc>
                <a:spcPct val="200000"/>
              </a:lnSpc>
            </a:pPr>
            <a:r>
              <a:rPr lang="zh-CN" altLang="zh-CN" sz="2800" b="1" dirty="0" smtClean="0">
                <a:solidFill>
                  <a:srgbClr val="0070C0"/>
                </a:solidFill>
                <a:latin typeface="+mn-ea"/>
              </a:rPr>
              <a:t>（</a:t>
            </a:r>
            <a:r>
              <a:rPr lang="en-US" altLang="zh-CN" sz="2800" b="1" dirty="0" smtClean="0">
                <a:solidFill>
                  <a:srgbClr val="0070C0"/>
                </a:solidFill>
                <a:latin typeface="+mn-ea"/>
              </a:rPr>
              <a:t>1</a:t>
            </a:r>
            <a:r>
              <a:rPr lang="zh-CN" altLang="zh-CN" sz="2800" b="1" dirty="0" smtClean="0">
                <a:solidFill>
                  <a:srgbClr val="0070C0"/>
                </a:solidFill>
                <a:latin typeface="+mn-ea"/>
              </a:rPr>
              <a:t>）优化中等职业教育布局结构。（</a:t>
            </a:r>
            <a:r>
              <a:rPr lang="en-US" altLang="zh-CN" sz="2800" b="1" dirty="0" smtClean="0">
                <a:solidFill>
                  <a:srgbClr val="0070C0"/>
                </a:solidFill>
                <a:latin typeface="+mn-ea"/>
              </a:rPr>
              <a:t>2</a:t>
            </a:r>
            <a:r>
              <a:rPr lang="zh-CN" altLang="zh-CN" sz="2800" b="1" dirty="0" smtClean="0">
                <a:solidFill>
                  <a:srgbClr val="0070C0"/>
                </a:solidFill>
                <a:latin typeface="+mn-ea"/>
              </a:rPr>
              <a:t>）创新发展高等职业教育。</a:t>
            </a:r>
            <a:endParaRPr lang="zh-CN" altLang="zh-CN" sz="2800" b="1" dirty="0" smtClean="0">
              <a:solidFill>
                <a:srgbClr val="0070C0"/>
              </a:solidFill>
              <a:latin typeface="+mn-ea"/>
            </a:endParaRPr>
          </a:p>
          <a:p>
            <a:pPr>
              <a:lnSpc>
                <a:spcPct val="200000"/>
              </a:lnSpc>
            </a:pPr>
            <a:r>
              <a:rPr lang="zh-CN" altLang="zh-CN" sz="2800" b="1" dirty="0" smtClean="0">
                <a:solidFill>
                  <a:srgbClr val="0070C0"/>
                </a:solidFill>
                <a:latin typeface="+mn-ea"/>
              </a:rPr>
              <a:t>（</a:t>
            </a:r>
            <a:r>
              <a:rPr lang="en-US" altLang="zh-CN" sz="2800" b="1" dirty="0" smtClean="0">
                <a:solidFill>
                  <a:srgbClr val="0070C0"/>
                </a:solidFill>
                <a:latin typeface="+mn-ea"/>
              </a:rPr>
              <a:t>3</a:t>
            </a:r>
            <a:r>
              <a:rPr lang="zh-CN" altLang="zh-CN" sz="2800" b="1" dirty="0" smtClean="0">
                <a:solidFill>
                  <a:srgbClr val="0070C0"/>
                </a:solidFill>
                <a:latin typeface="+mn-ea"/>
              </a:rPr>
              <a:t>）完善职业人才衔接培养机制。（</a:t>
            </a:r>
            <a:r>
              <a:rPr lang="en-US" altLang="zh-CN" sz="2800" b="1" dirty="0" smtClean="0">
                <a:solidFill>
                  <a:srgbClr val="0070C0"/>
                </a:solidFill>
                <a:latin typeface="+mn-ea"/>
              </a:rPr>
              <a:t>4</a:t>
            </a:r>
            <a:r>
              <a:rPr lang="zh-CN" altLang="zh-CN" sz="2800" b="1" dirty="0" smtClean="0">
                <a:solidFill>
                  <a:srgbClr val="0070C0"/>
                </a:solidFill>
                <a:latin typeface="+mn-ea"/>
              </a:rPr>
              <a:t>）构建终身教育人才培养体系。</a:t>
            </a:r>
            <a:endParaRPr lang="zh-CN" altLang="zh-CN" sz="2800" b="1" dirty="0" smtClean="0">
              <a:solidFill>
                <a:srgbClr val="0070C0"/>
              </a:solidFill>
              <a:latin typeface="+mn-ea"/>
            </a:endParaRPr>
          </a:p>
          <a:p>
            <a:pPr>
              <a:lnSpc>
                <a:spcPct val="200000"/>
              </a:lnSpc>
            </a:pPr>
            <a:r>
              <a:rPr lang="zh-CN" altLang="zh-CN" sz="2800" b="1" dirty="0" smtClean="0">
                <a:solidFill>
                  <a:srgbClr val="0070C0"/>
                </a:solidFill>
                <a:latin typeface="+mn-ea"/>
              </a:rPr>
              <a:t>（</a:t>
            </a:r>
            <a:r>
              <a:rPr lang="en-US" altLang="zh-CN" sz="2800" b="1" dirty="0" smtClean="0">
                <a:solidFill>
                  <a:srgbClr val="0070C0"/>
                </a:solidFill>
                <a:latin typeface="+mn-ea"/>
              </a:rPr>
              <a:t>5</a:t>
            </a:r>
            <a:r>
              <a:rPr lang="zh-CN" altLang="zh-CN" sz="2800" b="1" dirty="0" smtClean="0">
                <a:solidFill>
                  <a:srgbClr val="0070C0"/>
                </a:solidFill>
                <a:latin typeface="+mn-ea"/>
              </a:rPr>
              <a:t>）推动产教深度融合。</a:t>
            </a:r>
            <a:r>
              <a:rPr lang="en-US" altLang="zh-CN" sz="2800" b="1" dirty="0" smtClean="0">
                <a:solidFill>
                  <a:srgbClr val="0070C0"/>
                </a:solidFill>
                <a:latin typeface="+mn-ea"/>
              </a:rPr>
              <a:t>            </a:t>
            </a:r>
            <a:r>
              <a:rPr lang="zh-CN" altLang="zh-CN" sz="2800" b="1" dirty="0" smtClean="0">
                <a:solidFill>
                  <a:srgbClr val="0070C0"/>
                </a:solidFill>
              </a:rPr>
              <a:t> </a:t>
            </a:r>
            <a:r>
              <a:rPr lang="en-US" altLang="zh-CN" sz="2800" b="1" dirty="0" smtClean="0">
                <a:solidFill>
                  <a:srgbClr val="0070C0"/>
                </a:solidFill>
              </a:rPr>
              <a:t> </a:t>
            </a:r>
            <a:r>
              <a:rPr lang="zh-CN" altLang="zh-CN" sz="2800" b="1" dirty="0" smtClean="0">
                <a:solidFill>
                  <a:srgbClr val="0070C0"/>
                </a:solidFill>
              </a:rPr>
              <a:t>（</a:t>
            </a:r>
            <a:r>
              <a:rPr lang="en-US" altLang="zh-CN" sz="2800" b="1" dirty="0" smtClean="0">
                <a:solidFill>
                  <a:srgbClr val="0070C0"/>
                </a:solidFill>
              </a:rPr>
              <a:t>6</a:t>
            </a:r>
            <a:r>
              <a:rPr lang="zh-CN" altLang="zh-CN" sz="2800" b="1" dirty="0" smtClean="0">
                <a:solidFill>
                  <a:srgbClr val="0070C0"/>
                </a:solidFill>
              </a:rPr>
              <a:t>）深化教育教学改革。</a:t>
            </a:r>
            <a:endParaRPr lang="zh-CN" altLang="zh-CN" sz="2800" b="1" dirty="0" smtClean="0">
              <a:solidFill>
                <a:srgbClr val="0070C0"/>
              </a:solidFill>
              <a:latin typeface="+mn-ea"/>
            </a:endParaRPr>
          </a:p>
          <a:p>
            <a:pPr>
              <a:lnSpc>
                <a:spcPct val="200000"/>
              </a:lnSpc>
            </a:pPr>
            <a:r>
              <a:rPr lang="zh-CN" altLang="zh-CN" sz="2800" b="1" dirty="0" smtClean="0">
                <a:solidFill>
                  <a:srgbClr val="0070C0"/>
                </a:solidFill>
                <a:latin typeface="+mn-ea"/>
              </a:rPr>
              <a:t>（</a:t>
            </a:r>
            <a:r>
              <a:rPr lang="en-US" altLang="zh-CN" sz="2800" b="1" dirty="0" smtClean="0">
                <a:solidFill>
                  <a:srgbClr val="0070C0"/>
                </a:solidFill>
                <a:latin typeface="+mn-ea"/>
              </a:rPr>
              <a:t>7</a:t>
            </a:r>
            <a:r>
              <a:rPr lang="zh-CN" altLang="zh-CN" sz="2800" b="1" dirty="0" smtClean="0">
                <a:solidFill>
                  <a:srgbClr val="0070C0"/>
                </a:solidFill>
                <a:latin typeface="+mn-ea"/>
              </a:rPr>
              <a:t>）创新师资队伍建设机制。</a:t>
            </a:r>
            <a:r>
              <a:rPr lang="en-US" altLang="zh-CN" sz="2800" b="1" dirty="0" smtClean="0">
                <a:solidFill>
                  <a:srgbClr val="0070C0"/>
                </a:solidFill>
                <a:latin typeface="+mn-ea"/>
              </a:rPr>
              <a:t>        </a:t>
            </a:r>
            <a:r>
              <a:rPr lang="zh-CN" altLang="zh-CN" sz="2800" b="1" dirty="0" smtClean="0">
                <a:solidFill>
                  <a:srgbClr val="0070C0"/>
                </a:solidFill>
                <a:latin typeface="+mn-ea"/>
              </a:rPr>
              <a:t>（</a:t>
            </a:r>
            <a:r>
              <a:rPr lang="en-US" altLang="zh-CN" sz="2800" b="1" dirty="0" smtClean="0">
                <a:solidFill>
                  <a:srgbClr val="0070C0"/>
                </a:solidFill>
                <a:latin typeface="+mn-ea"/>
              </a:rPr>
              <a:t>8</a:t>
            </a:r>
            <a:r>
              <a:rPr lang="zh-CN" altLang="zh-CN" sz="2800" b="1" dirty="0" smtClean="0">
                <a:solidFill>
                  <a:srgbClr val="0070C0"/>
                </a:solidFill>
                <a:latin typeface="+mn-ea"/>
              </a:rPr>
              <a:t>）加强职业教育科学研究。</a:t>
            </a:r>
            <a:endParaRPr lang="zh-CN" altLang="zh-CN" sz="2800" b="1" dirty="0" smtClean="0">
              <a:solidFill>
                <a:srgbClr val="0070C0"/>
              </a:solidFill>
              <a:latin typeface="+mn-ea"/>
            </a:endParaRPr>
          </a:p>
          <a:p>
            <a:pPr>
              <a:lnSpc>
                <a:spcPct val="200000"/>
              </a:lnSpc>
            </a:pPr>
            <a:r>
              <a:rPr lang="zh-CN" altLang="zh-CN" sz="2800" b="1" dirty="0" smtClean="0">
                <a:solidFill>
                  <a:srgbClr val="0070C0"/>
                </a:solidFill>
                <a:latin typeface="+mn-ea"/>
              </a:rPr>
              <a:t>（</a:t>
            </a:r>
            <a:r>
              <a:rPr lang="en-US" altLang="zh-CN" sz="2800" b="1" dirty="0" smtClean="0">
                <a:solidFill>
                  <a:srgbClr val="0070C0"/>
                </a:solidFill>
                <a:latin typeface="+mn-ea"/>
              </a:rPr>
              <a:t>9</a:t>
            </a:r>
            <a:r>
              <a:rPr lang="zh-CN" altLang="zh-CN" sz="2800" b="1" dirty="0" smtClean="0">
                <a:solidFill>
                  <a:srgbClr val="0070C0"/>
                </a:solidFill>
                <a:latin typeface="+mn-ea"/>
              </a:rPr>
              <a:t>）加快职业教育信息化建设。</a:t>
            </a:r>
            <a:r>
              <a:rPr lang="en-US" altLang="zh-CN" sz="2800" b="1" dirty="0" smtClean="0">
                <a:solidFill>
                  <a:srgbClr val="0070C0"/>
                </a:solidFill>
                <a:latin typeface="+mn-ea"/>
              </a:rPr>
              <a:t>     </a:t>
            </a:r>
            <a:r>
              <a:rPr lang="zh-CN" altLang="zh-CN" sz="2800" b="1" dirty="0" smtClean="0">
                <a:solidFill>
                  <a:srgbClr val="0070C0"/>
                </a:solidFill>
                <a:latin typeface="+mn-ea"/>
              </a:rPr>
              <a:t>（</a:t>
            </a:r>
            <a:r>
              <a:rPr lang="en-US" altLang="zh-CN" sz="2800" b="1" dirty="0" smtClean="0">
                <a:solidFill>
                  <a:srgbClr val="0070C0"/>
                </a:solidFill>
                <a:latin typeface="+mn-ea"/>
              </a:rPr>
              <a:t>10</a:t>
            </a:r>
            <a:r>
              <a:rPr lang="zh-CN" altLang="zh-CN" sz="2800" b="1" dirty="0" smtClean="0">
                <a:solidFill>
                  <a:srgbClr val="0070C0"/>
                </a:solidFill>
                <a:latin typeface="+mn-ea"/>
              </a:rPr>
              <a:t>）加强国际交流与合作。</a:t>
            </a:r>
            <a:endParaRPr lang="zh-CN" altLang="zh-CN" sz="2800" b="1" dirty="0" smtClean="0">
              <a:solidFill>
                <a:srgbClr val="0070C0"/>
              </a:solidFill>
              <a:latin typeface="+mn-ea"/>
            </a:endParaRPr>
          </a:p>
          <a:p>
            <a:endParaRPr lang="zh-CN" altLang="en-US" sz="3200" b="1" dirty="0">
              <a:solidFill>
                <a:schemeClr val="accent5">
                  <a:lumMod val="50000"/>
                </a:schemeClr>
              </a:solidFill>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262380" y="142240"/>
            <a:ext cx="9779000" cy="662554"/>
          </a:xfrm>
          <a:prstGeom prst="rect">
            <a:avLst/>
          </a:prstGeom>
          <a:noFill/>
        </p:spPr>
        <p:txBody>
          <a:bodyPr wrap="square" rtlCol="0">
            <a:spAutoFit/>
          </a:bodyPr>
          <a:lstStyle/>
          <a:p>
            <a:pPr lvl="0" indent="0">
              <a:lnSpc>
                <a:spcPct val="150000"/>
              </a:lnSpc>
            </a:pPr>
            <a:r>
              <a:rPr lang="en-US" altLang="zh-CN" sz="2800" b="1" dirty="0">
                <a:latin typeface="微软雅黑" panose="020B0503020204020204" pitchFamily="34" charset="-122"/>
              </a:rPr>
              <a:t>                        </a:t>
            </a:r>
            <a:endParaRPr lang="zh-CN" altLang="en-US" sz="2400" b="1" dirty="0">
              <a:solidFill>
                <a:srgbClr val="C00000"/>
              </a:solidFill>
              <a:latin typeface="微软雅黑" panose="020B0503020204020204" pitchFamily="34" charset="-122"/>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522514" y="406401"/>
            <a:ext cx="11669486" cy="6124754"/>
          </a:xfrm>
          <a:prstGeom prst="rect">
            <a:avLst/>
          </a:prstGeom>
          <a:noFill/>
        </p:spPr>
        <p:txBody>
          <a:bodyPr wrap="square" rtlCol="0" anchor="t">
            <a:spAutoFit/>
          </a:bodyPr>
          <a:lstStyle/>
          <a:p>
            <a:pPr>
              <a:lnSpc>
                <a:spcPct val="200000"/>
              </a:lnSpc>
            </a:pPr>
            <a:r>
              <a:rPr lang="en-US" altLang="zh-CN" sz="3600" b="1" dirty="0" smtClean="0">
                <a:solidFill>
                  <a:srgbClr val="0053A3"/>
                </a:solidFill>
                <a:latin typeface="+mn-ea"/>
              </a:rPr>
              <a:t>                                </a:t>
            </a:r>
            <a:r>
              <a:rPr lang="zh-CN" altLang="zh-CN" sz="3600" b="1" dirty="0" smtClean="0">
                <a:solidFill>
                  <a:srgbClr val="0053A3"/>
                </a:solidFill>
                <a:latin typeface="+mn-ea"/>
              </a:rPr>
              <a:t>重大项目</a:t>
            </a:r>
            <a:endParaRPr lang="zh-CN" altLang="zh-CN" sz="3600" b="1" dirty="0" smtClean="0">
              <a:solidFill>
                <a:srgbClr val="0053A3"/>
              </a:solidFill>
              <a:latin typeface="+mn-ea"/>
            </a:endParaRPr>
          </a:p>
          <a:p>
            <a:pPr>
              <a:lnSpc>
                <a:spcPct val="200000"/>
              </a:lnSpc>
            </a:pPr>
            <a:r>
              <a:rPr lang="en-US" altLang="zh-CN" sz="3200" b="1" dirty="0" smtClean="0">
                <a:solidFill>
                  <a:srgbClr val="0070C0"/>
                </a:solidFill>
              </a:rPr>
              <a:t>        </a:t>
            </a:r>
            <a:r>
              <a:rPr lang="zh-CN" altLang="zh-CN" sz="3200" b="1" dirty="0" smtClean="0">
                <a:solidFill>
                  <a:srgbClr val="0070C0"/>
                </a:solidFill>
              </a:rPr>
              <a:t>（</a:t>
            </a:r>
            <a:r>
              <a:rPr lang="en-US" altLang="zh-CN" sz="3200" b="1" dirty="0" smtClean="0">
                <a:solidFill>
                  <a:srgbClr val="0070C0"/>
                </a:solidFill>
              </a:rPr>
              <a:t>1</a:t>
            </a:r>
            <a:r>
              <a:rPr lang="zh-CN" altLang="zh-CN" sz="3200" b="1" dirty="0" smtClean="0">
                <a:solidFill>
                  <a:srgbClr val="0070C0"/>
                </a:solidFill>
              </a:rPr>
              <a:t>）实施特色职业院校建设工程。</a:t>
            </a:r>
            <a:endParaRPr lang="zh-CN" altLang="zh-CN" sz="3200" dirty="0" smtClean="0">
              <a:solidFill>
                <a:srgbClr val="0070C0"/>
              </a:solidFill>
            </a:endParaRPr>
          </a:p>
          <a:p>
            <a:pPr>
              <a:lnSpc>
                <a:spcPct val="200000"/>
              </a:lnSpc>
            </a:pPr>
            <a:r>
              <a:rPr lang="en-US" altLang="zh-CN" sz="3200" b="1" dirty="0" smtClean="0">
                <a:solidFill>
                  <a:srgbClr val="0070C0"/>
                </a:solidFill>
              </a:rPr>
              <a:t>        </a:t>
            </a:r>
            <a:r>
              <a:rPr lang="zh-CN" altLang="zh-CN" sz="3200" b="1" dirty="0" smtClean="0">
                <a:solidFill>
                  <a:srgbClr val="0070C0"/>
                </a:solidFill>
              </a:rPr>
              <a:t>（</a:t>
            </a:r>
            <a:r>
              <a:rPr lang="en-US" altLang="zh-CN" sz="3200" b="1" dirty="0" smtClean="0">
                <a:solidFill>
                  <a:srgbClr val="0070C0"/>
                </a:solidFill>
              </a:rPr>
              <a:t>2</a:t>
            </a:r>
            <a:r>
              <a:rPr lang="zh-CN" altLang="zh-CN" sz="3200" b="1" dirty="0" smtClean="0">
                <a:solidFill>
                  <a:srgbClr val="0070C0"/>
                </a:solidFill>
              </a:rPr>
              <a:t>）实施职业教育教学质量提升工程。</a:t>
            </a:r>
            <a:endParaRPr lang="zh-CN" altLang="zh-CN" sz="3200" dirty="0" smtClean="0">
              <a:solidFill>
                <a:srgbClr val="0070C0"/>
              </a:solidFill>
            </a:endParaRPr>
          </a:p>
          <a:p>
            <a:pPr>
              <a:lnSpc>
                <a:spcPct val="200000"/>
              </a:lnSpc>
            </a:pPr>
            <a:r>
              <a:rPr lang="en-US" altLang="zh-CN" sz="3200" b="1" dirty="0" smtClean="0">
                <a:solidFill>
                  <a:srgbClr val="0070C0"/>
                </a:solidFill>
              </a:rPr>
              <a:t>        </a:t>
            </a:r>
            <a:r>
              <a:rPr lang="zh-CN" altLang="zh-CN" sz="3200" b="1" dirty="0" smtClean="0">
                <a:solidFill>
                  <a:srgbClr val="0070C0"/>
                </a:solidFill>
              </a:rPr>
              <a:t>（</a:t>
            </a:r>
            <a:r>
              <a:rPr lang="en-US" altLang="zh-CN" sz="3200" b="1" dirty="0" smtClean="0">
                <a:solidFill>
                  <a:srgbClr val="0070C0"/>
                </a:solidFill>
              </a:rPr>
              <a:t>3</a:t>
            </a:r>
            <a:r>
              <a:rPr lang="zh-CN" altLang="zh-CN" sz="3200" b="1" dirty="0" smtClean="0">
                <a:solidFill>
                  <a:srgbClr val="0070C0"/>
                </a:solidFill>
              </a:rPr>
              <a:t>）实施示范性职业教育集团建设工程。</a:t>
            </a:r>
            <a:endParaRPr lang="zh-CN" altLang="zh-CN" sz="3200" dirty="0" smtClean="0">
              <a:solidFill>
                <a:srgbClr val="0070C0"/>
              </a:solidFill>
            </a:endParaRPr>
          </a:p>
          <a:p>
            <a:pPr>
              <a:lnSpc>
                <a:spcPct val="200000"/>
              </a:lnSpc>
            </a:pPr>
            <a:r>
              <a:rPr lang="en-US" altLang="zh-CN" sz="3200" b="1" dirty="0" smtClean="0">
                <a:solidFill>
                  <a:srgbClr val="0070C0"/>
                </a:solidFill>
              </a:rPr>
              <a:t>        </a:t>
            </a:r>
            <a:r>
              <a:rPr lang="zh-CN" altLang="zh-CN" sz="3200" b="1" dirty="0" smtClean="0">
                <a:solidFill>
                  <a:srgbClr val="0070C0"/>
                </a:solidFill>
              </a:rPr>
              <a:t>（</a:t>
            </a:r>
            <a:r>
              <a:rPr lang="en-US" altLang="zh-CN" sz="3200" b="1" dirty="0" smtClean="0">
                <a:solidFill>
                  <a:srgbClr val="0070C0"/>
                </a:solidFill>
              </a:rPr>
              <a:t>4</a:t>
            </a:r>
            <a:r>
              <a:rPr lang="zh-CN" altLang="zh-CN" sz="3200" b="1" dirty="0" smtClean="0">
                <a:solidFill>
                  <a:srgbClr val="0070C0"/>
                </a:solidFill>
              </a:rPr>
              <a:t>）实施师资队伍优化工程。</a:t>
            </a:r>
            <a:endParaRPr lang="zh-CN" altLang="zh-CN" sz="3200" dirty="0" smtClean="0">
              <a:solidFill>
                <a:srgbClr val="0070C0"/>
              </a:solidFill>
            </a:endParaRPr>
          </a:p>
          <a:p>
            <a:pPr>
              <a:lnSpc>
                <a:spcPct val="200000"/>
              </a:lnSpc>
            </a:pPr>
            <a:r>
              <a:rPr lang="en-US" altLang="zh-CN" sz="3200" b="1" dirty="0" smtClean="0">
                <a:solidFill>
                  <a:srgbClr val="0070C0"/>
                </a:solidFill>
              </a:rPr>
              <a:t>        </a:t>
            </a:r>
            <a:r>
              <a:rPr lang="zh-CN" altLang="zh-CN" sz="3200" b="1" dirty="0" smtClean="0">
                <a:solidFill>
                  <a:srgbClr val="0070C0"/>
                </a:solidFill>
              </a:rPr>
              <a:t>（</a:t>
            </a:r>
            <a:r>
              <a:rPr lang="en-US" altLang="zh-CN" sz="3200" b="1" dirty="0" smtClean="0">
                <a:solidFill>
                  <a:srgbClr val="0070C0"/>
                </a:solidFill>
              </a:rPr>
              <a:t>5</a:t>
            </a:r>
            <a:r>
              <a:rPr lang="zh-CN" altLang="zh-CN" sz="3200" b="1" dirty="0" smtClean="0">
                <a:solidFill>
                  <a:srgbClr val="0070C0"/>
                </a:solidFill>
              </a:rPr>
              <a:t>）实施职业教育改革试验区建设工程。</a:t>
            </a:r>
            <a:endParaRPr lang="zh-CN" altLang="zh-CN" sz="3200" dirty="0" smtClean="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pic>
        <p:nvPicPr>
          <p:cNvPr id="5122" name="Picture 2" descr="C:\Users\Administrator\Desktop\QQ图片20170613150015.jpg"/>
          <p:cNvPicPr>
            <a:picLocks noChangeAspect="1" noChangeArrowheads="1"/>
          </p:cNvPicPr>
          <p:nvPr/>
        </p:nvPicPr>
        <p:blipFill>
          <a:blip r:embed="rId1" cstate="print"/>
          <a:srcRect/>
          <a:stretch>
            <a:fillRect/>
          </a:stretch>
        </p:blipFill>
        <p:spPr bwMode="auto">
          <a:xfrm>
            <a:off x="769257" y="580570"/>
            <a:ext cx="10711543" cy="573314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262380" y="142240"/>
            <a:ext cx="9779000" cy="662554"/>
          </a:xfrm>
          <a:prstGeom prst="rect">
            <a:avLst/>
          </a:prstGeom>
          <a:noFill/>
        </p:spPr>
        <p:txBody>
          <a:bodyPr wrap="square" rtlCol="0">
            <a:spAutoFit/>
          </a:bodyPr>
          <a:lstStyle/>
          <a:p>
            <a:pPr lvl="0" indent="0">
              <a:lnSpc>
                <a:spcPct val="150000"/>
              </a:lnSpc>
            </a:pPr>
            <a:r>
              <a:rPr lang="en-US" altLang="zh-CN" sz="2800" b="1" dirty="0">
                <a:latin typeface="微软雅黑" panose="020B0503020204020204" pitchFamily="34" charset="-122"/>
              </a:rPr>
              <a:t>                        </a:t>
            </a:r>
            <a:endParaRPr lang="zh-CN" altLang="en-US" sz="2400" b="1" dirty="0">
              <a:solidFill>
                <a:srgbClr val="C00000"/>
              </a:solidFill>
              <a:latin typeface="微软雅黑" panose="020B0503020204020204" pitchFamily="34" charset="-122"/>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522514" y="827315"/>
            <a:ext cx="11669486" cy="11664732"/>
          </a:xfrm>
          <a:prstGeom prst="rect">
            <a:avLst/>
          </a:prstGeom>
          <a:noFill/>
        </p:spPr>
        <p:txBody>
          <a:bodyPr wrap="square" rtlCol="0" anchor="t">
            <a:spAutoFit/>
          </a:bodyPr>
          <a:lstStyle/>
          <a:p>
            <a:pPr>
              <a:lnSpc>
                <a:spcPct val="150000"/>
              </a:lnSpc>
            </a:pPr>
            <a:r>
              <a:rPr lang="en-US" altLang="zh-CN" sz="3200" dirty="0" smtClean="0">
                <a:solidFill>
                  <a:srgbClr val="0053A3"/>
                </a:solidFill>
              </a:rPr>
              <a:t>                              </a:t>
            </a:r>
            <a:r>
              <a:rPr lang="zh-CN" altLang="zh-CN" sz="3600" b="1" dirty="0" smtClean="0">
                <a:solidFill>
                  <a:srgbClr val="0053A3"/>
                </a:solidFill>
              </a:rPr>
              <a:t>保障措施</a:t>
            </a:r>
            <a:endParaRPr lang="zh-CN" altLang="zh-CN" sz="3600" b="1" dirty="0" smtClean="0">
              <a:solidFill>
                <a:srgbClr val="0053A3"/>
              </a:solidFill>
            </a:endParaRPr>
          </a:p>
          <a:p>
            <a:pPr>
              <a:lnSpc>
                <a:spcPct val="150000"/>
              </a:lnSpc>
            </a:pPr>
            <a:r>
              <a:rPr lang="en-US" altLang="zh-CN" sz="3200" b="1" dirty="0" smtClean="0">
                <a:solidFill>
                  <a:srgbClr val="0070C0"/>
                </a:solidFill>
              </a:rPr>
              <a:t>             </a:t>
            </a:r>
            <a:r>
              <a:rPr lang="zh-CN" altLang="zh-CN" sz="3200" b="1" dirty="0" smtClean="0">
                <a:solidFill>
                  <a:srgbClr val="0070C0"/>
                </a:solidFill>
              </a:rPr>
              <a:t>（</a:t>
            </a:r>
            <a:r>
              <a:rPr lang="en-US" altLang="zh-CN" sz="3200" b="1" dirty="0" smtClean="0">
                <a:solidFill>
                  <a:srgbClr val="0070C0"/>
                </a:solidFill>
              </a:rPr>
              <a:t>1</a:t>
            </a:r>
            <a:r>
              <a:rPr lang="zh-CN" altLang="zh-CN" sz="3200" b="1" dirty="0" smtClean="0">
                <a:solidFill>
                  <a:srgbClr val="0070C0"/>
                </a:solidFill>
              </a:rPr>
              <a:t>）建立现代职业教育体系建设工作机制。</a:t>
            </a:r>
            <a:endParaRPr lang="zh-CN" altLang="zh-CN" sz="3200" dirty="0" smtClean="0">
              <a:solidFill>
                <a:srgbClr val="0070C0"/>
              </a:solidFill>
            </a:endParaRPr>
          </a:p>
          <a:p>
            <a:pPr>
              <a:lnSpc>
                <a:spcPct val="150000"/>
              </a:lnSpc>
            </a:pPr>
            <a:r>
              <a:rPr lang="en-US" altLang="zh-CN" sz="3200" b="1" dirty="0" smtClean="0">
                <a:solidFill>
                  <a:srgbClr val="0070C0"/>
                </a:solidFill>
              </a:rPr>
              <a:t>             </a:t>
            </a:r>
            <a:r>
              <a:rPr lang="zh-CN" altLang="zh-CN" sz="3200" b="1" dirty="0" smtClean="0">
                <a:solidFill>
                  <a:srgbClr val="0070C0"/>
                </a:solidFill>
              </a:rPr>
              <a:t>（</a:t>
            </a:r>
            <a:r>
              <a:rPr lang="en-US" altLang="zh-CN" sz="3200" b="1" dirty="0" smtClean="0">
                <a:solidFill>
                  <a:srgbClr val="0070C0"/>
                </a:solidFill>
              </a:rPr>
              <a:t>2</a:t>
            </a:r>
            <a:r>
              <a:rPr lang="zh-CN" altLang="zh-CN" sz="3200" b="1" dirty="0" smtClean="0">
                <a:solidFill>
                  <a:srgbClr val="0070C0"/>
                </a:solidFill>
              </a:rPr>
              <a:t>）完善现代职业教育体系建设基本制度。</a:t>
            </a:r>
            <a:endParaRPr lang="zh-CN" altLang="zh-CN" sz="3200" dirty="0" smtClean="0">
              <a:solidFill>
                <a:srgbClr val="0070C0"/>
              </a:solidFill>
            </a:endParaRPr>
          </a:p>
          <a:p>
            <a:pPr>
              <a:lnSpc>
                <a:spcPct val="150000"/>
              </a:lnSpc>
            </a:pPr>
            <a:r>
              <a:rPr lang="en-US" altLang="zh-CN" sz="3200" b="1" dirty="0" smtClean="0">
                <a:solidFill>
                  <a:srgbClr val="0070C0"/>
                </a:solidFill>
              </a:rPr>
              <a:t>             </a:t>
            </a:r>
            <a:r>
              <a:rPr lang="zh-CN" altLang="zh-CN" sz="3200" b="1" dirty="0" smtClean="0">
                <a:solidFill>
                  <a:srgbClr val="0070C0"/>
                </a:solidFill>
              </a:rPr>
              <a:t>（</a:t>
            </a:r>
            <a:r>
              <a:rPr lang="en-US" altLang="zh-CN" sz="3200" b="1" dirty="0" smtClean="0">
                <a:solidFill>
                  <a:srgbClr val="0070C0"/>
                </a:solidFill>
              </a:rPr>
              <a:t>3</a:t>
            </a:r>
            <a:r>
              <a:rPr lang="zh-CN" altLang="zh-CN" sz="3200" b="1" dirty="0" smtClean="0">
                <a:solidFill>
                  <a:srgbClr val="0070C0"/>
                </a:solidFill>
              </a:rPr>
              <a:t>）健全职业教育经费保障机制。</a:t>
            </a:r>
            <a:endParaRPr lang="zh-CN" altLang="zh-CN" sz="3200" dirty="0" smtClean="0">
              <a:solidFill>
                <a:srgbClr val="0070C0"/>
              </a:solidFill>
            </a:endParaRPr>
          </a:p>
          <a:p>
            <a:pPr>
              <a:lnSpc>
                <a:spcPct val="150000"/>
              </a:lnSpc>
            </a:pPr>
            <a:r>
              <a:rPr lang="en-US" altLang="zh-CN" sz="3200" b="1" dirty="0" smtClean="0">
                <a:solidFill>
                  <a:srgbClr val="0070C0"/>
                </a:solidFill>
              </a:rPr>
              <a:t>             </a:t>
            </a:r>
            <a:r>
              <a:rPr lang="zh-CN" altLang="zh-CN" sz="3200" b="1" dirty="0" smtClean="0">
                <a:solidFill>
                  <a:srgbClr val="0070C0"/>
                </a:solidFill>
              </a:rPr>
              <a:t>（</a:t>
            </a:r>
            <a:r>
              <a:rPr lang="en-US" altLang="zh-CN" sz="3200" b="1" dirty="0" smtClean="0">
                <a:solidFill>
                  <a:srgbClr val="0070C0"/>
                </a:solidFill>
              </a:rPr>
              <a:t>4</a:t>
            </a:r>
            <a:r>
              <a:rPr lang="zh-CN" altLang="zh-CN" sz="3200" b="1" dirty="0" smtClean="0">
                <a:solidFill>
                  <a:srgbClr val="0070C0"/>
                </a:solidFill>
              </a:rPr>
              <a:t>）建立科学合理的就业导向机制。</a:t>
            </a:r>
            <a:endParaRPr lang="zh-CN" altLang="zh-CN" sz="3200" dirty="0" smtClean="0">
              <a:solidFill>
                <a:srgbClr val="0070C0"/>
              </a:solidFill>
            </a:endParaRPr>
          </a:p>
          <a:p>
            <a:pPr>
              <a:lnSpc>
                <a:spcPct val="150000"/>
              </a:lnSpc>
            </a:pPr>
            <a:r>
              <a:rPr lang="en-US" altLang="zh-CN" sz="3200" b="1" dirty="0" smtClean="0">
                <a:solidFill>
                  <a:srgbClr val="0070C0"/>
                </a:solidFill>
              </a:rPr>
              <a:t>             </a:t>
            </a:r>
            <a:r>
              <a:rPr lang="zh-CN" altLang="zh-CN" sz="3200" b="1" dirty="0" smtClean="0">
                <a:solidFill>
                  <a:srgbClr val="0070C0"/>
                </a:solidFill>
              </a:rPr>
              <a:t>（</a:t>
            </a:r>
            <a:r>
              <a:rPr lang="en-US" altLang="zh-CN" sz="3200" b="1" dirty="0" smtClean="0">
                <a:solidFill>
                  <a:srgbClr val="0070C0"/>
                </a:solidFill>
              </a:rPr>
              <a:t>5</a:t>
            </a:r>
            <a:r>
              <a:rPr lang="zh-CN" altLang="zh-CN" sz="3200" b="1" dirty="0" smtClean="0">
                <a:solidFill>
                  <a:srgbClr val="0070C0"/>
                </a:solidFill>
              </a:rPr>
              <a:t>）构建现代职业教育评价机制。</a:t>
            </a:r>
            <a:endParaRPr lang="zh-CN" altLang="zh-CN" sz="3200" dirty="0" smtClean="0">
              <a:solidFill>
                <a:srgbClr val="0070C0"/>
              </a:solidFill>
            </a:endParaRPr>
          </a:p>
          <a:p>
            <a:pPr>
              <a:lnSpc>
                <a:spcPct val="150000"/>
              </a:lnSpc>
            </a:pPr>
            <a:r>
              <a:rPr lang="en-US" altLang="zh-CN" sz="3200" b="1" dirty="0" smtClean="0">
                <a:solidFill>
                  <a:srgbClr val="0070C0"/>
                </a:solidFill>
              </a:rPr>
              <a:t>             </a:t>
            </a:r>
            <a:r>
              <a:rPr lang="zh-CN" altLang="zh-CN" sz="3200" b="1" dirty="0" smtClean="0">
                <a:solidFill>
                  <a:srgbClr val="0070C0"/>
                </a:solidFill>
              </a:rPr>
              <a:t>（</a:t>
            </a:r>
            <a:r>
              <a:rPr lang="en-US" altLang="zh-CN" sz="3200" b="1" dirty="0" smtClean="0">
                <a:solidFill>
                  <a:srgbClr val="0070C0"/>
                </a:solidFill>
              </a:rPr>
              <a:t>6</a:t>
            </a:r>
            <a:r>
              <a:rPr lang="zh-CN" altLang="zh-CN" sz="3200" b="1" dirty="0" smtClean="0">
                <a:solidFill>
                  <a:srgbClr val="0070C0"/>
                </a:solidFill>
              </a:rPr>
              <a:t>）优化职业教育发展环境。</a:t>
            </a:r>
            <a:endParaRPr lang="zh-CN" altLang="zh-CN" sz="3200" dirty="0" smtClean="0">
              <a:solidFill>
                <a:srgbClr val="0070C0"/>
              </a:solidFill>
            </a:endParaRPr>
          </a:p>
          <a:p>
            <a:endParaRPr lang="zh-CN" altLang="zh-CN" sz="3200" dirty="0" smtClean="0"/>
          </a:p>
          <a:p>
            <a:br>
              <a:rPr lang="en-US" altLang="zh-CN" sz="3200" dirty="0" smtClean="0"/>
            </a:br>
            <a:r>
              <a:rPr lang="en-US" altLang="zh-CN" sz="3200" dirty="0" smtClean="0"/>
              <a:t> </a:t>
            </a:r>
            <a:endParaRPr lang="zh-CN" altLang="zh-CN" sz="3200" dirty="0" smtClean="0"/>
          </a:p>
          <a:p>
            <a:r>
              <a:rPr lang="en-US" altLang="zh-CN" sz="3200" dirty="0" smtClean="0"/>
              <a:t> </a:t>
            </a:r>
            <a:endParaRPr lang="zh-CN" altLang="zh-CN" sz="3200" dirty="0" smtClean="0"/>
          </a:p>
          <a:p>
            <a:r>
              <a:rPr lang="en-US" altLang="zh-CN" sz="3200" dirty="0" smtClean="0"/>
              <a:t> </a:t>
            </a:r>
            <a:endParaRPr lang="zh-CN" altLang="zh-CN" sz="3200" dirty="0" smtClean="0"/>
          </a:p>
          <a:p>
            <a:r>
              <a:rPr lang="en-US" altLang="zh-CN" sz="3200" dirty="0" smtClean="0"/>
              <a:t> </a:t>
            </a:r>
            <a:endParaRPr lang="zh-CN" altLang="zh-CN" sz="3200" dirty="0" smtClean="0"/>
          </a:p>
          <a:p>
            <a:r>
              <a:rPr lang="en-US" altLang="zh-CN" sz="3200" dirty="0" smtClean="0"/>
              <a:t> </a:t>
            </a:r>
            <a:endParaRPr lang="zh-CN" altLang="zh-CN" sz="3200" dirty="0" smtClean="0"/>
          </a:p>
          <a:p>
            <a:r>
              <a:rPr lang="en-US" altLang="zh-CN" sz="3200" dirty="0" smtClean="0"/>
              <a:t> </a:t>
            </a:r>
            <a:endParaRPr lang="zh-CN" altLang="zh-CN" sz="3200" dirty="0" smtClean="0"/>
          </a:p>
          <a:p>
            <a:r>
              <a:rPr lang="en-US" altLang="zh-CN" sz="3200" dirty="0" smtClean="0"/>
              <a:t> </a:t>
            </a:r>
            <a:endParaRPr lang="zh-CN" altLang="zh-CN" sz="3200" dirty="0" smtClean="0"/>
          </a:p>
          <a:p>
            <a:r>
              <a:rPr lang="en-US" altLang="zh-CN" sz="3200" dirty="0" smtClean="0"/>
              <a:t> </a:t>
            </a:r>
            <a:endParaRPr lang="zh-CN" altLang="zh-CN" sz="3200" dirty="0" smtClean="0"/>
          </a:p>
          <a:p>
            <a:r>
              <a:rPr lang="en-US" altLang="zh-CN" sz="3200" dirty="0" smtClean="0"/>
              <a:t> </a:t>
            </a:r>
            <a:endParaRPr lang="zh-CN" altLang="zh-CN" sz="3200" dirty="0" smtClean="0"/>
          </a:p>
          <a:p>
            <a:r>
              <a:rPr lang="en-US" altLang="zh-CN" sz="3200" dirty="0" smtClean="0"/>
              <a:t> </a:t>
            </a:r>
            <a:endParaRPr lang="zh-CN" altLang="zh-CN" sz="3200" dirty="0" smtClean="0"/>
          </a:p>
          <a:p>
            <a:endParaRPr lang="zh-CN" altLang="zh-CN"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262380" y="142240"/>
            <a:ext cx="9779000" cy="662554"/>
          </a:xfrm>
          <a:prstGeom prst="rect">
            <a:avLst/>
          </a:prstGeom>
          <a:noFill/>
        </p:spPr>
        <p:txBody>
          <a:bodyPr wrap="square" rtlCol="0">
            <a:spAutoFit/>
          </a:bodyPr>
          <a:lstStyle/>
          <a:p>
            <a:pPr lvl="0" indent="0">
              <a:lnSpc>
                <a:spcPct val="150000"/>
              </a:lnSpc>
            </a:pPr>
            <a:r>
              <a:rPr lang="en-US" altLang="zh-CN" sz="2800" b="1" dirty="0">
                <a:latin typeface="微软雅黑" panose="020B0503020204020204" pitchFamily="34" charset="-122"/>
              </a:rPr>
              <a:t>                        </a:t>
            </a:r>
            <a:endParaRPr lang="zh-CN" altLang="en-US" sz="2400" b="1" dirty="0">
              <a:solidFill>
                <a:srgbClr val="C00000"/>
              </a:solidFill>
              <a:latin typeface="微软雅黑" panose="020B0503020204020204" pitchFamily="34" charset="-122"/>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319315" y="943429"/>
            <a:ext cx="11611430" cy="5262979"/>
          </a:xfrm>
          <a:prstGeom prst="rect">
            <a:avLst/>
          </a:prstGeom>
          <a:noFill/>
        </p:spPr>
        <p:txBody>
          <a:bodyPr wrap="square" rtlCol="0" anchor="t">
            <a:spAutoFit/>
          </a:bodyPr>
          <a:lstStyle/>
          <a:p>
            <a:pPr>
              <a:lnSpc>
                <a:spcPct val="150000"/>
              </a:lnSpc>
            </a:pPr>
            <a:r>
              <a:rPr lang="zh-CN" altLang="en-US" sz="3200" b="1" dirty="0" smtClean="0">
                <a:solidFill>
                  <a:srgbClr val="0053A3"/>
                </a:solidFill>
                <a:latin typeface="宋体" panose="02010600030101010101" pitchFamily="2" charset="-122"/>
                <a:ea typeface="宋体" panose="02010600030101010101" pitchFamily="2" charset="-122"/>
              </a:rPr>
              <a:t>各市委、市政府，省委和省级国家机关各部门，各人民团体：</a:t>
            </a:r>
            <a:br>
              <a:rPr lang="zh-CN" altLang="en-US" sz="3200" b="1" dirty="0" smtClean="0">
                <a:solidFill>
                  <a:srgbClr val="0053A3"/>
                </a:solidFill>
                <a:latin typeface="宋体" panose="02010600030101010101" pitchFamily="2" charset="-122"/>
                <a:ea typeface="宋体" panose="02010600030101010101" pitchFamily="2" charset="-122"/>
              </a:rPr>
            </a:br>
            <a:r>
              <a:rPr lang="zh-CN" altLang="en-US" sz="3200" b="1" dirty="0" smtClean="0">
                <a:solidFill>
                  <a:srgbClr val="0053A3"/>
                </a:solidFill>
                <a:latin typeface="宋体" panose="02010600030101010101" pitchFamily="2" charset="-122"/>
                <a:ea typeface="宋体" panose="02010600030101010101" pitchFamily="2" charset="-122"/>
              </a:rPr>
              <a:t>　　</a:t>
            </a:r>
            <a:r>
              <a:rPr lang="en-US" altLang="zh-CN" sz="3200" b="1" dirty="0" smtClean="0">
                <a:solidFill>
                  <a:srgbClr val="0053A3"/>
                </a:solidFill>
                <a:latin typeface="宋体" panose="02010600030101010101" pitchFamily="2" charset="-122"/>
                <a:ea typeface="宋体" panose="02010600030101010101" pitchFamily="2" charset="-122"/>
              </a:rPr>
              <a:t>《</a:t>
            </a:r>
            <a:r>
              <a:rPr lang="zh-CN" altLang="en-US" sz="3200" b="1" dirty="0" smtClean="0">
                <a:solidFill>
                  <a:srgbClr val="0053A3"/>
                </a:solidFill>
                <a:latin typeface="宋体" panose="02010600030101010101" pitchFamily="2" charset="-122"/>
                <a:ea typeface="宋体" panose="02010600030101010101" pitchFamily="2" charset="-122"/>
              </a:rPr>
              <a:t>关于进一步加强和规范职业学校管理的意见</a:t>
            </a:r>
            <a:r>
              <a:rPr lang="en-US" altLang="zh-CN" sz="3200" b="1" dirty="0" smtClean="0">
                <a:solidFill>
                  <a:srgbClr val="0053A3"/>
                </a:solidFill>
                <a:latin typeface="宋体" panose="02010600030101010101" pitchFamily="2" charset="-122"/>
                <a:ea typeface="宋体" panose="02010600030101010101" pitchFamily="2" charset="-122"/>
              </a:rPr>
              <a:t>》</a:t>
            </a:r>
            <a:r>
              <a:rPr lang="zh-CN" altLang="en-US" sz="3200" b="1" dirty="0" smtClean="0">
                <a:solidFill>
                  <a:srgbClr val="0053A3"/>
                </a:solidFill>
                <a:latin typeface="宋体" panose="02010600030101010101" pitchFamily="2" charset="-122"/>
                <a:ea typeface="宋体" panose="02010600030101010101" pitchFamily="2" charset="-122"/>
              </a:rPr>
              <a:t>已经省委、省政府同意，现印发给你们，请结合实际认真贯彻执行。</a:t>
            </a:r>
            <a:endParaRPr lang="zh-CN" altLang="en-US" sz="3200" b="1" dirty="0" smtClean="0">
              <a:solidFill>
                <a:srgbClr val="0053A3"/>
              </a:solidFill>
              <a:latin typeface="宋体" panose="02010600030101010101" pitchFamily="2" charset="-122"/>
              <a:ea typeface="宋体" panose="02010600030101010101" pitchFamily="2" charset="-122"/>
            </a:endParaRPr>
          </a:p>
          <a:p>
            <a:pPr>
              <a:lnSpc>
                <a:spcPct val="150000"/>
              </a:lnSpc>
            </a:pPr>
            <a:r>
              <a:rPr lang="zh-CN" altLang="en-US" sz="3200" b="1" dirty="0" smtClean="0">
                <a:solidFill>
                  <a:srgbClr val="0053A3"/>
                </a:solidFill>
                <a:latin typeface="宋体" panose="02010600030101010101" pitchFamily="2" charset="-122"/>
                <a:ea typeface="宋体" panose="02010600030101010101" pitchFamily="2" charset="-122"/>
              </a:rPr>
              <a:t>                                  </a:t>
            </a:r>
            <a:endParaRPr lang="en-US" altLang="zh-CN" sz="3200" b="1" dirty="0" smtClean="0">
              <a:solidFill>
                <a:srgbClr val="0053A3"/>
              </a:solidFill>
              <a:latin typeface="宋体" panose="02010600030101010101" pitchFamily="2" charset="-122"/>
              <a:ea typeface="宋体" panose="02010600030101010101" pitchFamily="2" charset="-122"/>
            </a:endParaRPr>
          </a:p>
          <a:p>
            <a:pPr>
              <a:lnSpc>
                <a:spcPct val="150000"/>
              </a:lnSpc>
            </a:pPr>
            <a:r>
              <a:rPr lang="en-US" altLang="zh-CN" sz="3200" b="1" dirty="0" smtClean="0">
                <a:solidFill>
                  <a:srgbClr val="0053A3"/>
                </a:solidFill>
                <a:latin typeface="宋体" panose="02010600030101010101" pitchFamily="2" charset="-122"/>
                <a:ea typeface="宋体" panose="02010600030101010101" pitchFamily="2" charset="-122"/>
              </a:rPr>
              <a:t>                                   </a:t>
            </a:r>
            <a:r>
              <a:rPr lang="zh-CN" altLang="en-US" sz="3200" b="1" dirty="0" smtClean="0">
                <a:solidFill>
                  <a:srgbClr val="0053A3"/>
                </a:solidFill>
                <a:latin typeface="宋体" panose="02010600030101010101" pitchFamily="2" charset="-122"/>
                <a:ea typeface="宋体" panose="02010600030101010101" pitchFamily="2" charset="-122"/>
              </a:rPr>
              <a:t>中共陕西省委办公厅</a:t>
            </a:r>
            <a:br>
              <a:rPr lang="zh-CN" altLang="en-US" sz="3200" b="1" dirty="0" smtClean="0">
                <a:solidFill>
                  <a:srgbClr val="0053A3"/>
                </a:solidFill>
                <a:latin typeface="宋体" panose="02010600030101010101" pitchFamily="2" charset="-122"/>
                <a:ea typeface="宋体" panose="02010600030101010101" pitchFamily="2" charset="-122"/>
              </a:rPr>
            </a:br>
            <a:r>
              <a:rPr lang="zh-CN" altLang="en-US" sz="3200" b="1" dirty="0" smtClean="0">
                <a:solidFill>
                  <a:srgbClr val="0053A3"/>
                </a:solidFill>
                <a:latin typeface="宋体" panose="02010600030101010101" pitchFamily="2" charset="-122"/>
                <a:ea typeface="宋体" panose="02010600030101010101" pitchFamily="2" charset="-122"/>
              </a:rPr>
              <a:t>　　                              陕西省人民政府办公厅</a:t>
            </a:r>
            <a:br>
              <a:rPr lang="zh-CN" altLang="en-US" sz="3200" b="1" dirty="0" smtClean="0">
                <a:solidFill>
                  <a:srgbClr val="0053A3"/>
                </a:solidFill>
                <a:latin typeface="宋体" panose="02010600030101010101" pitchFamily="2" charset="-122"/>
                <a:ea typeface="宋体" panose="02010600030101010101" pitchFamily="2" charset="-122"/>
              </a:rPr>
            </a:br>
            <a:r>
              <a:rPr lang="zh-CN" altLang="en-US" sz="3200" b="1" dirty="0" smtClean="0">
                <a:solidFill>
                  <a:srgbClr val="0053A3"/>
                </a:solidFill>
                <a:latin typeface="宋体" panose="02010600030101010101" pitchFamily="2" charset="-122"/>
                <a:ea typeface="宋体" panose="02010600030101010101" pitchFamily="2" charset="-122"/>
              </a:rPr>
              <a:t>　　                                    </a:t>
            </a:r>
            <a:r>
              <a:rPr lang="en-US" altLang="zh-CN" sz="3200" b="1" dirty="0" smtClean="0">
                <a:solidFill>
                  <a:srgbClr val="0053A3"/>
                </a:solidFill>
                <a:latin typeface="宋体" panose="02010600030101010101" pitchFamily="2" charset="-122"/>
                <a:ea typeface="宋体" panose="02010600030101010101" pitchFamily="2" charset="-122"/>
              </a:rPr>
              <a:t>2015</a:t>
            </a:r>
            <a:r>
              <a:rPr lang="zh-CN" altLang="en-US" sz="3200" b="1" dirty="0" smtClean="0">
                <a:solidFill>
                  <a:srgbClr val="0053A3"/>
                </a:solidFill>
                <a:latin typeface="宋体" panose="02010600030101010101" pitchFamily="2" charset="-122"/>
                <a:ea typeface="宋体" panose="02010600030101010101" pitchFamily="2" charset="-122"/>
              </a:rPr>
              <a:t>年</a:t>
            </a:r>
            <a:r>
              <a:rPr lang="en-US" altLang="zh-CN" sz="3200" b="1" dirty="0" smtClean="0">
                <a:solidFill>
                  <a:srgbClr val="0053A3"/>
                </a:solidFill>
                <a:latin typeface="宋体" panose="02010600030101010101" pitchFamily="2" charset="-122"/>
                <a:ea typeface="宋体" panose="02010600030101010101" pitchFamily="2" charset="-122"/>
              </a:rPr>
              <a:t>6</a:t>
            </a:r>
            <a:r>
              <a:rPr lang="zh-CN" altLang="en-US" sz="3200" b="1" dirty="0" smtClean="0">
                <a:solidFill>
                  <a:srgbClr val="0053A3"/>
                </a:solidFill>
                <a:latin typeface="宋体" panose="02010600030101010101" pitchFamily="2" charset="-122"/>
                <a:ea typeface="宋体" panose="02010600030101010101" pitchFamily="2" charset="-122"/>
              </a:rPr>
              <a:t>月</a:t>
            </a:r>
            <a:r>
              <a:rPr lang="en-US" altLang="zh-CN" sz="3200" b="1" dirty="0" smtClean="0">
                <a:solidFill>
                  <a:srgbClr val="0053A3"/>
                </a:solidFill>
                <a:latin typeface="宋体" panose="02010600030101010101" pitchFamily="2" charset="-122"/>
                <a:ea typeface="宋体" panose="02010600030101010101" pitchFamily="2" charset="-122"/>
              </a:rPr>
              <a:t>15</a:t>
            </a:r>
            <a:r>
              <a:rPr lang="zh-CN" altLang="en-US" sz="3200" b="1" dirty="0" smtClean="0">
                <a:solidFill>
                  <a:srgbClr val="0053A3"/>
                </a:solidFill>
                <a:latin typeface="宋体" panose="02010600030101010101" pitchFamily="2" charset="-122"/>
                <a:ea typeface="宋体" panose="02010600030101010101" pitchFamily="2" charset="-122"/>
              </a:rPr>
              <a:t>曰</a:t>
            </a:r>
            <a:endParaRPr lang="zh-CN" altLang="en-US" sz="3200" b="1" dirty="0" smtClean="0">
              <a:solidFill>
                <a:srgbClr val="0053A3"/>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262380" y="142240"/>
            <a:ext cx="9779000" cy="662554"/>
          </a:xfrm>
          <a:prstGeom prst="rect">
            <a:avLst/>
          </a:prstGeom>
          <a:noFill/>
        </p:spPr>
        <p:txBody>
          <a:bodyPr wrap="square" rtlCol="0">
            <a:spAutoFit/>
          </a:bodyPr>
          <a:lstStyle/>
          <a:p>
            <a:pPr lvl="0" indent="0">
              <a:lnSpc>
                <a:spcPct val="150000"/>
              </a:lnSpc>
            </a:pPr>
            <a:r>
              <a:rPr lang="en-US" altLang="zh-CN" sz="2800" b="1" dirty="0">
                <a:latin typeface="微软雅黑" panose="020B0503020204020204" pitchFamily="34" charset="-122"/>
              </a:rPr>
              <a:t>                        </a:t>
            </a:r>
            <a:endParaRPr lang="zh-CN" altLang="en-US" sz="2400" b="1" dirty="0">
              <a:solidFill>
                <a:srgbClr val="C00000"/>
              </a:solidFill>
              <a:latin typeface="微软雅黑" panose="020B0503020204020204" pitchFamily="34" charset="-122"/>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03199" y="725714"/>
            <a:ext cx="11727545" cy="6740307"/>
          </a:xfrm>
          <a:prstGeom prst="rect">
            <a:avLst/>
          </a:prstGeom>
          <a:noFill/>
        </p:spPr>
        <p:txBody>
          <a:bodyPr wrap="square" rtlCol="0" anchor="t">
            <a:spAutoFit/>
          </a:bodyPr>
          <a:lstStyle/>
          <a:p>
            <a:pPr>
              <a:lnSpc>
                <a:spcPct val="150000"/>
              </a:lnSpc>
            </a:pPr>
            <a:r>
              <a:rPr lang="zh-CN" altLang="en-US" sz="3200" dirty="0" smtClean="0"/>
              <a:t>　　</a:t>
            </a:r>
            <a:r>
              <a:rPr lang="zh-CN" altLang="en-US" sz="3200" b="1" dirty="0" smtClean="0">
                <a:solidFill>
                  <a:srgbClr val="0053A3"/>
                </a:solidFill>
                <a:latin typeface="+mn-ea"/>
              </a:rPr>
              <a:t>为规范职业学校办学行为，促进建立现代职业教育体系，现就进一步加强和规范职业学校管理提出以下意见。</a:t>
            </a:r>
            <a:br>
              <a:rPr lang="zh-CN" altLang="en-US" sz="3200" b="1" dirty="0" smtClean="0">
                <a:solidFill>
                  <a:srgbClr val="0053A3"/>
                </a:solidFill>
                <a:latin typeface="+mn-ea"/>
              </a:rPr>
            </a:br>
            <a:r>
              <a:rPr lang="zh-CN" altLang="en-US" sz="3200" b="1" dirty="0" smtClean="0">
                <a:solidFill>
                  <a:srgbClr val="0053A3"/>
                </a:solidFill>
                <a:latin typeface="+mn-ea"/>
              </a:rPr>
              <a:t>　　</a:t>
            </a:r>
            <a:r>
              <a:rPr lang="en-US" altLang="zh-CN" sz="3200" b="1" dirty="0" smtClean="0">
                <a:solidFill>
                  <a:srgbClr val="0053A3"/>
                </a:solidFill>
                <a:latin typeface="+mn-ea"/>
              </a:rPr>
              <a:t>(</a:t>
            </a:r>
            <a:r>
              <a:rPr lang="zh-CN" altLang="en-US" sz="3200" b="1" dirty="0" smtClean="0">
                <a:solidFill>
                  <a:srgbClr val="0053A3"/>
                </a:solidFill>
                <a:latin typeface="+mn-ea"/>
              </a:rPr>
              <a:t>一</a:t>
            </a:r>
            <a:r>
              <a:rPr lang="en-US" altLang="zh-CN" sz="3200" b="1" dirty="0" smtClean="0">
                <a:solidFill>
                  <a:srgbClr val="0053A3"/>
                </a:solidFill>
                <a:latin typeface="+mn-ea"/>
              </a:rPr>
              <a:t>)</a:t>
            </a:r>
            <a:r>
              <a:rPr lang="zh-CN" altLang="en-US" sz="3200" b="1" dirty="0" smtClean="0">
                <a:solidFill>
                  <a:srgbClr val="0053A3"/>
                </a:solidFill>
                <a:latin typeface="+mn-ea"/>
              </a:rPr>
              <a:t>、实行职业教育归口管理</a:t>
            </a:r>
            <a:br>
              <a:rPr lang="zh-CN" altLang="en-US" sz="3200" b="1" dirty="0" smtClean="0">
                <a:solidFill>
                  <a:srgbClr val="0053A3"/>
                </a:solidFill>
                <a:latin typeface="+mn-ea"/>
              </a:rPr>
            </a:br>
            <a:r>
              <a:rPr lang="zh-CN" altLang="en-US" sz="3200" b="1" dirty="0" smtClean="0">
                <a:solidFill>
                  <a:srgbClr val="0053A3"/>
                </a:solidFill>
                <a:latin typeface="+mn-ea"/>
              </a:rPr>
              <a:t>　　</a:t>
            </a:r>
            <a:r>
              <a:rPr lang="zh-CN" altLang="en-US" sz="3200" b="1" dirty="0" smtClean="0">
                <a:solidFill>
                  <a:srgbClr val="0070C0"/>
                </a:solidFill>
                <a:latin typeface="+mn-ea"/>
              </a:rPr>
              <a:t>职业教育包括职业学校教育和职业培训，实施“归口管理、分级负责”。职业学校（含技工学校）统一归口教育部门管理，人力资源社会保障部门负责技工学校业务指导。高等职业教育管理一般“以省为主”，有些高等职业教育和中等职业教育管理“以市为主”。</a:t>
            </a:r>
            <a:br>
              <a:rPr lang="zh-CN" altLang="en-US" sz="3200" dirty="0" smtClean="0">
                <a:solidFill>
                  <a:srgbClr val="0070C0"/>
                </a:solidFill>
              </a:rPr>
            </a:br>
            <a:r>
              <a:rPr lang="zh-CN" altLang="en-US" sz="3200" dirty="0" smtClean="0">
                <a:solidFill>
                  <a:srgbClr val="0070C0"/>
                </a:solidFill>
              </a:rPr>
              <a:t>　　</a:t>
            </a:r>
            <a:endParaRPr lang="zh-CN" altLang="en-US" sz="3200" b="1" dirty="0">
              <a:solidFill>
                <a:srgbClr val="0070C0"/>
              </a:solidFill>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262380" y="142240"/>
            <a:ext cx="9779000" cy="662554"/>
          </a:xfrm>
          <a:prstGeom prst="rect">
            <a:avLst/>
          </a:prstGeom>
          <a:noFill/>
        </p:spPr>
        <p:txBody>
          <a:bodyPr wrap="square" rtlCol="0">
            <a:spAutoFit/>
          </a:bodyPr>
          <a:lstStyle/>
          <a:p>
            <a:pPr lvl="0" indent="0">
              <a:lnSpc>
                <a:spcPct val="150000"/>
              </a:lnSpc>
            </a:pPr>
            <a:r>
              <a:rPr lang="en-US" altLang="zh-CN" sz="2800" b="1" dirty="0">
                <a:latin typeface="微软雅黑" panose="020B0503020204020204" pitchFamily="34" charset="-122"/>
              </a:rPr>
              <a:t>                        </a:t>
            </a:r>
            <a:endParaRPr lang="zh-CN" altLang="en-US" sz="2400" b="1" dirty="0">
              <a:solidFill>
                <a:srgbClr val="C00000"/>
              </a:solidFill>
              <a:latin typeface="微软雅黑" panose="020B0503020204020204" pitchFamily="34" charset="-122"/>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03199" y="464457"/>
            <a:ext cx="11727545" cy="6986528"/>
          </a:xfrm>
          <a:prstGeom prst="rect">
            <a:avLst/>
          </a:prstGeom>
          <a:noFill/>
        </p:spPr>
        <p:txBody>
          <a:bodyPr wrap="square" rtlCol="0" anchor="t">
            <a:spAutoFit/>
          </a:bodyPr>
          <a:lstStyle/>
          <a:p>
            <a:pPr>
              <a:lnSpc>
                <a:spcPct val="200000"/>
              </a:lnSpc>
            </a:pPr>
            <a:r>
              <a:rPr lang="en-US" altLang="zh-CN" sz="3200" b="1" dirty="0" smtClean="0">
                <a:solidFill>
                  <a:srgbClr val="0070C0"/>
                </a:solidFill>
              </a:rPr>
              <a:t>      2015</a:t>
            </a:r>
            <a:r>
              <a:rPr lang="zh-CN" altLang="en-US" sz="3200" b="1" dirty="0" smtClean="0">
                <a:solidFill>
                  <a:srgbClr val="0070C0"/>
                </a:solidFill>
              </a:rPr>
              <a:t>年</a:t>
            </a:r>
            <a:r>
              <a:rPr lang="en-US" altLang="zh-CN" sz="3200" b="1" dirty="0" smtClean="0">
                <a:solidFill>
                  <a:srgbClr val="0070C0"/>
                </a:solidFill>
              </a:rPr>
              <a:t>12</a:t>
            </a:r>
            <a:r>
              <a:rPr lang="zh-CN" altLang="en-US" sz="3200" b="1" dirty="0" smtClean="0">
                <a:solidFill>
                  <a:srgbClr val="0070C0"/>
                </a:solidFill>
              </a:rPr>
              <a:t>月底前，凡由政府部门举办、财政资金供养的中等职业学校均划转教育部门管理。编制、教育、监察、财政、人力资源社会保障、审计等部门要共同做好划转工作，中、省财政用于技工学校的经费同时划拨。划转后，教育部门对中等职业学校进行资源整合，原主管部门继续在政策、资金、项目等方面支持职业学校发展。</a:t>
            </a:r>
            <a:br>
              <a:rPr lang="zh-CN" altLang="en-US" sz="3200" b="1" dirty="0" smtClean="0"/>
            </a:br>
            <a:r>
              <a:rPr lang="zh-CN" altLang="en-US" sz="3200" b="1" dirty="0" smtClean="0"/>
              <a:t>　　</a:t>
            </a:r>
            <a:endParaRPr lang="zh-CN" altLang="en-US" sz="3200" b="1" dirty="0">
              <a:solidFill>
                <a:schemeClr val="accent5">
                  <a:lumMod val="50000"/>
                </a:schemeClr>
              </a:solidFill>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262380" y="142240"/>
            <a:ext cx="9779000" cy="662554"/>
          </a:xfrm>
          <a:prstGeom prst="rect">
            <a:avLst/>
          </a:prstGeom>
          <a:noFill/>
        </p:spPr>
        <p:txBody>
          <a:bodyPr wrap="square" rtlCol="0">
            <a:spAutoFit/>
          </a:bodyPr>
          <a:lstStyle/>
          <a:p>
            <a:pPr lvl="0" indent="0">
              <a:lnSpc>
                <a:spcPct val="150000"/>
              </a:lnSpc>
            </a:pPr>
            <a:r>
              <a:rPr lang="en-US" altLang="zh-CN" sz="2800" b="1" dirty="0">
                <a:latin typeface="微软雅黑" panose="020B0503020204020204" pitchFamily="34" charset="-122"/>
              </a:rPr>
              <a:t>                        </a:t>
            </a:r>
            <a:endParaRPr lang="zh-CN" altLang="en-US" sz="2400" b="1" dirty="0">
              <a:solidFill>
                <a:srgbClr val="C00000"/>
              </a:solidFill>
              <a:latin typeface="微软雅黑" panose="020B0503020204020204" pitchFamily="34" charset="-122"/>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03199" y="856343"/>
            <a:ext cx="11988801" cy="4524315"/>
          </a:xfrm>
          <a:prstGeom prst="rect">
            <a:avLst/>
          </a:prstGeom>
          <a:noFill/>
        </p:spPr>
        <p:txBody>
          <a:bodyPr wrap="square" rtlCol="0" anchor="t">
            <a:spAutoFit/>
          </a:bodyPr>
          <a:lstStyle/>
          <a:p>
            <a:pPr>
              <a:lnSpc>
                <a:spcPct val="150000"/>
              </a:lnSpc>
            </a:pPr>
            <a:r>
              <a:rPr lang="zh-CN" altLang="en-US" sz="3200" b="1" dirty="0" smtClean="0"/>
              <a:t>      </a:t>
            </a:r>
            <a:r>
              <a:rPr lang="en-US" altLang="zh-CN" sz="3200" b="1" dirty="0" smtClean="0"/>
              <a:t>(</a:t>
            </a:r>
            <a:r>
              <a:rPr lang="zh-CN" altLang="en-US" sz="3200" b="1" dirty="0" smtClean="0">
                <a:solidFill>
                  <a:srgbClr val="0053A3"/>
                </a:solidFill>
              </a:rPr>
              <a:t>二</a:t>
            </a:r>
            <a:r>
              <a:rPr lang="en-US" altLang="zh-CN" sz="3200" b="1" dirty="0" smtClean="0">
                <a:solidFill>
                  <a:srgbClr val="0053A3"/>
                </a:solidFill>
              </a:rPr>
              <a:t>)</a:t>
            </a:r>
            <a:r>
              <a:rPr lang="zh-CN" altLang="en-US" sz="3200" b="1" dirty="0" smtClean="0">
                <a:solidFill>
                  <a:srgbClr val="0053A3"/>
                </a:solidFill>
              </a:rPr>
              <a:t>、严格职业学校设置管理</a:t>
            </a:r>
            <a:br>
              <a:rPr lang="zh-CN" altLang="en-US" sz="3200" b="1" dirty="0" smtClean="0"/>
            </a:br>
            <a:r>
              <a:rPr lang="zh-CN" altLang="en-US" sz="3200" b="1" dirty="0" smtClean="0"/>
              <a:t>　　</a:t>
            </a:r>
            <a:r>
              <a:rPr lang="zh-CN" altLang="en-US" sz="3200" b="1" dirty="0" smtClean="0">
                <a:solidFill>
                  <a:srgbClr val="0070C0"/>
                </a:solidFill>
              </a:rPr>
              <a:t>职业学校的设置、变更与撤销统一由教育部门负责。教育部门对已经设立的职业学校进行评估，根据办学条件核定办学规模，对不达标特别是租赁土地、校舍办学的，逐步调减招生计划直至撤销。坚决杜绝利用同一教育资源同时设立两所及以上教育机构行为，进一步规范职业学校名称，清理“一园多校”“一校多牌”。</a:t>
            </a:r>
            <a:endParaRPr lang="zh-CN" altLang="en-US" sz="3200" b="1" dirty="0">
              <a:solidFill>
                <a:srgbClr val="0070C0"/>
              </a:solidFill>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262380" y="142240"/>
            <a:ext cx="9779000" cy="662554"/>
          </a:xfrm>
          <a:prstGeom prst="rect">
            <a:avLst/>
          </a:prstGeom>
          <a:noFill/>
        </p:spPr>
        <p:txBody>
          <a:bodyPr wrap="square" rtlCol="0">
            <a:spAutoFit/>
          </a:bodyPr>
          <a:lstStyle/>
          <a:p>
            <a:pPr lvl="0" indent="0">
              <a:lnSpc>
                <a:spcPct val="150000"/>
              </a:lnSpc>
            </a:pPr>
            <a:r>
              <a:rPr lang="en-US" altLang="zh-CN" sz="2800" b="1" dirty="0">
                <a:latin typeface="微软雅黑" panose="020B0503020204020204" pitchFamily="34" charset="-122"/>
              </a:rPr>
              <a:t>                        </a:t>
            </a:r>
            <a:endParaRPr lang="zh-CN" altLang="en-US" sz="2400" b="1" dirty="0">
              <a:solidFill>
                <a:srgbClr val="C00000"/>
              </a:solidFill>
              <a:latin typeface="微软雅黑" panose="020B0503020204020204" pitchFamily="34" charset="-122"/>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03199" y="508001"/>
            <a:ext cx="11727545" cy="6001643"/>
          </a:xfrm>
          <a:prstGeom prst="rect">
            <a:avLst/>
          </a:prstGeom>
          <a:noFill/>
        </p:spPr>
        <p:txBody>
          <a:bodyPr wrap="square" rtlCol="0" anchor="t">
            <a:spAutoFit/>
          </a:bodyPr>
          <a:lstStyle/>
          <a:p>
            <a:pPr>
              <a:lnSpc>
                <a:spcPct val="200000"/>
              </a:lnSpc>
            </a:pPr>
            <a:r>
              <a:rPr lang="zh-CN" altLang="en-US" sz="3200" b="1" dirty="0" smtClean="0">
                <a:solidFill>
                  <a:srgbClr val="0070C0"/>
                </a:solidFill>
              </a:rPr>
              <a:t>      调减本科高校举办高等职业教育、高等职业学校举办中等职业教育的规模，逐步消除跨层次办学。</a:t>
            </a:r>
            <a:endParaRPr lang="en-US" altLang="zh-CN" sz="3200" b="1" dirty="0" smtClean="0">
              <a:solidFill>
                <a:srgbClr val="0070C0"/>
              </a:solidFill>
            </a:endParaRPr>
          </a:p>
          <a:p>
            <a:pPr>
              <a:lnSpc>
                <a:spcPct val="200000"/>
              </a:lnSpc>
            </a:pPr>
            <a:r>
              <a:rPr lang="en-US" altLang="zh-CN" sz="3200" b="1" dirty="0" smtClean="0">
                <a:solidFill>
                  <a:srgbClr val="0070C0"/>
                </a:solidFill>
              </a:rPr>
              <a:t>     </a:t>
            </a:r>
            <a:r>
              <a:rPr lang="zh-CN" altLang="en-US" sz="3200" b="1" dirty="0" smtClean="0">
                <a:solidFill>
                  <a:srgbClr val="0070C0"/>
                </a:solidFill>
              </a:rPr>
              <a:t> 加强对职业学校专业设置的引导与调控，严格新增专业备案制度，开展专业建设的指导与评估，加大特色专业支持力度，逐步减少直至取消同质化倾向严重专业的招生计划。</a:t>
            </a:r>
            <a:br>
              <a:rPr lang="zh-CN" altLang="en-US" sz="3200" b="1" dirty="0" smtClean="0">
                <a:solidFill>
                  <a:srgbClr val="0070C0"/>
                </a:solidFill>
              </a:rPr>
            </a:br>
            <a:r>
              <a:rPr lang="zh-CN" altLang="en-US" sz="3200" b="1" dirty="0" smtClean="0">
                <a:solidFill>
                  <a:srgbClr val="0070C0"/>
                </a:solidFill>
              </a:rPr>
              <a:t>　  </a:t>
            </a:r>
            <a:endParaRPr lang="zh-CN" altLang="en-US" sz="3200" b="1" dirty="0">
              <a:solidFill>
                <a:srgbClr val="0070C0"/>
              </a:solidFill>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262380" y="142240"/>
            <a:ext cx="9779000" cy="662554"/>
          </a:xfrm>
          <a:prstGeom prst="rect">
            <a:avLst/>
          </a:prstGeom>
          <a:noFill/>
        </p:spPr>
        <p:txBody>
          <a:bodyPr wrap="square" rtlCol="0">
            <a:spAutoFit/>
          </a:bodyPr>
          <a:lstStyle/>
          <a:p>
            <a:pPr lvl="0" indent="0">
              <a:lnSpc>
                <a:spcPct val="150000"/>
              </a:lnSpc>
            </a:pPr>
            <a:r>
              <a:rPr lang="en-US" altLang="zh-CN" sz="2800" b="1" dirty="0">
                <a:latin typeface="微软雅黑" panose="020B0503020204020204" pitchFamily="34" charset="-122"/>
              </a:rPr>
              <a:t>                        </a:t>
            </a:r>
            <a:endParaRPr lang="zh-CN" altLang="en-US" sz="2400" b="1" dirty="0">
              <a:solidFill>
                <a:srgbClr val="C00000"/>
              </a:solidFill>
              <a:latin typeface="微软雅黑" panose="020B0503020204020204" pitchFamily="34" charset="-122"/>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03199" y="507999"/>
            <a:ext cx="11727545" cy="5016758"/>
          </a:xfrm>
          <a:prstGeom prst="rect">
            <a:avLst/>
          </a:prstGeom>
          <a:noFill/>
        </p:spPr>
        <p:txBody>
          <a:bodyPr wrap="square" rtlCol="0" anchor="t">
            <a:spAutoFit/>
          </a:bodyPr>
          <a:lstStyle/>
          <a:p>
            <a:pPr>
              <a:lnSpc>
                <a:spcPct val="200000"/>
              </a:lnSpc>
            </a:pPr>
            <a:r>
              <a:rPr lang="zh-CN" altLang="en-US" sz="3200" dirty="0" smtClean="0">
                <a:solidFill>
                  <a:srgbClr val="0053A3"/>
                </a:solidFill>
              </a:rPr>
              <a:t>      </a:t>
            </a:r>
            <a:r>
              <a:rPr lang="en-US" altLang="zh-CN" sz="3200" dirty="0" smtClean="0">
                <a:solidFill>
                  <a:srgbClr val="0053A3"/>
                </a:solidFill>
              </a:rPr>
              <a:t>(</a:t>
            </a:r>
            <a:r>
              <a:rPr lang="zh-CN" altLang="en-US" sz="3200" b="1" dirty="0" smtClean="0">
                <a:solidFill>
                  <a:srgbClr val="0053A3"/>
                </a:solidFill>
              </a:rPr>
              <a:t>三</a:t>
            </a:r>
            <a:r>
              <a:rPr lang="en-US" altLang="zh-CN" sz="3200" b="1" dirty="0" smtClean="0">
                <a:solidFill>
                  <a:srgbClr val="0053A3"/>
                </a:solidFill>
              </a:rPr>
              <a:t>)</a:t>
            </a:r>
            <a:r>
              <a:rPr lang="zh-CN" altLang="en-US" sz="3200" b="1" dirty="0" smtClean="0">
                <a:solidFill>
                  <a:srgbClr val="0053A3"/>
                </a:solidFill>
              </a:rPr>
              <a:t>、打通职业教育通道</a:t>
            </a:r>
            <a:br>
              <a:rPr lang="zh-CN" altLang="en-US" sz="3200" b="1" dirty="0" smtClean="0"/>
            </a:br>
            <a:r>
              <a:rPr lang="zh-CN" altLang="en-US" sz="3200" b="1" dirty="0" smtClean="0"/>
              <a:t>　　</a:t>
            </a:r>
            <a:r>
              <a:rPr lang="zh-CN" altLang="en-US" sz="3200" b="1" dirty="0" smtClean="0">
                <a:solidFill>
                  <a:srgbClr val="0070C0"/>
                </a:solidFill>
              </a:rPr>
              <a:t>加强职业教育与普通教育沟通，为学生多样化选择、多路径成才搭建“立交桥”。推进技工学校和其他职业学校融合发展，对中等职业学校毕业生统一实行毕业证书和职业资格证书“双证书制度”。</a:t>
            </a:r>
            <a:endParaRPr lang="zh-CN" altLang="en-US" sz="3200" b="1" dirty="0">
              <a:solidFill>
                <a:srgbClr val="0070C0"/>
              </a:solidFill>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262380" y="142240"/>
            <a:ext cx="9779000" cy="662554"/>
          </a:xfrm>
          <a:prstGeom prst="rect">
            <a:avLst/>
          </a:prstGeom>
          <a:noFill/>
        </p:spPr>
        <p:txBody>
          <a:bodyPr wrap="square" rtlCol="0">
            <a:spAutoFit/>
          </a:bodyPr>
          <a:lstStyle/>
          <a:p>
            <a:pPr lvl="0" indent="0">
              <a:lnSpc>
                <a:spcPct val="150000"/>
              </a:lnSpc>
            </a:pPr>
            <a:r>
              <a:rPr lang="en-US" altLang="zh-CN" sz="2800" b="1" dirty="0">
                <a:latin typeface="微软雅黑" panose="020B0503020204020204" pitchFamily="34" charset="-122"/>
              </a:rPr>
              <a:t>                        </a:t>
            </a:r>
            <a:endParaRPr lang="zh-CN" altLang="en-US" sz="2400" b="1" dirty="0">
              <a:solidFill>
                <a:srgbClr val="C00000"/>
              </a:solidFill>
              <a:latin typeface="微软雅黑" panose="020B0503020204020204" pitchFamily="34" charset="-122"/>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03199" y="580571"/>
            <a:ext cx="11727545" cy="5847755"/>
          </a:xfrm>
          <a:prstGeom prst="rect">
            <a:avLst/>
          </a:prstGeom>
          <a:noFill/>
        </p:spPr>
        <p:txBody>
          <a:bodyPr wrap="square" rtlCol="0" anchor="t">
            <a:spAutoFit/>
          </a:bodyPr>
          <a:lstStyle/>
          <a:p>
            <a:pPr>
              <a:lnSpc>
                <a:spcPct val="200000"/>
              </a:lnSpc>
            </a:pPr>
            <a:r>
              <a:rPr lang="zh-CN" altLang="en-US" sz="3200" b="1" dirty="0" smtClean="0">
                <a:solidFill>
                  <a:srgbClr val="0070C0"/>
                </a:solidFill>
              </a:rPr>
              <a:t>      积极推进高等职业教育考试招生制度改革，按照“文化素质</a:t>
            </a:r>
            <a:r>
              <a:rPr lang="en-US" altLang="zh-CN" sz="3200" b="1" dirty="0" smtClean="0">
                <a:solidFill>
                  <a:srgbClr val="0070C0"/>
                </a:solidFill>
              </a:rPr>
              <a:t>+</a:t>
            </a:r>
            <a:r>
              <a:rPr lang="zh-CN" altLang="en-US" sz="3200" b="1" dirty="0" smtClean="0">
                <a:solidFill>
                  <a:srgbClr val="0070C0"/>
                </a:solidFill>
              </a:rPr>
              <a:t>职业技能”的评价方式，全面实施分类考试招生，国家和省级示范高等职业学校实行单独考试招生，其他高等职业学校实行综合评价招生，对符合条件的技能拔尖人才实行免试招生，对“三校生”（中等专业学校、职业高中、技工学校）单独组织省级统考。</a:t>
            </a:r>
            <a:endParaRPr lang="zh-CN" altLang="en-US" sz="3200" b="1" dirty="0">
              <a:solidFill>
                <a:srgbClr val="0070C0"/>
              </a:solidFill>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262380" y="142240"/>
            <a:ext cx="9779000" cy="662554"/>
          </a:xfrm>
          <a:prstGeom prst="rect">
            <a:avLst/>
          </a:prstGeom>
          <a:noFill/>
        </p:spPr>
        <p:txBody>
          <a:bodyPr wrap="square" rtlCol="0">
            <a:spAutoFit/>
          </a:bodyPr>
          <a:lstStyle/>
          <a:p>
            <a:pPr lvl="0" indent="0">
              <a:lnSpc>
                <a:spcPct val="150000"/>
              </a:lnSpc>
            </a:pPr>
            <a:r>
              <a:rPr lang="en-US" altLang="zh-CN" sz="2800" b="1" dirty="0">
                <a:latin typeface="微软雅黑" panose="020B0503020204020204" pitchFamily="34" charset="-122"/>
              </a:rPr>
              <a:t>                        </a:t>
            </a:r>
            <a:endParaRPr lang="zh-CN" altLang="en-US" sz="2400" b="1" dirty="0">
              <a:solidFill>
                <a:srgbClr val="C00000"/>
              </a:solidFill>
              <a:latin typeface="微软雅黑" panose="020B0503020204020204" pitchFamily="34" charset="-122"/>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03199" y="1132114"/>
            <a:ext cx="11727545" cy="4031873"/>
          </a:xfrm>
          <a:prstGeom prst="rect">
            <a:avLst/>
          </a:prstGeom>
          <a:noFill/>
        </p:spPr>
        <p:txBody>
          <a:bodyPr wrap="square" rtlCol="0" anchor="t">
            <a:spAutoFit/>
          </a:bodyPr>
          <a:lstStyle/>
          <a:p>
            <a:pPr>
              <a:lnSpc>
                <a:spcPct val="200000"/>
              </a:lnSpc>
            </a:pPr>
            <a:r>
              <a:rPr lang="zh-CN" altLang="en-US" sz="3200" b="1" dirty="0" smtClean="0"/>
              <a:t>     </a:t>
            </a:r>
            <a:r>
              <a:rPr lang="zh-CN" altLang="en-US" sz="3200" b="1" dirty="0" smtClean="0">
                <a:solidFill>
                  <a:srgbClr val="0070C0"/>
                </a:solidFill>
              </a:rPr>
              <a:t>到</a:t>
            </a:r>
            <a:r>
              <a:rPr lang="en-US" altLang="zh-CN" sz="3200" b="1" dirty="0" smtClean="0">
                <a:solidFill>
                  <a:srgbClr val="0070C0"/>
                </a:solidFill>
              </a:rPr>
              <a:t>2017</a:t>
            </a:r>
            <a:r>
              <a:rPr lang="zh-CN" altLang="en-US" sz="3200" b="1" dirty="0" smtClean="0">
                <a:solidFill>
                  <a:srgbClr val="0070C0"/>
                </a:solidFill>
              </a:rPr>
              <a:t>年，分类考试招生成为高等职业学校招生的主渠道。适度提高专科高等职业院校招收中等职业学校毕业生、本科高等学校招收职业院校毕业生比例。</a:t>
            </a:r>
            <a:br>
              <a:rPr lang="zh-CN" altLang="en-US" sz="3200" b="1" dirty="0" smtClean="0">
                <a:solidFill>
                  <a:srgbClr val="0070C0"/>
                </a:solidFill>
              </a:rPr>
            </a:br>
            <a:r>
              <a:rPr lang="zh-CN" altLang="en-US" sz="3200" b="1" dirty="0" smtClean="0">
                <a:solidFill>
                  <a:srgbClr val="0070C0"/>
                </a:solidFill>
              </a:rPr>
              <a:t>　</a:t>
            </a:r>
            <a:endParaRPr lang="zh-CN" altLang="en-US" sz="3200" b="1" dirty="0">
              <a:solidFill>
                <a:srgbClr val="0070C0"/>
              </a:solidFill>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262380" y="142240"/>
            <a:ext cx="9779000" cy="662554"/>
          </a:xfrm>
          <a:prstGeom prst="rect">
            <a:avLst/>
          </a:prstGeom>
          <a:noFill/>
        </p:spPr>
        <p:txBody>
          <a:bodyPr wrap="square" rtlCol="0">
            <a:spAutoFit/>
          </a:bodyPr>
          <a:lstStyle/>
          <a:p>
            <a:pPr lvl="0" indent="0">
              <a:lnSpc>
                <a:spcPct val="150000"/>
              </a:lnSpc>
            </a:pPr>
            <a:r>
              <a:rPr lang="en-US" altLang="zh-CN" sz="2800" b="1" dirty="0">
                <a:latin typeface="微软雅黑" panose="020B0503020204020204" pitchFamily="34" charset="-122"/>
              </a:rPr>
              <a:t>                        </a:t>
            </a:r>
            <a:endParaRPr lang="zh-CN" altLang="en-US" sz="2400" b="1" dirty="0">
              <a:solidFill>
                <a:srgbClr val="C00000"/>
              </a:solidFill>
              <a:latin typeface="微软雅黑" panose="020B0503020204020204" pitchFamily="34" charset="-122"/>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03199" y="566057"/>
            <a:ext cx="11727545" cy="6001643"/>
          </a:xfrm>
          <a:prstGeom prst="rect">
            <a:avLst/>
          </a:prstGeom>
          <a:noFill/>
        </p:spPr>
        <p:txBody>
          <a:bodyPr wrap="square" rtlCol="0" anchor="t">
            <a:spAutoFit/>
          </a:bodyPr>
          <a:lstStyle/>
          <a:p>
            <a:pPr>
              <a:lnSpc>
                <a:spcPct val="150000"/>
              </a:lnSpc>
            </a:pPr>
            <a:r>
              <a:rPr lang="zh-CN" altLang="en-US" sz="3200" b="1" dirty="0" smtClean="0"/>
              <a:t>       </a:t>
            </a:r>
            <a:r>
              <a:rPr lang="en-US" altLang="zh-CN" sz="3200" b="1" dirty="0" smtClean="0"/>
              <a:t>(</a:t>
            </a:r>
            <a:r>
              <a:rPr lang="zh-CN" altLang="en-US" sz="3200" b="1" dirty="0" smtClean="0">
                <a:solidFill>
                  <a:srgbClr val="0053A3"/>
                </a:solidFill>
              </a:rPr>
              <a:t>四</a:t>
            </a:r>
            <a:r>
              <a:rPr lang="en-US" altLang="zh-CN" sz="3200" b="1" dirty="0" smtClean="0">
                <a:solidFill>
                  <a:srgbClr val="0053A3"/>
                </a:solidFill>
              </a:rPr>
              <a:t>)</a:t>
            </a:r>
            <a:r>
              <a:rPr lang="zh-CN" altLang="en-US" sz="3200" b="1" dirty="0" smtClean="0">
                <a:solidFill>
                  <a:srgbClr val="0053A3"/>
                </a:solidFill>
              </a:rPr>
              <a:t>、规范职业学校招生工作</a:t>
            </a:r>
            <a:br>
              <a:rPr lang="zh-CN" altLang="en-US" sz="3200" b="1" dirty="0" smtClean="0"/>
            </a:br>
            <a:r>
              <a:rPr lang="zh-CN" altLang="en-US" sz="3200" b="1" dirty="0" smtClean="0"/>
              <a:t>　　</a:t>
            </a:r>
            <a:r>
              <a:rPr lang="zh-CN" altLang="en-US" sz="3200" b="1" dirty="0" smtClean="0">
                <a:solidFill>
                  <a:srgbClr val="0070C0"/>
                </a:solidFill>
              </a:rPr>
              <a:t>高等职业学校要严格按照审批专业和招生计划招生，从严查处无专业、无计划、超计划招生行为并追究责任。加强高等职业学校三二连读试点管理，高等职业学校三二连读试点以本区域内中、高等职业学校联合办学为主，每所高等职业学校可与</a:t>
            </a:r>
            <a:r>
              <a:rPr lang="en-US" altLang="zh-CN" sz="3200" b="1" dirty="0" smtClean="0">
                <a:solidFill>
                  <a:srgbClr val="0070C0"/>
                </a:solidFill>
              </a:rPr>
              <a:t>2</a:t>
            </a:r>
            <a:r>
              <a:rPr lang="zh-CN" altLang="en-US" sz="3200" b="1" dirty="0" smtClean="0">
                <a:solidFill>
                  <a:srgbClr val="0070C0"/>
                </a:solidFill>
              </a:rPr>
              <a:t>至</a:t>
            </a:r>
            <a:r>
              <a:rPr lang="en-US" altLang="zh-CN" sz="3200" b="1" dirty="0" smtClean="0">
                <a:solidFill>
                  <a:srgbClr val="0070C0"/>
                </a:solidFill>
              </a:rPr>
              <a:t>3</a:t>
            </a:r>
            <a:r>
              <a:rPr lang="zh-CN" altLang="en-US" sz="3200" b="1" dirty="0" smtClean="0">
                <a:solidFill>
                  <a:srgbClr val="0070C0"/>
                </a:solidFill>
              </a:rPr>
              <a:t>所中等职业学校联合办学，每所中等职业学校原则上可与</a:t>
            </a:r>
            <a:r>
              <a:rPr lang="en-US" altLang="zh-CN" sz="3200" b="1" dirty="0" smtClean="0">
                <a:solidFill>
                  <a:srgbClr val="0070C0"/>
                </a:solidFill>
              </a:rPr>
              <a:t>1</a:t>
            </a:r>
            <a:r>
              <a:rPr lang="zh-CN" altLang="en-US" sz="3200" b="1" dirty="0" smtClean="0">
                <a:solidFill>
                  <a:srgbClr val="0070C0"/>
                </a:solidFill>
              </a:rPr>
              <a:t>所高等职业学校联合办学，试点的中等职业学校必须达到教育部规定的基本办学条件，并应有标准体育运动场。</a:t>
            </a:r>
            <a:endParaRPr lang="zh-CN" altLang="en-US" sz="3200" b="1" dirty="0">
              <a:solidFill>
                <a:srgbClr val="0070C0"/>
              </a:solidFill>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pic>
        <p:nvPicPr>
          <p:cNvPr id="3074" name="Picture 2" descr="C:\Users\Administrator\Desktop\QQ图片20170613145958.jpg"/>
          <p:cNvPicPr>
            <a:picLocks noChangeAspect="1" noChangeArrowheads="1"/>
          </p:cNvPicPr>
          <p:nvPr/>
        </p:nvPicPr>
        <p:blipFill>
          <a:blip r:embed="rId1" cstate="print"/>
          <a:srcRect/>
          <a:stretch>
            <a:fillRect/>
          </a:stretch>
        </p:blipFill>
        <p:spPr bwMode="auto">
          <a:xfrm>
            <a:off x="798286" y="595085"/>
            <a:ext cx="10580914" cy="560251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262380" y="142240"/>
            <a:ext cx="9779000" cy="662554"/>
          </a:xfrm>
          <a:prstGeom prst="rect">
            <a:avLst/>
          </a:prstGeom>
          <a:noFill/>
        </p:spPr>
        <p:txBody>
          <a:bodyPr wrap="square" rtlCol="0">
            <a:spAutoFit/>
          </a:bodyPr>
          <a:lstStyle/>
          <a:p>
            <a:pPr lvl="0" indent="0">
              <a:lnSpc>
                <a:spcPct val="150000"/>
              </a:lnSpc>
            </a:pPr>
            <a:r>
              <a:rPr lang="en-US" altLang="zh-CN" sz="2800" b="1" dirty="0">
                <a:latin typeface="微软雅黑" panose="020B0503020204020204" pitchFamily="34" charset="-122"/>
              </a:rPr>
              <a:t>                        </a:t>
            </a:r>
            <a:endParaRPr lang="zh-CN" altLang="en-US" sz="2400" b="1" dirty="0">
              <a:solidFill>
                <a:srgbClr val="C00000"/>
              </a:solidFill>
              <a:latin typeface="微软雅黑" panose="020B0503020204020204" pitchFamily="34" charset="-122"/>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03199" y="624115"/>
            <a:ext cx="11727545" cy="6175816"/>
          </a:xfrm>
          <a:prstGeom prst="rect">
            <a:avLst/>
          </a:prstGeom>
          <a:noFill/>
        </p:spPr>
        <p:txBody>
          <a:bodyPr wrap="square" rtlCol="0" anchor="t">
            <a:spAutoFit/>
          </a:bodyPr>
          <a:lstStyle/>
          <a:p>
            <a:pPr>
              <a:lnSpc>
                <a:spcPct val="200000"/>
              </a:lnSpc>
            </a:pPr>
            <a:r>
              <a:rPr lang="zh-CN" altLang="en-US" sz="3200" dirty="0" smtClean="0"/>
              <a:t>      </a:t>
            </a:r>
            <a:r>
              <a:rPr lang="zh-CN" altLang="en-US" sz="3200" b="1" dirty="0" smtClean="0">
                <a:solidFill>
                  <a:srgbClr val="0070C0"/>
                </a:solidFill>
              </a:rPr>
              <a:t>属高等教育阶段学生必须在联办的高等职业学校就读。严格执行中等职业学校办学资质年审制度，各地按照属地管理原则每年都要公布具有举办学历教育资质的中职学校名单、招生计划、招生专业等信息，接受社会监督。严格管理招生信息发布，杜绝虚假招生信息，及时纠正和严肃查处违规招生行为。</a:t>
            </a:r>
            <a:br>
              <a:rPr lang="zh-CN" altLang="en-US" sz="3200" b="1" dirty="0" smtClean="0">
                <a:solidFill>
                  <a:srgbClr val="0070C0"/>
                </a:solidFill>
              </a:rPr>
            </a:br>
            <a:r>
              <a:rPr lang="zh-CN" altLang="en-US" sz="3200" b="1" dirty="0" smtClean="0">
                <a:solidFill>
                  <a:srgbClr val="0070C0"/>
                </a:solidFill>
              </a:rPr>
              <a:t>　　</a:t>
            </a:r>
            <a:endParaRPr lang="zh-CN" altLang="en-US" sz="3200" b="1" dirty="0">
              <a:solidFill>
                <a:srgbClr val="0070C0"/>
              </a:solidFill>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262380" y="142240"/>
            <a:ext cx="9779000" cy="662554"/>
          </a:xfrm>
          <a:prstGeom prst="rect">
            <a:avLst/>
          </a:prstGeom>
          <a:noFill/>
        </p:spPr>
        <p:txBody>
          <a:bodyPr wrap="square" rtlCol="0">
            <a:spAutoFit/>
          </a:bodyPr>
          <a:lstStyle/>
          <a:p>
            <a:pPr lvl="0" indent="0">
              <a:lnSpc>
                <a:spcPct val="150000"/>
              </a:lnSpc>
            </a:pPr>
            <a:r>
              <a:rPr lang="en-US" altLang="zh-CN" sz="2800" b="1" dirty="0">
                <a:latin typeface="微软雅黑" panose="020B0503020204020204" pitchFamily="34" charset="-122"/>
              </a:rPr>
              <a:t>                        </a:t>
            </a:r>
            <a:endParaRPr lang="zh-CN" altLang="en-US" sz="2400" b="1" dirty="0">
              <a:solidFill>
                <a:srgbClr val="C00000"/>
              </a:solidFill>
              <a:latin typeface="微软雅黑" panose="020B0503020204020204" pitchFamily="34" charset="-122"/>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03199" y="522515"/>
            <a:ext cx="11727545" cy="6001643"/>
          </a:xfrm>
          <a:prstGeom prst="rect">
            <a:avLst/>
          </a:prstGeom>
          <a:noFill/>
        </p:spPr>
        <p:txBody>
          <a:bodyPr wrap="square" rtlCol="0" anchor="t">
            <a:spAutoFit/>
          </a:bodyPr>
          <a:lstStyle/>
          <a:p>
            <a:pPr>
              <a:lnSpc>
                <a:spcPct val="150000"/>
              </a:lnSpc>
            </a:pPr>
            <a:r>
              <a:rPr lang="zh-CN" altLang="en-US" sz="3200" dirty="0" smtClean="0">
                <a:solidFill>
                  <a:srgbClr val="0070C0"/>
                </a:solidFill>
              </a:rPr>
              <a:t>      </a:t>
            </a:r>
            <a:r>
              <a:rPr lang="en-US" altLang="zh-CN" sz="3200" dirty="0" smtClean="0">
                <a:solidFill>
                  <a:srgbClr val="0070C0"/>
                </a:solidFill>
              </a:rPr>
              <a:t>(</a:t>
            </a:r>
            <a:r>
              <a:rPr lang="zh-CN" altLang="en-US" sz="3200" b="1" dirty="0" smtClean="0">
                <a:solidFill>
                  <a:srgbClr val="0053A3"/>
                </a:solidFill>
              </a:rPr>
              <a:t>五</a:t>
            </a:r>
            <a:r>
              <a:rPr lang="en-US" altLang="zh-CN" sz="3200" b="1" dirty="0" smtClean="0">
                <a:solidFill>
                  <a:srgbClr val="0053A3"/>
                </a:solidFill>
              </a:rPr>
              <a:t>)</a:t>
            </a:r>
            <a:r>
              <a:rPr lang="zh-CN" altLang="en-US" sz="3200" b="1" dirty="0" smtClean="0">
                <a:solidFill>
                  <a:srgbClr val="0053A3"/>
                </a:solidFill>
              </a:rPr>
              <a:t>、强化职业学校财务监管</a:t>
            </a:r>
            <a:br>
              <a:rPr lang="zh-CN" altLang="en-US" sz="3200" b="1" dirty="0" smtClean="0"/>
            </a:br>
            <a:r>
              <a:rPr lang="zh-CN" altLang="en-US" sz="3200" b="1" dirty="0" smtClean="0"/>
              <a:t>　　</a:t>
            </a:r>
            <a:r>
              <a:rPr lang="zh-CN" altLang="en-US" sz="3200" b="1" dirty="0" smtClean="0">
                <a:solidFill>
                  <a:srgbClr val="0070C0"/>
                </a:solidFill>
              </a:rPr>
              <a:t>完善职业学校财经委员会制度，全面推进预决算和“三公”经费信息公开。严格民办职业学校年检制度，建立办学经费使用情况年度报告及公开制度，加强审计监管，防范财务风险。强化学生资助资金监管，严肃查处套取、骗取财政资金等违规行为。各地按照属地管理原则，积极防范和妥善处置职业学校非法集资等违法行为。</a:t>
            </a:r>
            <a:br>
              <a:rPr lang="zh-CN" altLang="en-US" sz="3200" dirty="0" smtClean="0">
                <a:solidFill>
                  <a:srgbClr val="0070C0"/>
                </a:solidFill>
              </a:rPr>
            </a:br>
            <a:r>
              <a:rPr lang="zh-CN" altLang="en-US" sz="3200" dirty="0" smtClean="0">
                <a:solidFill>
                  <a:srgbClr val="0070C0"/>
                </a:solidFill>
              </a:rPr>
              <a:t>　　</a:t>
            </a:r>
            <a:endParaRPr lang="zh-CN" altLang="en-US" sz="3200" b="1" dirty="0">
              <a:solidFill>
                <a:srgbClr val="0070C0"/>
              </a:solidFill>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262380" y="142240"/>
            <a:ext cx="9779000" cy="662554"/>
          </a:xfrm>
          <a:prstGeom prst="rect">
            <a:avLst/>
          </a:prstGeom>
          <a:noFill/>
        </p:spPr>
        <p:txBody>
          <a:bodyPr wrap="square" rtlCol="0">
            <a:spAutoFit/>
          </a:bodyPr>
          <a:lstStyle/>
          <a:p>
            <a:pPr lvl="0" indent="0">
              <a:lnSpc>
                <a:spcPct val="150000"/>
              </a:lnSpc>
            </a:pPr>
            <a:r>
              <a:rPr lang="en-US" altLang="zh-CN" sz="2800" b="1" dirty="0">
                <a:latin typeface="微软雅黑" panose="020B0503020204020204" pitchFamily="34" charset="-122"/>
              </a:rPr>
              <a:t>                        </a:t>
            </a:r>
            <a:endParaRPr lang="zh-CN" altLang="en-US" sz="2400" b="1" dirty="0">
              <a:solidFill>
                <a:srgbClr val="C00000"/>
              </a:solidFill>
              <a:latin typeface="微软雅黑" panose="020B0503020204020204" pitchFamily="34" charset="-122"/>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03199" y="899887"/>
            <a:ext cx="11727545" cy="5262979"/>
          </a:xfrm>
          <a:prstGeom prst="rect">
            <a:avLst/>
          </a:prstGeom>
          <a:noFill/>
        </p:spPr>
        <p:txBody>
          <a:bodyPr wrap="square" rtlCol="0" anchor="t">
            <a:spAutoFit/>
          </a:bodyPr>
          <a:lstStyle/>
          <a:p>
            <a:pPr>
              <a:lnSpc>
                <a:spcPct val="150000"/>
              </a:lnSpc>
            </a:pPr>
            <a:r>
              <a:rPr lang="zh-CN" altLang="en-US" sz="3200" b="1" dirty="0" smtClean="0"/>
              <a:t>      </a:t>
            </a:r>
            <a:r>
              <a:rPr lang="en-US" altLang="zh-CN" sz="3200" b="1" dirty="0" smtClean="0"/>
              <a:t>(</a:t>
            </a:r>
            <a:r>
              <a:rPr lang="zh-CN" altLang="en-US" sz="3200" b="1" dirty="0" smtClean="0">
                <a:solidFill>
                  <a:srgbClr val="0053A3"/>
                </a:solidFill>
              </a:rPr>
              <a:t>六</a:t>
            </a:r>
            <a:r>
              <a:rPr lang="en-US" altLang="zh-CN" sz="3200" b="1" dirty="0" smtClean="0">
                <a:solidFill>
                  <a:srgbClr val="0053A3"/>
                </a:solidFill>
              </a:rPr>
              <a:t>)</a:t>
            </a:r>
            <a:r>
              <a:rPr lang="zh-CN" altLang="en-US" sz="3200" b="1" dirty="0" smtClean="0">
                <a:solidFill>
                  <a:srgbClr val="0053A3"/>
                </a:solidFill>
              </a:rPr>
              <a:t>、切实落实管理责任</a:t>
            </a:r>
            <a:br>
              <a:rPr lang="zh-CN" altLang="en-US" sz="3200" b="1" dirty="0" smtClean="0"/>
            </a:br>
            <a:r>
              <a:rPr lang="zh-CN" altLang="en-US" sz="3200" b="1" dirty="0" smtClean="0"/>
              <a:t>　　</a:t>
            </a:r>
            <a:r>
              <a:rPr lang="zh-CN" altLang="en-US" sz="3200" b="1" dirty="0" smtClean="0">
                <a:solidFill>
                  <a:srgbClr val="0070C0"/>
                </a:solidFill>
              </a:rPr>
              <a:t>各地、各有关部门要把加强职业学校管理纳入重要议事日程，按照各自职能，制订完善政策措施，创新管理机制，层层落实责任，严肃查处违规办学行为，及时发现、处置矛盾和隐患，确保学校安全稳定、有序发展。教育部门牵头建设统一的职业教育管理信息平台和基础数据库，完善动态管理机制。</a:t>
            </a:r>
            <a:endParaRPr lang="zh-CN" altLang="en-US" sz="3200" b="1" dirty="0" smtClean="0">
              <a:solidFill>
                <a:srgbClr val="0070C0"/>
              </a:solidFill>
            </a:endParaRPr>
          </a:p>
          <a:p>
            <a:pPr lvl="0" indent="0">
              <a:lnSpc>
                <a:spcPct val="150000"/>
              </a:lnSpc>
            </a:pPr>
            <a:endParaRPr lang="zh-CN" altLang="en-US" sz="3200" b="1" dirty="0">
              <a:solidFill>
                <a:schemeClr val="accent5">
                  <a:lumMod val="50000"/>
                </a:schemeClr>
              </a:solidFill>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50" name="矩形 49"/>
          <p:cNvSpPr/>
          <p:nvPr/>
        </p:nvSpPr>
        <p:spPr>
          <a:xfrm rot="5400000">
            <a:off x="5036185" y="-5090795"/>
            <a:ext cx="2118995" cy="122370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5400000">
            <a:off x="5036820" y="-260985"/>
            <a:ext cx="2118995" cy="122370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51313" y="2510972"/>
            <a:ext cx="17301028" cy="1137747"/>
          </a:xfrm>
          <a:prstGeom prst="rect">
            <a:avLst/>
          </a:prstGeom>
          <a:noFill/>
        </p:spPr>
        <p:txBody>
          <a:bodyPr wrap="square" rtlCol="0" anchor="t">
            <a:spAutoFit/>
          </a:bodyPr>
          <a:lstStyle/>
          <a:p>
            <a:pPr algn="ctr">
              <a:lnSpc>
                <a:spcPct val="200000"/>
              </a:lnSpc>
            </a:pPr>
            <a:r>
              <a:rPr lang="zh-CN" altLang="en-US" sz="4000" b="1" spc="300" dirty="0" smtClean="0">
                <a:solidFill>
                  <a:srgbClr val="002060"/>
                </a:solidFill>
                <a:latin typeface="微软雅黑" panose="020B0503020204020204" pitchFamily="34" charset="-122"/>
                <a:ea typeface="微软雅黑" panose="020B0503020204020204" pitchFamily="34" charset="-122"/>
                <a:sym typeface="+mn-ea"/>
              </a:rPr>
              <a:t>十、新形势下职业教育发展的建议</a:t>
            </a:r>
            <a:endParaRPr lang="zh-CN" altLang="en-US" sz="4000" b="1" dirty="0" smtClean="0">
              <a:solidFill>
                <a:srgbClr val="002060"/>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ldLvl="0" animBg="1"/>
      <p:bldP spid="4" grpId="0" bldLvl="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751327" y="627529"/>
            <a:ext cx="11074400" cy="17045741"/>
          </a:xfrm>
          <a:prstGeom prst="rect">
            <a:avLst/>
          </a:prstGeom>
          <a:noFill/>
        </p:spPr>
        <p:txBody>
          <a:bodyPr wrap="square" rtlCol="0">
            <a:spAutoFit/>
          </a:bodyPr>
          <a:lstStyle/>
          <a:p>
            <a:pPr>
              <a:lnSpc>
                <a:spcPct val="150000"/>
              </a:lnSpc>
            </a:pPr>
            <a:r>
              <a:rPr lang="zh-CN" altLang="en-US" sz="3200" b="1" dirty="0" smtClean="0">
                <a:solidFill>
                  <a:schemeClr val="accent1"/>
                </a:solidFill>
                <a:latin typeface="黑体" panose="02010609060101010101" pitchFamily="49" charset="-122"/>
                <a:ea typeface="黑体" panose="02010609060101010101" pitchFamily="49" charset="-122"/>
                <a:sym typeface="+mn-ea"/>
              </a:rPr>
              <a:t> </a:t>
            </a:r>
            <a:r>
              <a:rPr lang="zh-CN" altLang="en-US" sz="3200" b="1" dirty="0" smtClean="0">
                <a:solidFill>
                  <a:srgbClr val="0053A3"/>
                </a:solidFill>
                <a:latin typeface="+mn-ea"/>
              </a:rPr>
              <a:t>（一）</a:t>
            </a:r>
            <a:r>
              <a:rPr lang="zh-CN" altLang="zh-CN" sz="3200" b="1" dirty="0" smtClean="0">
                <a:solidFill>
                  <a:srgbClr val="0053A3"/>
                </a:solidFill>
                <a:latin typeface="+mn-ea"/>
              </a:rPr>
              <a:t>进一步完善和发展我国民办高职教育的政策建议</a:t>
            </a:r>
            <a:endParaRPr lang="en-US" altLang="zh-CN" sz="3200" b="1" dirty="0" smtClean="0">
              <a:solidFill>
                <a:srgbClr val="0053A3"/>
              </a:solidFill>
              <a:latin typeface="+mn-ea"/>
            </a:endParaRPr>
          </a:p>
          <a:p>
            <a:pPr>
              <a:lnSpc>
                <a:spcPct val="150000"/>
              </a:lnSpc>
            </a:pPr>
            <a:r>
              <a:rPr lang="en-US" altLang="zh-CN" sz="3200" b="1" dirty="0" smtClean="0">
                <a:solidFill>
                  <a:srgbClr val="0070C0"/>
                </a:solidFill>
                <a:latin typeface="+mn-ea"/>
              </a:rPr>
              <a:t>       1.</a:t>
            </a:r>
            <a:r>
              <a:rPr lang="zh-CN" altLang="zh-CN" sz="3200" b="1" dirty="0" smtClean="0">
                <a:solidFill>
                  <a:srgbClr val="0070C0"/>
                </a:solidFill>
                <a:latin typeface="+mn-ea"/>
              </a:rPr>
              <a:t>落实对民办高职的分类扶持政策，鼓励高职院校拓宽经费来源渠道</a:t>
            </a:r>
            <a:endParaRPr lang="en-US" altLang="zh-CN" sz="3200" b="1" dirty="0" smtClean="0">
              <a:solidFill>
                <a:srgbClr val="0070C0"/>
              </a:solidFill>
              <a:latin typeface="+mn-ea"/>
            </a:endParaRPr>
          </a:p>
          <a:p>
            <a:pPr>
              <a:lnSpc>
                <a:spcPct val="150000"/>
              </a:lnSpc>
            </a:pPr>
            <a:r>
              <a:rPr lang="en-US" altLang="zh-CN" sz="3200" b="1" dirty="0" smtClean="0">
                <a:solidFill>
                  <a:srgbClr val="0070C0"/>
                </a:solidFill>
                <a:latin typeface="+mn-ea"/>
              </a:rPr>
              <a:t>      2.</a:t>
            </a:r>
            <a:r>
              <a:rPr lang="zh-CN" altLang="zh-CN" sz="3200" b="1" dirty="0" smtClean="0">
                <a:solidFill>
                  <a:srgbClr val="0070C0"/>
                </a:solidFill>
                <a:latin typeface="+mn-ea"/>
              </a:rPr>
              <a:t>建立和完善现代职业教育体系，拓宽生源结构</a:t>
            </a:r>
            <a:r>
              <a:rPr lang="en-US" altLang="zh-CN" sz="3200" b="1" dirty="0" smtClean="0">
                <a:solidFill>
                  <a:srgbClr val="0070C0"/>
                </a:solidFill>
                <a:latin typeface="+mn-ea"/>
              </a:rPr>
              <a:t>,</a:t>
            </a:r>
            <a:r>
              <a:rPr lang="zh-CN" altLang="zh-CN" sz="3200" b="1" dirty="0" smtClean="0">
                <a:solidFill>
                  <a:srgbClr val="0070C0"/>
                </a:solidFill>
                <a:latin typeface="+mn-ea"/>
              </a:rPr>
              <a:t>提升高职教育的吸引力</a:t>
            </a:r>
            <a:endParaRPr lang="en-US" altLang="zh-CN" sz="3200" b="1" dirty="0" smtClean="0">
              <a:solidFill>
                <a:srgbClr val="0070C0"/>
              </a:solidFill>
              <a:latin typeface="+mn-ea"/>
            </a:endParaRPr>
          </a:p>
          <a:p>
            <a:pPr>
              <a:lnSpc>
                <a:spcPct val="150000"/>
              </a:lnSpc>
            </a:pPr>
            <a:r>
              <a:rPr lang="en-US" altLang="zh-CN" sz="3200" b="1" dirty="0" smtClean="0">
                <a:solidFill>
                  <a:srgbClr val="0070C0"/>
                </a:solidFill>
                <a:latin typeface="+mn-ea"/>
              </a:rPr>
              <a:t>      3.</a:t>
            </a:r>
            <a:r>
              <a:rPr lang="zh-CN" altLang="zh-CN" sz="3200" b="1" dirty="0" smtClean="0">
                <a:solidFill>
                  <a:srgbClr val="0070C0"/>
                </a:solidFill>
                <a:latin typeface="+mn-ea"/>
              </a:rPr>
              <a:t>完善政府引导、企业密切参与的职业教育人才培养制度</a:t>
            </a:r>
            <a:endParaRPr lang="en-US" altLang="zh-CN" sz="3200" b="1" dirty="0" smtClean="0">
              <a:solidFill>
                <a:srgbClr val="0070C0"/>
              </a:solidFill>
              <a:latin typeface="+mn-ea"/>
            </a:endParaRPr>
          </a:p>
          <a:p>
            <a:pPr>
              <a:lnSpc>
                <a:spcPct val="150000"/>
              </a:lnSpc>
            </a:pPr>
            <a:r>
              <a:rPr lang="zh-CN" altLang="zh-CN" sz="3200" b="1" dirty="0" smtClean="0">
                <a:solidFill>
                  <a:srgbClr val="0070C0"/>
                </a:solidFill>
                <a:latin typeface="+mn-ea"/>
              </a:rPr>
              <a:t>次，提高民办高职教育发展水平</a:t>
            </a:r>
            <a:endParaRPr lang="zh-CN" altLang="zh-CN" sz="3200" b="1" dirty="0" smtClean="0">
              <a:solidFill>
                <a:srgbClr val="0070C0"/>
              </a:solidFill>
              <a:latin typeface="+mn-ea"/>
            </a:endParaRPr>
          </a:p>
          <a:p>
            <a:pPr>
              <a:lnSpc>
                <a:spcPct val="200000"/>
              </a:lnSpc>
            </a:pPr>
            <a:endParaRPr lang="zh-CN" altLang="zh-CN" sz="3200" dirty="0" smtClean="0"/>
          </a:p>
          <a:p>
            <a:pPr>
              <a:lnSpc>
                <a:spcPct val="200000"/>
              </a:lnSpc>
            </a:pPr>
            <a:endParaRPr lang="zh-CN" altLang="zh-CN" sz="3200" dirty="0" smtClean="0"/>
          </a:p>
          <a:p>
            <a:pPr>
              <a:lnSpc>
                <a:spcPct val="200000"/>
              </a:lnSpc>
            </a:pPr>
            <a:endParaRPr lang="zh-CN" altLang="zh-CN" sz="3200" dirty="0" smtClean="0"/>
          </a:p>
          <a:p>
            <a:pPr>
              <a:lnSpc>
                <a:spcPct val="200000"/>
              </a:lnSpc>
            </a:pPr>
            <a:endParaRPr lang="zh-CN" altLang="zh-CN" sz="3200" dirty="0" smtClean="0"/>
          </a:p>
          <a:p>
            <a:pPr>
              <a:lnSpc>
                <a:spcPct val="200000"/>
              </a:lnSpc>
            </a:pPr>
            <a:endParaRPr lang="zh-CN" altLang="zh-CN" sz="3200" dirty="0" smtClean="0"/>
          </a:p>
          <a:p>
            <a:pPr>
              <a:lnSpc>
                <a:spcPct val="200000"/>
              </a:lnSpc>
            </a:pPr>
            <a:endParaRPr lang="zh-CN" altLang="zh-CN" sz="3200" dirty="0" smtClean="0"/>
          </a:p>
          <a:p>
            <a:pPr>
              <a:lnSpc>
                <a:spcPct val="200000"/>
              </a:lnSpc>
            </a:pPr>
            <a:endParaRPr lang="zh-CN" altLang="zh-CN" sz="3200" dirty="0" smtClean="0"/>
          </a:p>
          <a:p>
            <a:pPr>
              <a:lnSpc>
                <a:spcPct val="200000"/>
              </a:lnSpc>
            </a:pPr>
            <a:endParaRPr lang="zh-CN" altLang="zh-CN" sz="3200" dirty="0" smtClean="0"/>
          </a:p>
          <a:p>
            <a:pPr>
              <a:lnSpc>
                <a:spcPct val="200000"/>
              </a:lnSpc>
            </a:pPr>
            <a:endParaRPr lang="zh-CN" altLang="zh-CN" sz="3200" dirty="0" smtClean="0"/>
          </a:p>
          <a:p>
            <a:pPr>
              <a:lnSpc>
                <a:spcPct val="200000"/>
              </a:lnSpc>
            </a:pPr>
            <a:endParaRPr lang="zh-CN" altLang="zh-CN" sz="3200" dirty="0" smtClean="0"/>
          </a:p>
          <a:p>
            <a:pPr>
              <a:lnSpc>
                <a:spcPct val="200000"/>
              </a:lnSpc>
            </a:pPr>
            <a:endParaRPr lang="en-US" altLang="zh-CN" sz="3200" b="1" dirty="0" smtClean="0">
              <a:solidFill>
                <a:schemeClr val="accent1"/>
              </a:solidFill>
              <a:latin typeface="黑体" panose="02010609060101010101" pitchFamily="49" charset="-122"/>
              <a:ea typeface="黑体" panose="02010609060101010101" pitchFamily="49" charset="-122"/>
              <a:sym typeface="+mn-ea"/>
            </a:endParaRPr>
          </a:p>
          <a:p>
            <a:pPr>
              <a:lnSpc>
                <a:spcPct val="200000"/>
              </a:lnSpc>
            </a:pPr>
            <a:r>
              <a:rPr lang="zh-CN" altLang="en-US" sz="3200" b="1" dirty="0" smtClean="0">
                <a:solidFill>
                  <a:schemeClr val="accent1"/>
                </a:solidFill>
                <a:latin typeface="仿宋" panose="02010609060101010101" pitchFamily="1" charset="-122"/>
                <a:ea typeface="仿宋" panose="02010609060101010101" pitchFamily="1" charset="-122"/>
                <a:sym typeface="+mn-ea"/>
              </a:rPr>
              <a:t>    </a:t>
            </a:r>
            <a:endParaRPr lang="en-US" altLang="zh-CN" sz="3200" b="1" dirty="0" smtClean="0">
              <a:solidFill>
                <a:schemeClr val="accent1"/>
              </a:solidFill>
              <a:latin typeface="仿宋" panose="02010609060101010101" pitchFamily="1" charset="-122"/>
              <a:ea typeface="仿宋" panose="02010609060101010101" pitchFamily="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769257" y="1"/>
            <a:ext cx="11074400" cy="16835378"/>
          </a:xfrm>
          <a:prstGeom prst="rect">
            <a:avLst/>
          </a:prstGeom>
          <a:noFill/>
        </p:spPr>
        <p:txBody>
          <a:bodyPr wrap="square" rtlCol="0">
            <a:spAutoFit/>
          </a:bodyPr>
          <a:lstStyle/>
          <a:p>
            <a:pPr>
              <a:lnSpc>
                <a:spcPct val="200000"/>
              </a:lnSpc>
            </a:pPr>
            <a:r>
              <a:rPr lang="zh-CN" altLang="en-US" sz="3200" b="1" dirty="0" smtClean="0">
                <a:solidFill>
                  <a:schemeClr val="accent1"/>
                </a:solidFill>
                <a:latin typeface="黑体" panose="02010609060101010101" pitchFamily="49" charset="-122"/>
                <a:ea typeface="黑体" panose="02010609060101010101" pitchFamily="49" charset="-122"/>
                <a:sym typeface="+mn-ea"/>
              </a:rPr>
              <a:t>    </a:t>
            </a:r>
            <a:endParaRPr lang="en-US" altLang="zh-CN" sz="3200" b="1" dirty="0" smtClean="0"/>
          </a:p>
          <a:p>
            <a:pPr>
              <a:lnSpc>
                <a:spcPct val="200000"/>
              </a:lnSpc>
            </a:pPr>
            <a:r>
              <a:rPr lang="en-US" altLang="zh-CN" sz="3200" b="1" dirty="0" smtClean="0">
                <a:solidFill>
                  <a:srgbClr val="0070C0"/>
                </a:solidFill>
                <a:latin typeface="+mn-ea"/>
              </a:rPr>
              <a:t>       4.</a:t>
            </a:r>
            <a:r>
              <a:rPr lang="zh-CN" altLang="zh-CN" sz="3200" b="1" dirty="0" smtClean="0">
                <a:solidFill>
                  <a:srgbClr val="0070C0"/>
                </a:solidFill>
                <a:latin typeface="+mn-ea"/>
              </a:rPr>
              <a:t>加强校企合作</a:t>
            </a:r>
            <a:r>
              <a:rPr lang="en-US" altLang="zh-CN" sz="3200" b="1" dirty="0" smtClean="0">
                <a:solidFill>
                  <a:srgbClr val="0070C0"/>
                </a:solidFill>
                <a:latin typeface="+mn-ea"/>
              </a:rPr>
              <a:t>,</a:t>
            </a:r>
            <a:r>
              <a:rPr lang="zh-CN" altLang="zh-CN" sz="3200" b="1" dirty="0" smtClean="0">
                <a:solidFill>
                  <a:srgbClr val="0070C0"/>
                </a:solidFill>
                <a:latin typeface="+mn-ea"/>
              </a:rPr>
              <a:t>促进产学研协同创新</a:t>
            </a:r>
            <a:r>
              <a:rPr lang="en-US" altLang="zh-CN" sz="3200" b="1" dirty="0" smtClean="0">
                <a:solidFill>
                  <a:srgbClr val="0070C0"/>
                </a:solidFill>
                <a:latin typeface="+mn-ea"/>
              </a:rPr>
              <a:t>,</a:t>
            </a:r>
            <a:r>
              <a:rPr lang="zh-CN" altLang="zh-CN" sz="3200" b="1" dirty="0" smtClean="0">
                <a:solidFill>
                  <a:srgbClr val="0070C0"/>
                </a:solidFill>
                <a:latin typeface="+mn-ea"/>
              </a:rPr>
              <a:t>提升服务水平</a:t>
            </a:r>
            <a:endParaRPr lang="en-US" altLang="zh-CN" sz="3200" b="1" dirty="0" smtClean="0">
              <a:solidFill>
                <a:srgbClr val="0070C0"/>
              </a:solidFill>
              <a:latin typeface="+mn-ea"/>
            </a:endParaRPr>
          </a:p>
          <a:p>
            <a:pPr>
              <a:lnSpc>
                <a:spcPct val="200000"/>
              </a:lnSpc>
            </a:pPr>
            <a:r>
              <a:rPr lang="en-US" altLang="zh-CN" sz="3200" b="1" dirty="0" smtClean="0">
                <a:solidFill>
                  <a:srgbClr val="0070C0"/>
                </a:solidFill>
                <a:latin typeface="+mn-ea"/>
              </a:rPr>
              <a:t>       5.</a:t>
            </a:r>
            <a:r>
              <a:rPr lang="zh-CN" altLang="zh-CN" sz="3200" b="1" dirty="0" smtClean="0">
                <a:solidFill>
                  <a:srgbClr val="0070C0"/>
                </a:solidFill>
                <a:latin typeface="+mn-ea"/>
              </a:rPr>
              <a:t>拓宽师资来源渠道</a:t>
            </a:r>
            <a:endParaRPr lang="en-US" altLang="zh-CN" sz="3200" b="1" dirty="0" smtClean="0">
              <a:solidFill>
                <a:srgbClr val="0070C0"/>
              </a:solidFill>
              <a:latin typeface="+mn-ea"/>
            </a:endParaRPr>
          </a:p>
          <a:p>
            <a:pPr>
              <a:lnSpc>
                <a:spcPct val="200000"/>
              </a:lnSpc>
            </a:pPr>
            <a:r>
              <a:rPr lang="en-US" altLang="zh-CN" sz="3200" b="1" dirty="0" smtClean="0">
                <a:solidFill>
                  <a:srgbClr val="0070C0"/>
                </a:solidFill>
                <a:latin typeface="+mn-ea"/>
              </a:rPr>
              <a:t>       6.</a:t>
            </a:r>
            <a:r>
              <a:rPr lang="zh-CN" altLang="zh-CN" sz="3200" b="1" dirty="0" smtClean="0">
                <a:solidFill>
                  <a:srgbClr val="0070C0"/>
                </a:solidFill>
                <a:latin typeface="+mn-ea"/>
              </a:rPr>
              <a:t>建立国家资格框架，推行</a:t>
            </a:r>
            <a:r>
              <a:rPr lang="en-US" altLang="zh-CN" sz="3200" b="1" dirty="0" smtClean="0">
                <a:solidFill>
                  <a:srgbClr val="0070C0"/>
                </a:solidFill>
                <a:latin typeface="+mn-ea"/>
              </a:rPr>
              <a:t>“</a:t>
            </a:r>
            <a:r>
              <a:rPr lang="zh-CN" altLang="zh-CN" sz="3200" b="1" dirty="0" smtClean="0">
                <a:solidFill>
                  <a:srgbClr val="0070C0"/>
                </a:solidFill>
                <a:latin typeface="+mn-ea"/>
              </a:rPr>
              <a:t>双证融通</a:t>
            </a:r>
            <a:r>
              <a:rPr lang="en-US" altLang="zh-CN" sz="3200" b="1" dirty="0" smtClean="0">
                <a:solidFill>
                  <a:srgbClr val="0070C0"/>
                </a:solidFill>
                <a:latin typeface="+mn-ea"/>
              </a:rPr>
              <a:t>”</a:t>
            </a:r>
            <a:r>
              <a:rPr lang="zh-CN" altLang="zh-CN" sz="3200" b="1" dirty="0" smtClean="0">
                <a:solidFill>
                  <a:srgbClr val="0070C0"/>
                </a:solidFill>
                <a:latin typeface="+mn-ea"/>
              </a:rPr>
              <a:t>，贯通人才培养层次，提高民办高职教育发展水平</a:t>
            </a:r>
            <a:endParaRPr lang="zh-CN" altLang="zh-CN" sz="3200" b="1" dirty="0" smtClean="0">
              <a:solidFill>
                <a:srgbClr val="0070C0"/>
              </a:solidFill>
              <a:latin typeface="+mn-ea"/>
            </a:endParaRPr>
          </a:p>
          <a:p>
            <a:pPr>
              <a:lnSpc>
                <a:spcPct val="200000"/>
              </a:lnSpc>
            </a:pPr>
            <a:endParaRPr lang="zh-CN" altLang="zh-CN" sz="3200" dirty="0" smtClean="0"/>
          </a:p>
          <a:p>
            <a:pPr>
              <a:lnSpc>
                <a:spcPct val="200000"/>
              </a:lnSpc>
            </a:pPr>
            <a:endParaRPr lang="zh-CN" altLang="zh-CN" sz="3200" dirty="0" smtClean="0"/>
          </a:p>
          <a:p>
            <a:pPr>
              <a:lnSpc>
                <a:spcPct val="200000"/>
              </a:lnSpc>
            </a:pPr>
            <a:endParaRPr lang="zh-CN" altLang="zh-CN" sz="3200" dirty="0" smtClean="0"/>
          </a:p>
          <a:p>
            <a:pPr>
              <a:lnSpc>
                <a:spcPct val="200000"/>
              </a:lnSpc>
            </a:pPr>
            <a:endParaRPr lang="zh-CN" altLang="zh-CN" sz="3200" dirty="0" smtClean="0"/>
          </a:p>
          <a:p>
            <a:pPr>
              <a:lnSpc>
                <a:spcPct val="200000"/>
              </a:lnSpc>
            </a:pPr>
            <a:endParaRPr lang="zh-CN" altLang="zh-CN" sz="3200" dirty="0" smtClean="0"/>
          </a:p>
          <a:p>
            <a:pPr>
              <a:lnSpc>
                <a:spcPct val="200000"/>
              </a:lnSpc>
            </a:pPr>
            <a:endParaRPr lang="zh-CN" altLang="zh-CN" sz="3200" dirty="0" smtClean="0"/>
          </a:p>
          <a:p>
            <a:pPr>
              <a:lnSpc>
                <a:spcPct val="200000"/>
              </a:lnSpc>
            </a:pPr>
            <a:endParaRPr lang="zh-CN" altLang="zh-CN" sz="3200" dirty="0" smtClean="0"/>
          </a:p>
          <a:p>
            <a:pPr>
              <a:lnSpc>
                <a:spcPct val="200000"/>
              </a:lnSpc>
            </a:pPr>
            <a:endParaRPr lang="zh-CN" altLang="zh-CN" sz="3200" dirty="0" smtClean="0"/>
          </a:p>
          <a:p>
            <a:pPr>
              <a:lnSpc>
                <a:spcPct val="200000"/>
              </a:lnSpc>
            </a:pPr>
            <a:endParaRPr lang="zh-CN" altLang="zh-CN" sz="3200" dirty="0" smtClean="0"/>
          </a:p>
          <a:p>
            <a:pPr>
              <a:lnSpc>
                <a:spcPct val="200000"/>
              </a:lnSpc>
            </a:pPr>
            <a:endParaRPr lang="zh-CN" altLang="zh-CN" sz="3200" dirty="0" smtClean="0"/>
          </a:p>
          <a:p>
            <a:pPr>
              <a:lnSpc>
                <a:spcPct val="200000"/>
              </a:lnSpc>
            </a:pPr>
            <a:endParaRPr lang="en-US" altLang="zh-CN" sz="3200" b="1" dirty="0" smtClean="0">
              <a:solidFill>
                <a:schemeClr val="accent1"/>
              </a:solidFill>
              <a:latin typeface="黑体" panose="02010609060101010101" pitchFamily="49" charset="-122"/>
              <a:ea typeface="黑体" panose="02010609060101010101" pitchFamily="49" charset="-122"/>
              <a:sym typeface="+mn-ea"/>
            </a:endParaRPr>
          </a:p>
          <a:p>
            <a:pPr>
              <a:lnSpc>
                <a:spcPct val="200000"/>
              </a:lnSpc>
            </a:pPr>
            <a:r>
              <a:rPr lang="zh-CN" altLang="en-US" sz="3200" b="1" dirty="0" smtClean="0">
                <a:solidFill>
                  <a:schemeClr val="accent1"/>
                </a:solidFill>
                <a:latin typeface="仿宋" panose="02010609060101010101" pitchFamily="1" charset="-122"/>
                <a:ea typeface="仿宋" panose="02010609060101010101" pitchFamily="1" charset="-122"/>
                <a:sym typeface="+mn-ea"/>
              </a:rPr>
              <a:t>    </a:t>
            </a:r>
            <a:endParaRPr lang="en-US" altLang="zh-CN" sz="3200" b="1" dirty="0" smtClean="0">
              <a:solidFill>
                <a:schemeClr val="accent1"/>
              </a:solidFill>
              <a:latin typeface="仿宋" panose="02010609060101010101" pitchFamily="1" charset="-122"/>
              <a:ea typeface="仿宋" panose="02010609060101010101" pitchFamily="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262380" y="142240"/>
            <a:ext cx="9779000" cy="662554"/>
          </a:xfrm>
          <a:prstGeom prst="rect">
            <a:avLst/>
          </a:prstGeom>
          <a:noFill/>
        </p:spPr>
        <p:txBody>
          <a:bodyPr wrap="square" rtlCol="0">
            <a:spAutoFit/>
          </a:bodyPr>
          <a:lstStyle/>
          <a:p>
            <a:pPr lvl="0" indent="0">
              <a:lnSpc>
                <a:spcPct val="150000"/>
              </a:lnSpc>
            </a:pPr>
            <a:r>
              <a:rPr lang="en-US" altLang="zh-CN" sz="2800" b="1" dirty="0">
                <a:latin typeface="微软雅黑" panose="020B0503020204020204" pitchFamily="34" charset="-122"/>
              </a:rPr>
              <a:t>                        </a:t>
            </a:r>
            <a:endParaRPr lang="zh-CN" altLang="en-US" sz="2400" b="1" dirty="0">
              <a:solidFill>
                <a:srgbClr val="C00000"/>
              </a:solidFill>
              <a:latin typeface="微软雅黑" panose="020B0503020204020204" pitchFamily="34" charset="-122"/>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03199" y="899887"/>
            <a:ext cx="11727545" cy="6001643"/>
          </a:xfrm>
          <a:prstGeom prst="rect">
            <a:avLst/>
          </a:prstGeom>
          <a:noFill/>
        </p:spPr>
        <p:txBody>
          <a:bodyPr wrap="square" rtlCol="0" anchor="t">
            <a:spAutoFit/>
          </a:bodyPr>
          <a:lstStyle/>
          <a:p>
            <a:pPr>
              <a:lnSpc>
                <a:spcPct val="200000"/>
              </a:lnSpc>
            </a:pPr>
            <a:r>
              <a:rPr lang="zh-CN" altLang="en-US" sz="3200" b="1" dirty="0" smtClean="0">
                <a:solidFill>
                  <a:srgbClr val="0070C0"/>
                </a:solidFill>
              </a:rPr>
              <a:t>    （二） 对高职院校的建议</a:t>
            </a:r>
            <a:endParaRPr lang="en-US" altLang="zh-CN" sz="3200" b="1" dirty="0" smtClean="0">
              <a:solidFill>
                <a:srgbClr val="0070C0"/>
              </a:solidFill>
            </a:endParaRPr>
          </a:p>
          <a:p>
            <a:pPr>
              <a:lnSpc>
                <a:spcPct val="200000"/>
              </a:lnSpc>
            </a:pPr>
            <a:r>
              <a:rPr lang="zh-CN" altLang="en-US" sz="3200" b="1" dirty="0" smtClean="0">
                <a:solidFill>
                  <a:srgbClr val="0070C0"/>
                </a:solidFill>
              </a:rPr>
              <a:t>      </a:t>
            </a:r>
            <a:r>
              <a:rPr lang="en-US" altLang="zh-CN" sz="3200" b="1" dirty="0" smtClean="0">
                <a:solidFill>
                  <a:srgbClr val="0070C0"/>
                </a:solidFill>
              </a:rPr>
              <a:t>(</a:t>
            </a:r>
            <a:r>
              <a:rPr lang="en-US" altLang="zh-CN" sz="3200" b="1" dirty="0" smtClean="0">
                <a:solidFill>
                  <a:srgbClr val="0053A3"/>
                </a:solidFill>
              </a:rPr>
              <a:t>1)</a:t>
            </a:r>
            <a:r>
              <a:rPr lang="zh-CN" altLang="en-US" sz="3200" b="1" dirty="0" smtClean="0">
                <a:solidFill>
                  <a:srgbClr val="0053A3"/>
                </a:solidFill>
              </a:rPr>
              <a:t>、凸显办学特色  塑造职教品牌</a:t>
            </a:r>
            <a:endParaRPr lang="en-US" altLang="zh-CN" sz="3200" b="1" dirty="0" smtClean="0">
              <a:solidFill>
                <a:srgbClr val="0053A3"/>
              </a:solidFill>
            </a:endParaRPr>
          </a:p>
          <a:p>
            <a:pPr>
              <a:lnSpc>
                <a:spcPct val="200000"/>
              </a:lnSpc>
            </a:pPr>
            <a:r>
              <a:rPr lang="en-US" altLang="zh-CN" sz="3200" b="1" dirty="0" smtClean="0">
                <a:solidFill>
                  <a:srgbClr val="0053A3"/>
                </a:solidFill>
                <a:latin typeface="黑体" panose="02010609060101010101" pitchFamily="49" charset="-122"/>
                <a:ea typeface="黑体" panose="02010609060101010101" pitchFamily="49" charset="-122"/>
                <a:sym typeface="+mn-ea"/>
              </a:rPr>
              <a:t>    </a:t>
            </a:r>
            <a:r>
              <a:rPr lang="zh-CN" altLang="en-US" sz="3200" b="1" dirty="0" smtClean="0">
                <a:solidFill>
                  <a:srgbClr val="0070C0"/>
                </a:solidFill>
                <a:latin typeface="黑体" panose="02010609060101010101" pitchFamily="49" charset="-122"/>
                <a:ea typeface="黑体" panose="02010609060101010101" pitchFamily="49" charset="-122"/>
                <a:sym typeface="+mn-ea"/>
              </a:rPr>
              <a:t>分类办学、特色发展是国际上公认的职业发展经验，推进职业院校特色发展也是发展现代职业教育的必然选择；</a:t>
            </a:r>
            <a:endParaRPr lang="en-US" altLang="zh-CN" sz="3200" b="1" dirty="0" smtClean="0">
              <a:solidFill>
                <a:srgbClr val="0070C0"/>
              </a:solidFill>
              <a:latin typeface="黑体" panose="02010609060101010101" pitchFamily="49" charset="-122"/>
              <a:ea typeface="黑体" panose="02010609060101010101" pitchFamily="49" charset="-122"/>
              <a:sym typeface="+mn-ea"/>
            </a:endParaRPr>
          </a:p>
          <a:p>
            <a:pPr>
              <a:lnSpc>
                <a:spcPct val="200000"/>
              </a:lnSpc>
            </a:pPr>
            <a:r>
              <a:rPr lang="en-US" altLang="zh-CN" sz="3200" b="1" dirty="0" smtClean="0">
                <a:solidFill>
                  <a:srgbClr val="0070C0"/>
                </a:solidFill>
                <a:latin typeface="黑体" panose="02010609060101010101" pitchFamily="49" charset="-122"/>
                <a:ea typeface="黑体" panose="02010609060101010101" pitchFamily="49" charset="-122"/>
                <a:sym typeface="+mn-ea"/>
              </a:rPr>
              <a:t>    </a:t>
            </a:r>
            <a:r>
              <a:rPr lang="zh-CN" altLang="en-US" sz="3200" b="1" dirty="0" smtClean="0">
                <a:solidFill>
                  <a:srgbClr val="0070C0"/>
                </a:solidFill>
                <a:latin typeface="黑体" panose="02010609060101010101" pitchFamily="49" charset="-122"/>
                <a:ea typeface="黑体" panose="02010609060101010101" pitchFamily="49" charset="-122"/>
                <a:sym typeface="+mn-ea"/>
              </a:rPr>
              <a:t>学校发展不在规模大小，关键是具有办学特色，拥有独特的办学理念与风格。</a:t>
            </a:r>
            <a:endParaRPr lang="zh-CN" altLang="en-US" sz="3200" b="1" dirty="0">
              <a:solidFill>
                <a:srgbClr val="0070C0"/>
              </a:solidFill>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262380" y="142240"/>
            <a:ext cx="9779000" cy="662554"/>
          </a:xfrm>
          <a:prstGeom prst="rect">
            <a:avLst/>
          </a:prstGeom>
          <a:noFill/>
        </p:spPr>
        <p:txBody>
          <a:bodyPr wrap="square" rtlCol="0">
            <a:spAutoFit/>
          </a:bodyPr>
          <a:lstStyle/>
          <a:p>
            <a:pPr lvl="0" indent="0">
              <a:lnSpc>
                <a:spcPct val="150000"/>
              </a:lnSpc>
            </a:pPr>
            <a:r>
              <a:rPr lang="en-US" altLang="zh-CN" sz="2800" b="1" dirty="0">
                <a:latin typeface="微软雅黑" panose="020B0503020204020204" pitchFamily="34" charset="-122"/>
              </a:rPr>
              <a:t>                        </a:t>
            </a:r>
            <a:endParaRPr lang="zh-CN" altLang="en-US" sz="2400" b="1" dirty="0">
              <a:solidFill>
                <a:srgbClr val="C00000"/>
              </a:solidFill>
              <a:latin typeface="微软雅黑" panose="020B0503020204020204" pitchFamily="34" charset="-122"/>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03199" y="899887"/>
            <a:ext cx="11727545" cy="5262979"/>
          </a:xfrm>
          <a:prstGeom prst="rect">
            <a:avLst/>
          </a:prstGeom>
          <a:noFill/>
        </p:spPr>
        <p:txBody>
          <a:bodyPr wrap="square" rtlCol="0" anchor="t">
            <a:spAutoFit/>
          </a:bodyPr>
          <a:lstStyle/>
          <a:p>
            <a:pPr>
              <a:lnSpc>
                <a:spcPct val="150000"/>
              </a:lnSpc>
            </a:pPr>
            <a:r>
              <a:rPr lang="zh-CN" altLang="en-US" sz="3200" b="1" dirty="0" smtClean="0"/>
              <a:t>      </a:t>
            </a:r>
            <a:r>
              <a:rPr lang="en-US" altLang="zh-CN" sz="3200" b="1" dirty="0" smtClean="0"/>
              <a:t>(</a:t>
            </a:r>
            <a:r>
              <a:rPr lang="en-US" altLang="zh-CN" sz="3200" b="1" dirty="0" smtClean="0">
                <a:solidFill>
                  <a:srgbClr val="0053A3"/>
                </a:solidFill>
              </a:rPr>
              <a:t>2)</a:t>
            </a:r>
            <a:r>
              <a:rPr lang="zh-CN" altLang="en-US" sz="3200" b="1" dirty="0" smtClean="0">
                <a:solidFill>
                  <a:srgbClr val="0053A3"/>
                </a:solidFill>
              </a:rPr>
              <a:t>、深化产教融合   提高办学质量</a:t>
            </a:r>
            <a:endParaRPr lang="en-US" altLang="zh-CN" sz="3200" b="1" dirty="0" smtClean="0">
              <a:solidFill>
                <a:srgbClr val="0053A3"/>
              </a:solidFill>
            </a:endParaRPr>
          </a:p>
          <a:p>
            <a:pPr>
              <a:lnSpc>
                <a:spcPct val="150000"/>
              </a:lnSpc>
            </a:pPr>
            <a:r>
              <a:rPr lang="en-US" altLang="zh-CN" sz="3200" b="1" dirty="0" smtClean="0">
                <a:solidFill>
                  <a:srgbClr val="0053A3"/>
                </a:solidFill>
                <a:latin typeface="黑体" panose="02010609060101010101" pitchFamily="49" charset="-122"/>
                <a:ea typeface="黑体" panose="02010609060101010101" pitchFamily="49" charset="-122"/>
                <a:sym typeface="+mn-ea"/>
              </a:rPr>
              <a:t>    </a:t>
            </a:r>
            <a:r>
              <a:rPr lang="zh-CN" altLang="en-US" sz="3200" b="1" dirty="0" smtClean="0">
                <a:solidFill>
                  <a:srgbClr val="0070C0"/>
                </a:solidFill>
                <a:latin typeface="黑体" panose="02010609060101010101" pitchFamily="49" charset="-122"/>
                <a:ea typeface="黑体" panose="02010609060101010101" pitchFamily="49" charset="-122"/>
                <a:sym typeface="+mn-ea"/>
              </a:rPr>
              <a:t>随着我国经济进入新常态以及</a:t>
            </a:r>
            <a:r>
              <a:rPr lang="en-US" altLang="zh-CN" sz="3200" b="1" dirty="0" smtClean="0">
                <a:solidFill>
                  <a:srgbClr val="0070C0"/>
                </a:solidFill>
                <a:latin typeface="黑体" panose="02010609060101010101" pitchFamily="49" charset="-122"/>
                <a:ea typeface="黑体" panose="02010609060101010101" pitchFamily="49" charset="-122"/>
                <a:sym typeface="+mn-ea"/>
              </a:rPr>
              <a:t>《</a:t>
            </a:r>
            <a:r>
              <a:rPr lang="zh-CN" altLang="en-US" sz="3200" b="1" dirty="0" smtClean="0">
                <a:solidFill>
                  <a:srgbClr val="0070C0"/>
                </a:solidFill>
                <a:latin typeface="黑体" panose="02010609060101010101" pitchFamily="49" charset="-122"/>
                <a:ea typeface="黑体" panose="02010609060101010101" pitchFamily="49" charset="-122"/>
                <a:sym typeface="+mn-ea"/>
              </a:rPr>
              <a:t>中国制造</a:t>
            </a:r>
            <a:r>
              <a:rPr lang="en-US" altLang="zh-CN" sz="3200" b="1" dirty="0" smtClean="0">
                <a:solidFill>
                  <a:srgbClr val="0070C0"/>
                </a:solidFill>
                <a:latin typeface="黑体" panose="02010609060101010101" pitchFamily="49" charset="-122"/>
                <a:ea typeface="黑体" panose="02010609060101010101" pitchFamily="49" charset="-122"/>
                <a:sym typeface="+mn-ea"/>
              </a:rPr>
              <a:t>2025》</a:t>
            </a:r>
            <a:r>
              <a:rPr lang="zh-CN" altLang="en-US" sz="3200" b="1" dirty="0" smtClean="0">
                <a:solidFill>
                  <a:srgbClr val="0070C0"/>
                </a:solidFill>
                <a:latin typeface="黑体" panose="02010609060101010101" pitchFamily="49" charset="-122"/>
                <a:ea typeface="黑体" panose="02010609060101010101" pitchFamily="49" charset="-122"/>
                <a:sym typeface="+mn-ea"/>
              </a:rPr>
              <a:t>的出台，“技术进步、产业升级、创新驱动”对技术技能人才提出更高要求，这给职业教育带来新挑战。</a:t>
            </a:r>
            <a:endParaRPr lang="en-US" altLang="zh-CN" sz="3200" b="1" dirty="0" smtClean="0">
              <a:solidFill>
                <a:srgbClr val="0070C0"/>
              </a:solidFill>
              <a:latin typeface="黑体" panose="02010609060101010101" pitchFamily="49" charset="-122"/>
              <a:ea typeface="黑体" panose="02010609060101010101" pitchFamily="49" charset="-122"/>
              <a:sym typeface="+mn-ea"/>
            </a:endParaRPr>
          </a:p>
          <a:p>
            <a:pPr>
              <a:lnSpc>
                <a:spcPct val="150000"/>
              </a:lnSpc>
            </a:pPr>
            <a:r>
              <a:rPr lang="en-US" altLang="zh-CN" sz="3200" b="1" dirty="0" smtClean="0">
                <a:solidFill>
                  <a:srgbClr val="0070C0"/>
                </a:solidFill>
                <a:latin typeface="黑体" panose="02010609060101010101" pitchFamily="49" charset="-122"/>
                <a:ea typeface="黑体" panose="02010609060101010101" pitchFamily="49" charset="-122"/>
                <a:sym typeface="+mn-ea"/>
              </a:rPr>
              <a:t>    </a:t>
            </a:r>
            <a:r>
              <a:rPr lang="zh-CN" altLang="en-US" sz="3200" b="1" dirty="0" smtClean="0">
                <a:solidFill>
                  <a:srgbClr val="0070C0"/>
                </a:solidFill>
                <a:latin typeface="黑体" panose="02010609060101010101" pitchFamily="49" charset="-122"/>
                <a:ea typeface="黑体" panose="02010609060101010101" pitchFamily="49" charset="-122"/>
                <a:sym typeface="+mn-ea"/>
              </a:rPr>
              <a:t>职业院校聚焦创新驱动发展战略，大力推动实施产教融合、校企合作，构建职业教育“产学研创”一体化育人新体系，提高人才培养的质量。</a:t>
            </a:r>
            <a:endParaRPr lang="zh-CN" altLang="en-US" sz="3200" b="1" dirty="0">
              <a:solidFill>
                <a:srgbClr val="0070C0"/>
              </a:solidFill>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262380" y="142240"/>
            <a:ext cx="9779000" cy="662554"/>
          </a:xfrm>
          <a:prstGeom prst="rect">
            <a:avLst/>
          </a:prstGeom>
          <a:noFill/>
        </p:spPr>
        <p:txBody>
          <a:bodyPr wrap="square" rtlCol="0">
            <a:spAutoFit/>
          </a:bodyPr>
          <a:lstStyle/>
          <a:p>
            <a:pPr lvl="0" indent="0">
              <a:lnSpc>
                <a:spcPct val="150000"/>
              </a:lnSpc>
            </a:pPr>
            <a:r>
              <a:rPr lang="en-US" altLang="zh-CN" sz="2800" b="1" dirty="0">
                <a:latin typeface="微软雅黑" panose="020B0503020204020204" pitchFamily="34" charset="-122"/>
              </a:rPr>
              <a:t>                        </a:t>
            </a:r>
            <a:endParaRPr lang="zh-CN" altLang="en-US" sz="2400" b="1" dirty="0">
              <a:solidFill>
                <a:srgbClr val="C00000"/>
              </a:solidFill>
              <a:latin typeface="微软雅黑" panose="020B0503020204020204" pitchFamily="34" charset="-122"/>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03199" y="899887"/>
            <a:ext cx="11727545" cy="5755422"/>
          </a:xfrm>
          <a:prstGeom prst="rect">
            <a:avLst/>
          </a:prstGeom>
          <a:noFill/>
        </p:spPr>
        <p:txBody>
          <a:bodyPr wrap="square" rtlCol="0" anchor="t">
            <a:spAutoFit/>
          </a:bodyPr>
          <a:lstStyle/>
          <a:p>
            <a:pPr>
              <a:lnSpc>
                <a:spcPct val="200000"/>
              </a:lnSpc>
            </a:pPr>
            <a:r>
              <a:rPr lang="zh-CN" altLang="en-US" sz="3200" b="1" dirty="0" smtClean="0"/>
              <a:t>      </a:t>
            </a:r>
            <a:r>
              <a:rPr lang="en-US" altLang="zh-CN" sz="3200" b="1" dirty="0" smtClean="0"/>
              <a:t>(</a:t>
            </a:r>
            <a:r>
              <a:rPr lang="en-US" altLang="zh-CN" sz="3200" b="1" dirty="0" smtClean="0">
                <a:solidFill>
                  <a:srgbClr val="0053A3"/>
                </a:solidFill>
              </a:rPr>
              <a:t>3)</a:t>
            </a:r>
            <a:r>
              <a:rPr lang="zh-CN" altLang="en-US" sz="3200" b="1" dirty="0" smtClean="0">
                <a:solidFill>
                  <a:srgbClr val="0053A3"/>
                </a:solidFill>
              </a:rPr>
              <a:t>、培养专精人才  助推行业发展</a:t>
            </a:r>
            <a:endParaRPr lang="en-US" altLang="zh-CN" sz="3200" b="1" dirty="0" smtClean="0">
              <a:solidFill>
                <a:srgbClr val="0053A3"/>
              </a:solidFill>
            </a:endParaRPr>
          </a:p>
          <a:p>
            <a:pPr>
              <a:lnSpc>
                <a:spcPct val="200000"/>
              </a:lnSpc>
            </a:pPr>
            <a:r>
              <a:rPr lang="en-US" altLang="zh-CN" sz="3200" b="1" dirty="0" smtClean="0">
                <a:solidFill>
                  <a:srgbClr val="0053A3"/>
                </a:solidFill>
              </a:rPr>
              <a:t>      </a:t>
            </a:r>
            <a:r>
              <a:rPr lang="zh-CN" altLang="en-US" sz="3200" b="1" dirty="0" smtClean="0">
                <a:solidFill>
                  <a:srgbClr val="0070C0"/>
                </a:solidFill>
              </a:rPr>
              <a:t>职业院校办学要立足于地方产业发展需求，才能打破人才供需错位局面，培养行业需求高度契合的技术技能型人才，促进区域经济发展 。</a:t>
            </a:r>
            <a:endParaRPr lang="en-US" altLang="zh-CN" sz="3200" b="1" dirty="0" smtClean="0">
              <a:solidFill>
                <a:srgbClr val="0070C0"/>
              </a:solidFill>
            </a:endParaRPr>
          </a:p>
          <a:p>
            <a:pPr>
              <a:lnSpc>
                <a:spcPct val="200000"/>
              </a:lnSpc>
            </a:pPr>
            <a:r>
              <a:rPr lang="en-US" altLang="zh-CN" sz="3200" b="1" dirty="0" smtClean="0">
                <a:solidFill>
                  <a:srgbClr val="0070C0"/>
                </a:solidFill>
              </a:rPr>
              <a:t>     </a:t>
            </a:r>
            <a:endParaRPr lang="en-US" altLang="zh-CN" sz="3200" b="1" dirty="0" smtClean="0">
              <a:solidFill>
                <a:srgbClr val="0070C0"/>
              </a:solidFill>
            </a:endParaRPr>
          </a:p>
          <a:p>
            <a:pPr>
              <a:lnSpc>
                <a:spcPct val="150000"/>
              </a:lnSpc>
            </a:pPr>
            <a:r>
              <a:rPr lang="en-US" altLang="zh-CN" sz="3200" b="1" dirty="0" smtClean="0">
                <a:solidFill>
                  <a:srgbClr val="0053A3"/>
                </a:solidFill>
                <a:latin typeface="黑体" panose="02010609060101010101" pitchFamily="49" charset="-122"/>
                <a:ea typeface="黑体" panose="02010609060101010101" pitchFamily="49" charset="-122"/>
                <a:sym typeface="+mn-ea"/>
              </a:rPr>
              <a:t>    </a:t>
            </a:r>
            <a:endParaRPr lang="zh-CN" altLang="en-US" sz="3200" b="1" dirty="0">
              <a:solidFill>
                <a:schemeClr val="accent5">
                  <a:lumMod val="50000"/>
                </a:schemeClr>
              </a:solidFill>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262380" y="142240"/>
            <a:ext cx="9779000" cy="662554"/>
          </a:xfrm>
          <a:prstGeom prst="rect">
            <a:avLst/>
          </a:prstGeom>
          <a:noFill/>
        </p:spPr>
        <p:txBody>
          <a:bodyPr wrap="square" rtlCol="0">
            <a:spAutoFit/>
          </a:bodyPr>
          <a:lstStyle/>
          <a:p>
            <a:pPr lvl="0" indent="0">
              <a:lnSpc>
                <a:spcPct val="150000"/>
              </a:lnSpc>
            </a:pPr>
            <a:r>
              <a:rPr lang="en-US" altLang="zh-CN" sz="2800" b="1" dirty="0">
                <a:latin typeface="微软雅黑" panose="020B0503020204020204" pitchFamily="34" charset="-122"/>
              </a:rPr>
              <a:t>                        </a:t>
            </a:r>
            <a:endParaRPr lang="zh-CN" altLang="en-US" sz="2400" b="1" dirty="0">
              <a:solidFill>
                <a:srgbClr val="C00000"/>
              </a:solidFill>
              <a:latin typeface="微软雅黑" panose="020B0503020204020204" pitchFamily="34" charset="-122"/>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03199" y="899887"/>
            <a:ext cx="11727545" cy="4770537"/>
          </a:xfrm>
          <a:prstGeom prst="rect">
            <a:avLst/>
          </a:prstGeom>
          <a:noFill/>
        </p:spPr>
        <p:txBody>
          <a:bodyPr wrap="square" rtlCol="0" anchor="t">
            <a:spAutoFit/>
          </a:bodyPr>
          <a:lstStyle/>
          <a:p>
            <a:pPr>
              <a:lnSpc>
                <a:spcPct val="200000"/>
              </a:lnSpc>
            </a:pPr>
            <a:r>
              <a:rPr lang="zh-CN" altLang="en-US" sz="3200" b="1" dirty="0" smtClean="0"/>
              <a:t>      </a:t>
            </a:r>
            <a:r>
              <a:rPr lang="en-US" altLang="zh-CN" sz="3200" b="1" dirty="0" smtClean="0"/>
              <a:t>(</a:t>
            </a:r>
            <a:r>
              <a:rPr lang="en-US" altLang="zh-CN" sz="3200" b="1" dirty="0" smtClean="0">
                <a:solidFill>
                  <a:srgbClr val="0053A3"/>
                </a:solidFill>
              </a:rPr>
              <a:t>4)</a:t>
            </a:r>
            <a:r>
              <a:rPr lang="zh-CN" altLang="en-US" sz="3200" b="1" dirty="0" smtClean="0">
                <a:solidFill>
                  <a:srgbClr val="0053A3"/>
                </a:solidFill>
              </a:rPr>
              <a:t>、探索创业教育   培养创新人才</a:t>
            </a:r>
            <a:endParaRPr lang="en-US" altLang="zh-CN" sz="3200" b="1" dirty="0" smtClean="0">
              <a:solidFill>
                <a:srgbClr val="0053A3"/>
              </a:solidFill>
            </a:endParaRPr>
          </a:p>
          <a:p>
            <a:pPr>
              <a:lnSpc>
                <a:spcPct val="200000"/>
              </a:lnSpc>
            </a:pPr>
            <a:r>
              <a:rPr lang="en-US" altLang="zh-CN" sz="3200" b="1" dirty="0" smtClean="0">
                <a:solidFill>
                  <a:srgbClr val="0053A3"/>
                </a:solidFill>
              </a:rPr>
              <a:t>      </a:t>
            </a:r>
            <a:r>
              <a:rPr lang="zh-CN" altLang="en-US" sz="3200" b="1" dirty="0" smtClean="0">
                <a:solidFill>
                  <a:srgbClr val="0070C0"/>
                </a:solidFill>
              </a:rPr>
              <a:t>在大众创业、万众创新的新形势下，职业院校探索创新创业教育改革，既是国家实施创新驱动发展战略、促进经济提质增效升级的迫切需要，也是提高人才培养质量的重要举措。</a:t>
            </a:r>
            <a:endParaRPr lang="en-US" altLang="zh-CN" sz="3200" b="1" dirty="0" smtClean="0">
              <a:solidFill>
                <a:srgbClr val="0070C0"/>
              </a:solidFill>
            </a:endParaRPr>
          </a:p>
          <a:p>
            <a:pPr>
              <a:lnSpc>
                <a:spcPct val="150000"/>
              </a:lnSpc>
            </a:pPr>
            <a:r>
              <a:rPr lang="en-US" altLang="zh-CN" sz="3200" b="1" dirty="0" smtClean="0">
                <a:solidFill>
                  <a:srgbClr val="0070C0"/>
                </a:solidFill>
                <a:latin typeface="黑体" panose="02010609060101010101" pitchFamily="49" charset="-122"/>
                <a:ea typeface="黑体" panose="02010609060101010101" pitchFamily="49" charset="-122"/>
                <a:sym typeface="+mn-ea"/>
              </a:rPr>
              <a:t>    </a:t>
            </a:r>
            <a:endParaRPr lang="zh-CN" altLang="en-US" sz="3200" b="1" dirty="0">
              <a:solidFill>
                <a:srgbClr val="0070C0"/>
              </a:solidFill>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pic>
        <p:nvPicPr>
          <p:cNvPr id="7170" name="Picture 2" descr="C:\Users\Administrator\Desktop\QQ图片20170613150023.jpg"/>
          <p:cNvPicPr>
            <a:picLocks noChangeAspect="1" noChangeArrowheads="1"/>
          </p:cNvPicPr>
          <p:nvPr/>
        </p:nvPicPr>
        <p:blipFill>
          <a:blip r:embed="rId1" cstate="print"/>
          <a:srcRect/>
          <a:stretch>
            <a:fillRect/>
          </a:stretch>
        </p:blipFill>
        <p:spPr bwMode="auto">
          <a:xfrm>
            <a:off x="725713" y="551544"/>
            <a:ext cx="10914743" cy="57621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262380" y="142240"/>
            <a:ext cx="9779000" cy="662554"/>
          </a:xfrm>
          <a:prstGeom prst="rect">
            <a:avLst/>
          </a:prstGeom>
          <a:noFill/>
        </p:spPr>
        <p:txBody>
          <a:bodyPr wrap="square" rtlCol="0">
            <a:spAutoFit/>
          </a:bodyPr>
          <a:lstStyle/>
          <a:p>
            <a:pPr lvl="0" indent="0">
              <a:lnSpc>
                <a:spcPct val="150000"/>
              </a:lnSpc>
            </a:pPr>
            <a:r>
              <a:rPr lang="en-US" altLang="zh-CN" sz="2800" b="1" dirty="0">
                <a:latin typeface="微软雅黑" panose="020B0503020204020204" pitchFamily="34" charset="-122"/>
              </a:rPr>
              <a:t>                        </a:t>
            </a:r>
            <a:endParaRPr lang="zh-CN" altLang="en-US" sz="2400" b="1" dirty="0">
              <a:solidFill>
                <a:srgbClr val="C00000"/>
              </a:solidFill>
              <a:latin typeface="微软雅黑" panose="020B0503020204020204" pitchFamily="34" charset="-122"/>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03199" y="899887"/>
            <a:ext cx="11727545" cy="6001643"/>
          </a:xfrm>
          <a:prstGeom prst="rect">
            <a:avLst/>
          </a:prstGeom>
          <a:noFill/>
        </p:spPr>
        <p:txBody>
          <a:bodyPr wrap="square" rtlCol="0" anchor="t">
            <a:spAutoFit/>
          </a:bodyPr>
          <a:lstStyle/>
          <a:p>
            <a:pPr>
              <a:lnSpc>
                <a:spcPct val="200000"/>
              </a:lnSpc>
            </a:pPr>
            <a:r>
              <a:rPr lang="zh-CN" altLang="en-US" sz="3200" b="1" dirty="0" smtClean="0"/>
              <a:t>      </a:t>
            </a:r>
            <a:r>
              <a:rPr lang="en-US" altLang="zh-CN" sz="3200" b="1" dirty="0" smtClean="0"/>
              <a:t>(</a:t>
            </a:r>
            <a:r>
              <a:rPr lang="en-US" altLang="zh-CN" sz="3200" b="1" dirty="0" smtClean="0">
                <a:solidFill>
                  <a:srgbClr val="0053A3"/>
                </a:solidFill>
              </a:rPr>
              <a:t>5)</a:t>
            </a:r>
            <a:r>
              <a:rPr lang="zh-CN" altLang="en-US" sz="3200" b="1" dirty="0" smtClean="0">
                <a:solidFill>
                  <a:srgbClr val="0053A3"/>
                </a:solidFill>
              </a:rPr>
              <a:t>、改革农业职教  服务“三农”发展</a:t>
            </a:r>
            <a:endParaRPr lang="en-US" altLang="zh-CN" sz="3200" b="1" dirty="0" smtClean="0">
              <a:solidFill>
                <a:srgbClr val="0053A3"/>
              </a:solidFill>
            </a:endParaRPr>
          </a:p>
          <a:p>
            <a:pPr>
              <a:lnSpc>
                <a:spcPct val="200000"/>
              </a:lnSpc>
            </a:pPr>
            <a:r>
              <a:rPr lang="en-US" altLang="zh-CN" sz="3200" b="1" dirty="0" smtClean="0">
                <a:solidFill>
                  <a:srgbClr val="0053A3"/>
                </a:solidFill>
              </a:rPr>
              <a:t>      </a:t>
            </a:r>
            <a:r>
              <a:rPr lang="zh-CN" altLang="en-US" sz="3200" b="1" dirty="0" smtClean="0">
                <a:solidFill>
                  <a:srgbClr val="0070C0"/>
                </a:solidFill>
              </a:rPr>
              <a:t>当前，我国农业发展进入新阶段，加快推进农业现代化，对稳增长、调结构、惠民生意义重大。职业院校应主动适应农业农村经济发展转变，改革农业职业教育发展模式，创新人才培养方式，积极为“三农”服务。</a:t>
            </a:r>
            <a:endParaRPr lang="en-US" altLang="zh-CN" sz="3200" b="1" dirty="0" smtClean="0">
              <a:solidFill>
                <a:srgbClr val="0070C0"/>
              </a:solidFill>
            </a:endParaRPr>
          </a:p>
          <a:p>
            <a:pPr>
              <a:lnSpc>
                <a:spcPct val="200000"/>
              </a:lnSpc>
            </a:pPr>
            <a:r>
              <a:rPr lang="en-US" altLang="zh-CN" sz="3200" b="1" dirty="0" smtClean="0">
                <a:solidFill>
                  <a:srgbClr val="0053A3"/>
                </a:solidFill>
                <a:latin typeface="黑体" panose="02010609060101010101" pitchFamily="49" charset="-122"/>
                <a:ea typeface="黑体" panose="02010609060101010101" pitchFamily="49" charset="-122"/>
                <a:sym typeface="+mn-ea"/>
              </a:rPr>
              <a:t>    </a:t>
            </a:r>
            <a:endParaRPr lang="zh-CN" altLang="en-US" sz="3200" b="1" dirty="0">
              <a:solidFill>
                <a:schemeClr val="accent5">
                  <a:lumMod val="50000"/>
                </a:schemeClr>
              </a:solidFill>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262380" y="142240"/>
            <a:ext cx="9779000" cy="662554"/>
          </a:xfrm>
          <a:prstGeom prst="rect">
            <a:avLst/>
          </a:prstGeom>
          <a:noFill/>
        </p:spPr>
        <p:txBody>
          <a:bodyPr wrap="square" rtlCol="0">
            <a:spAutoFit/>
          </a:bodyPr>
          <a:lstStyle/>
          <a:p>
            <a:pPr lvl="0" indent="0">
              <a:lnSpc>
                <a:spcPct val="150000"/>
              </a:lnSpc>
            </a:pPr>
            <a:r>
              <a:rPr lang="en-US" altLang="zh-CN" sz="2800" b="1" dirty="0">
                <a:latin typeface="微软雅黑" panose="020B0503020204020204" pitchFamily="34" charset="-122"/>
              </a:rPr>
              <a:t>                        </a:t>
            </a:r>
            <a:endParaRPr lang="zh-CN" altLang="en-US" sz="2400" b="1" dirty="0">
              <a:solidFill>
                <a:srgbClr val="C00000"/>
              </a:solidFill>
              <a:latin typeface="微软雅黑" panose="020B0503020204020204" pitchFamily="34" charset="-122"/>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03199" y="899887"/>
            <a:ext cx="11727545" cy="6001643"/>
          </a:xfrm>
          <a:prstGeom prst="rect">
            <a:avLst/>
          </a:prstGeom>
          <a:noFill/>
        </p:spPr>
        <p:txBody>
          <a:bodyPr wrap="square" rtlCol="0" anchor="t">
            <a:spAutoFit/>
          </a:bodyPr>
          <a:lstStyle/>
          <a:p>
            <a:pPr>
              <a:lnSpc>
                <a:spcPct val="200000"/>
              </a:lnSpc>
            </a:pPr>
            <a:r>
              <a:rPr lang="zh-CN" altLang="en-US" sz="3200" b="1" dirty="0" smtClean="0"/>
              <a:t>      </a:t>
            </a:r>
            <a:r>
              <a:rPr lang="en-US" altLang="zh-CN" sz="3200" b="1" dirty="0" smtClean="0"/>
              <a:t>(</a:t>
            </a:r>
            <a:r>
              <a:rPr lang="en-US" altLang="zh-CN" sz="3200" b="1" dirty="0" smtClean="0">
                <a:solidFill>
                  <a:srgbClr val="0053A3"/>
                </a:solidFill>
              </a:rPr>
              <a:t>6)</a:t>
            </a:r>
            <a:r>
              <a:rPr lang="zh-CN" altLang="en-US" sz="3200" b="1" dirty="0" smtClean="0">
                <a:solidFill>
                  <a:srgbClr val="0053A3"/>
                </a:solidFill>
              </a:rPr>
              <a:t>、借鉴海外经验   提升职教水平</a:t>
            </a:r>
            <a:endParaRPr lang="en-US" altLang="zh-CN" sz="3200" b="1" dirty="0" smtClean="0">
              <a:solidFill>
                <a:srgbClr val="0053A3"/>
              </a:solidFill>
            </a:endParaRPr>
          </a:p>
          <a:p>
            <a:pPr>
              <a:lnSpc>
                <a:spcPct val="200000"/>
              </a:lnSpc>
            </a:pPr>
            <a:r>
              <a:rPr lang="en-US" altLang="zh-CN" sz="3200" b="1" dirty="0" smtClean="0">
                <a:solidFill>
                  <a:srgbClr val="0070C0"/>
                </a:solidFill>
              </a:rPr>
              <a:t>      </a:t>
            </a:r>
            <a:r>
              <a:rPr lang="zh-CN" altLang="en-US" sz="3200" b="1" dirty="0" smtClean="0">
                <a:solidFill>
                  <a:srgbClr val="0070C0"/>
                </a:solidFill>
              </a:rPr>
              <a:t>当前，全球经济、科技处于快速变化、发展之中，这对职业教育的改革发展提出了更高的要求与挑战。我国在推进职业教育发展的过程中应充分学习和借鉴其他国家或地区的成功经验，快速提升职教发展水平。</a:t>
            </a:r>
            <a:endParaRPr lang="en-US" altLang="zh-CN" sz="3200" b="1" dirty="0" smtClean="0">
              <a:solidFill>
                <a:srgbClr val="0070C0"/>
              </a:solidFill>
            </a:endParaRPr>
          </a:p>
          <a:p>
            <a:pPr>
              <a:lnSpc>
                <a:spcPct val="200000"/>
              </a:lnSpc>
            </a:pPr>
            <a:r>
              <a:rPr lang="en-US" altLang="zh-CN" sz="3200" b="1" dirty="0" smtClean="0">
                <a:solidFill>
                  <a:srgbClr val="0070C0"/>
                </a:solidFill>
                <a:latin typeface="黑体" panose="02010609060101010101" pitchFamily="49" charset="-122"/>
                <a:ea typeface="黑体" panose="02010609060101010101" pitchFamily="49" charset="-122"/>
                <a:sym typeface="+mn-ea"/>
              </a:rPr>
              <a:t>    </a:t>
            </a:r>
            <a:endParaRPr lang="zh-CN" altLang="en-US" sz="3200" b="1" dirty="0">
              <a:solidFill>
                <a:srgbClr val="0070C0"/>
              </a:solidFill>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95325" y="549275"/>
            <a:ext cx="10801350" cy="5759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695326" y="2705725"/>
            <a:ext cx="10801350" cy="1446550"/>
          </a:xfrm>
          <a:prstGeom prst="rect">
            <a:avLst/>
          </a:prstGeom>
          <a:noFill/>
        </p:spPr>
        <p:txBody>
          <a:bodyPr wrap="square" rtlCol="0">
            <a:spAutoFit/>
          </a:bodyPr>
          <a:lstStyle/>
          <a:p>
            <a:pPr algn="ctr"/>
            <a:r>
              <a:rPr lang="en-US" altLang="zh-CN" sz="8800" b="1" dirty="0" smtClean="0">
                <a:solidFill>
                  <a:schemeClr val="bg1"/>
                </a:solidFill>
              </a:rPr>
              <a:t>THANKS</a:t>
            </a:r>
            <a:endParaRPr lang="zh-CN" altLang="en-US" sz="8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strVal val="#ppt_w+.3"/>
                                          </p:val>
                                        </p:tav>
                                        <p:tav tm="100000">
                                          <p:val>
                                            <p:strVal val="#ppt_w"/>
                                          </p:val>
                                        </p:tav>
                                      </p:tavLst>
                                    </p:anim>
                                    <p:anim calcmode="lin" valueType="num">
                                      <p:cBhvr>
                                        <p:cTn id="8" dur="750" fill="hold"/>
                                        <p:tgtEl>
                                          <p:spTgt spid="8"/>
                                        </p:tgtEl>
                                        <p:attrNameLst>
                                          <p:attrName>ppt_h</p:attrName>
                                        </p:attrNameLst>
                                      </p:cBhvr>
                                      <p:tavLst>
                                        <p:tav tm="0">
                                          <p:val>
                                            <p:strVal val="#ppt_h"/>
                                          </p:val>
                                        </p:tav>
                                        <p:tav tm="100000">
                                          <p:val>
                                            <p:strVal val="#ppt_h"/>
                                          </p:val>
                                        </p:tav>
                                      </p:tavLst>
                                    </p:anim>
                                    <p:animEffect transition="in" filter="fade">
                                      <p:cBhvr>
                                        <p:cTn id="9" dur="750"/>
                                        <p:tgtEl>
                                          <p:spTgt spid="8"/>
                                        </p:tgtEl>
                                      </p:cBhvr>
                                    </p:animEffect>
                                  </p:childTnLst>
                                </p:cTn>
                              </p:par>
                              <p:par>
                                <p:cTn id="10" presetID="53" presetClass="entr" presetSubtype="16" fill="hold" grpId="0" nodeType="withEffect">
                                  <p:stCondLst>
                                    <p:cond delay="40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6" presetClass="emph" presetSubtype="0" autoRev="1" fill="hold" grpId="1" nodeType="withEffect">
                                  <p:stCondLst>
                                    <p:cond delay="800"/>
                                  </p:stCondLst>
                                  <p:childTnLst>
                                    <p:animScale>
                                      <p:cBhvr>
                                        <p:cTn id="16" dur="250" fill="hold"/>
                                        <p:tgtEl>
                                          <p:spTgt spid="10"/>
                                        </p:tgtEl>
                                      </p:cBhvr>
                                      <p:by x="115000" y="11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pic>
        <p:nvPicPr>
          <p:cNvPr id="4098" name="Picture 2" descr="C:\Users\Administrator\Desktop\QQ图片20170613150210.jpg"/>
          <p:cNvPicPr>
            <a:picLocks noChangeAspect="1" noChangeArrowheads="1"/>
          </p:cNvPicPr>
          <p:nvPr/>
        </p:nvPicPr>
        <p:blipFill>
          <a:blip r:embed="rId1" cstate="print"/>
          <a:srcRect/>
          <a:stretch>
            <a:fillRect/>
          </a:stretch>
        </p:blipFill>
        <p:spPr bwMode="auto">
          <a:xfrm>
            <a:off x="769257" y="580570"/>
            <a:ext cx="10900229" cy="570411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表 7"/>
          <p:cNvGraphicFramePr/>
          <p:nvPr/>
        </p:nvGraphicFramePr>
        <p:xfrm>
          <a:off x="838740" y="1177512"/>
          <a:ext cx="9918880" cy="4667655"/>
        </p:xfrm>
        <a:graphic>
          <a:graphicData uri="http://schemas.openxmlformats.org/drawingml/2006/chart">
            <c:chart xmlns:c="http://schemas.openxmlformats.org/drawingml/2006/chart" xmlns:r="http://schemas.openxmlformats.org/officeDocument/2006/relationships" r:id="rId1"/>
          </a:graphicData>
        </a:graphic>
      </p:graphicFrame>
      <p:sp>
        <p:nvSpPr>
          <p:cNvPr id="9" name="文本框 8"/>
          <p:cNvSpPr txBox="1"/>
          <p:nvPr/>
        </p:nvSpPr>
        <p:spPr>
          <a:xfrm>
            <a:off x="2736715" y="464458"/>
            <a:ext cx="7524885" cy="584775"/>
          </a:xfrm>
          <a:prstGeom prst="rect">
            <a:avLst/>
          </a:prstGeom>
          <a:noFill/>
        </p:spPr>
        <p:txBody>
          <a:bodyPr wrap="square" rtlCol="0">
            <a:spAutoFit/>
          </a:bodyPr>
          <a:lstStyle/>
          <a:p>
            <a:r>
              <a:rPr lang="en-US" altLang="zh-CN" sz="3200" dirty="0" smtClean="0">
                <a:solidFill>
                  <a:srgbClr val="002060"/>
                </a:solidFill>
                <a:latin typeface="黑体" panose="02010609060101010101" pitchFamily="49" charset="-122"/>
                <a:ea typeface="黑体" panose="02010609060101010101" pitchFamily="49" charset="-122"/>
              </a:rPr>
              <a:t>1991—2016</a:t>
            </a:r>
            <a:r>
              <a:rPr lang="zh-CN" altLang="en-US" sz="3200" dirty="0" smtClean="0">
                <a:solidFill>
                  <a:srgbClr val="002060"/>
                </a:solidFill>
                <a:latin typeface="黑体" panose="02010609060101010101" pitchFamily="49" charset="-122"/>
                <a:ea typeface="黑体" panose="02010609060101010101" pitchFamily="49" charset="-122"/>
              </a:rPr>
              <a:t>年我国高等教育发展状况</a:t>
            </a:r>
            <a:endParaRPr lang="zh-CN" altLang="en-US" sz="3200" dirty="0">
              <a:solidFill>
                <a:srgbClr val="002060"/>
              </a:solidFill>
              <a:latin typeface="黑体" panose="02010609060101010101" pitchFamily="49" charset="-122"/>
              <a:ea typeface="黑体" panose="02010609060101010101" pitchFamily="49" charset="-122"/>
            </a:endParaRPr>
          </a:p>
        </p:txBody>
      </p:sp>
      <p:sp>
        <p:nvSpPr>
          <p:cNvPr id="10" name="文本框 9"/>
          <p:cNvSpPr txBox="1"/>
          <p:nvPr/>
        </p:nvSpPr>
        <p:spPr>
          <a:xfrm>
            <a:off x="838740" y="6000000"/>
            <a:ext cx="8434963" cy="400110"/>
          </a:xfrm>
          <a:prstGeom prst="rect">
            <a:avLst/>
          </a:prstGeom>
          <a:noFill/>
        </p:spPr>
        <p:txBody>
          <a:bodyPr wrap="square" rtlCol="0">
            <a:spAutoFit/>
          </a:bodyPr>
          <a:lstStyle/>
          <a:p>
            <a:r>
              <a:rPr lang="zh-CN" altLang="en-US" sz="2000" b="1" dirty="0" smtClean="0">
                <a:latin typeface="宋体" panose="02010600030101010101" pitchFamily="2" charset="-122"/>
                <a:ea typeface="宋体" panose="02010600030101010101" pitchFamily="2" charset="-122"/>
              </a:rPr>
              <a:t>资料来源</a:t>
            </a:r>
            <a:r>
              <a:rPr lang="zh-CN" altLang="en-US" sz="2000" dirty="0" smtClean="0">
                <a:latin typeface="宋体" panose="02010600030101010101" pitchFamily="2" charset="-122"/>
                <a:ea typeface="宋体" panose="02010600030101010101" pitchFamily="2" charset="-122"/>
              </a:rPr>
              <a:t>：教育部发展规划司</a:t>
            </a:r>
            <a:r>
              <a:rPr lang="en-US" altLang="zh-CN" sz="2000" dirty="0" smtClean="0">
                <a:latin typeface="宋体" panose="02010600030101010101" pitchFamily="2" charset="-122"/>
                <a:ea typeface="宋体" panose="02010600030101010101" pitchFamily="2" charset="-122"/>
              </a:rPr>
              <a:t>.</a:t>
            </a:r>
            <a:r>
              <a:rPr lang="zh-CN" altLang="en-US" sz="2000" dirty="0" smtClean="0">
                <a:latin typeface="宋体" panose="02010600030101010101" pitchFamily="2" charset="-122"/>
                <a:ea typeface="宋体" panose="02010600030101010101" pitchFamily="2" charset="-122"/>
              </a:rPr>
              <a:t>教育部政府网站</a:t>
            </a:r>
            <a:r>
              <a:rPr lang="en-US" altLang="zh-CN" sz="2000" dirty="0" smtClean="0">
                <a:latin typeface="宋体" panose="02010600030101010101" pitchFamily="2" charset="-122"/>
                <a:ea typeface="宋体" panose="02010600030101010101" pitchFamily="2" charset="-122"/>
              </a:rPr>
              <a:t>.</a:t>
            </a:r>
            <a:endParaRPr lang="zh-CN" altLang="en-US" sz="2000"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142674" y="233869"/>
            <a:ext cx="11595369" cy="774700"/>
          </a:xfrm>
        </p:spPr>
        <p:txBody>
          <a:bodyPr>
            <a:normAutofit/>
          </a:bodyPr>
          <a:lstStyle/>
          <a:p>
            <a:pPr algn="ctr"/>
            <a:r>
              <a:rPr kumimoji="1" lang="zh-CN" altLang="en-US" sz="3200" dirty="0">
                <a:solidFill>
                  <a:schemeClr val="tx1"/>
                </a:solidFill>
                <a:latin typeface="仿宋" panose="02010609060101010101" pitchFamily="1" charset="-122"/>
                <a:ea typeface="仿宋" panose="02010609060101010101" pitchFamily="1" charset="-122"/>
              </a:rPr>
              <a:t> </a:t>
            </a:r>
            <a:r>
              <a:rPr kumimoji="1" lang="zh-CN" altLang="en-US" sz="3200" dirty="0" smtClean="0">
                <a:solidFill>
                  <a:schemeClr val="tx1"/>
                </a:solidFill>
                <a:latin typeface="仿宋" panose="02010609060101010101" pitchFamily="1" charset="-122"/>
                <a:ea typeface="仿宋" panose="02010609060101010101" pitchFamily="1" charset="-122"/>
              </a:rPr>
              <a:t>  </a:t>
            </a:r>
            <a:r>
              <a:rPr kumimoji="1" lang="zh-CN" altLang="en-US" sz="2800" b="1" dirty="0" smtClean="0">
                <a:solidFill>
                  <a:srgbClr val="002060"/>
                </a:solidFill>
                <a:latin typeface="黑体" panose="02010609060101010101" pitchFamily="49" charset="-122"/>
                <a:ea typeface="黑体" panose="02010609060101010101" pitchFamily="49" charset="-122"/>
              </a:rPr>
              <a:t>我国与部分国家高等教育发展水平比较</a:t>
            </a:r>
            <a:endParaRPr kumimoji="1" lang="zh-CN" altLang="en-US" sz="2800" b="1" dirty="0">
              <a:solidFill>
                <a:srgbClr val="002060"/>
              </a:solidFill>
              <a:latin typeface="黑体" panose="02010609060101010101" pitchFamily="49" charset="-122"/>
              <a:ea typeface="黑体" panose="02010609060101010101" pitchFamily="49" charset="-122"/>
            </a:endParaRPr>
          </a:p>
        </p:txBody>
      </p:sp>
      <p:graphicFrame>
        <p:nvGraphicFramePr>
          <p:cNvPr id="4" name="图表 3"/>
          <p:cNvGraphicFramePr/>
          <p:nvPr/>
        </p:nvGraphicFramePr>
        <p:xfrm>
          <a:off x="1258112" y="1215959"/>
          <a:ext cx="9766569" cy="4153709"/>
        </p:xfrm>
        <a:graphic>
          <a:graphicData uri="http://schemas.openxmlformats.org/drawingml/2006/chart">
            <c:chart xmlns:c="http://schemas.openxmlformats.org/drawingml/2006/chart" xmlns:r="http://schemas.openxmlformats.org/officeDocument/2006/relationships" r:id="rId1"/>
          </a:graphicData>
        </a:graphic>
      </p:graphicFrame>
      <p:sp>
        <p:nvSpPr>
          <p:cNvPr id="2" name="矩形 1"/>
          <p:cNvSpPr/>
          <p:nvPr/>
        </p:nvSpPr>
        <p:spPr>
          <a:xfrm>
            <a:off x="142673" y="5566775"/>
            <a:ext cx="11258144" cy="923330"/>
          </a:xfrm>
          <a:prstGeom prst="rect">
            <a:avLst/>
          </a:prstGeom>
        </p:spPr>
        <p:txBody>
          <a:bodyPr wrap="square">
            <a:spAutoFit/>
          </a:bodyPr>
          <a:lstStyle/>
          <a:p>
            <a:r>
              <a:rPr lang="zh-CN" altLang="zh-CN" b="1" dirty="0">
                <a:latin typeface="宋体" panose="02010600030101010101" pitchFamily="2" charset="-122"/>
                <a:ea typeface="宋体" panose="02010600030101010101" pitchFamily="2" charset="-122"/>
                <a:cs typeface="宋体" panose="02010600030101010101" pitchFamily="2" charset="-122"/>
              </a:rPr>
              <a:t>资料来源</a:t>
            </a:r>
            <a:r>
              <a:rPr lang="zh-CN" altLang="zh-CN" dirty="0">
                <a:latin typeface="宋体" panose="02010600030101010101" pitchFamily="2" charset="-122"/>
                <a:ea typeface="宋体" panose="02010600030101010101" pitchFamily="2" charset="-122"/>
                <a:cs typeface="宋体" panose="02010600030101010101" pitchFamily="2" charset="-122"/>
              </a:rPr>
              <a:t>：</a:t>
            </a:r>
            <a:r>
              <a:rPr lang="en-US" altLang="zh-CN" dirty="0" smtClean="0">
                <a:latin typeface="宋体" panose="02010600030101010101" pitchFamily="2" charset="-122"/>
                <a:ea typeface="宋体" panose="02010600030101010101" pitchFamily="2" charset="-122"/>
                <a:cs typeface="宋体" panose="02010600030101010101" pitchFamily="2" charset="-122"/>
              </a:rPr>
              <a:t>1.OECD.OECD </a:t>
            </a:r>
            <a:r>
              <a:rPr lang="en-US" altLang="zh-CN" dirty="0">
                <a:latin typeface="宋体" panose="02010600030101010101" pitchFamily="2" charset="-122"/>
                <a:ea typeface="宋体" panose="02010600030101010101" pitchFamily="2" charset="-122"/>
                <a:cs typeface="宋体" panose="02010600030101010101" pitchFamily="2" charset="-122"/>
              </a:rPr>
              <a:t>Education at a Glance OECD Indicators</a:t>
            </a:r>
            <a:r>
              <a:rPr lang="zh-CN" altLang="zh-CN" dirty="0">
                <a:latin typeface="宋体" panose="02010600030101010101" pitchFamily="2" charset="-122"/>
                <a:ea typeface="宋体" panose="02010600030101010101" pitchFamily="2" charset="-122"/>
                <a:cs typeface="宋体" panose="02010600030101010101" pitchFamily="2" charset="-122"/>
              </a:rPr>
              <a:t>（</a:t>
            </a:r>
            <a:r>
              <a:rPr lang="en-US" altLang="zh-CN" dirty="0">
                <a:latin typeface="宋体" panose="02010600030101010101" pitchFamily="2" charset="-122"/>
                <a:ea typeface="宋体" panose="02010600030101010101" pitchFamily="2" charset="-122"/>
                <a:cs typeface="宋体" panose="02010600030101010101" pitchFamily="2" charset="-122"/>
              </a:rPr>
              <a:t>2017</a:t>
            </a:r>
            <a:r>
              <a:rPr lang="zh-CN" altLang="zh-CN" dirty="0">
                <a:latin typeface="宋体" panose="02010600030101010101" pitchFamily="2" charset="-122"/>
                <a:ea typeface="宋体" panose="02010600030101010101" pitchFamily="2" charset="-122"/>
                <a:cs typeface="宋体" panose="02010600030101010101" pitchFamily="2" charset="-122"/>
              </a:rPr>
              <a:t>）</a:t>
            </a:r>
            <a:r>
              <a:rPr lang="en-US" altLang="zh-CN" dirty="0" smtClean="0">
                <a:latin typeface="宋体" panose="02010600030101010101" pitchFamily="2" charset="-122"/>
                <a:ea typeface="宋体" panose="02010600030101010101" pitchFamily="2" charset="-122"/>
                <a:cs typeface="宋体" panose="02010600030101010101" pitchFamily="2" charset="-122"/>
              </a:rPr>
              <a:t>.</a:t>
            </a:r>
            <a:endParaRPr lang="en-US" altLang="zh-CN" dirty="0" smtClean="0">
              <a:latin typeface="宋体" panose="02010600030101010101" pitchFamily="2" charset="-122"/>
              <a:ea typeface="宋体" panose="02010600030101010101" pitchFamily="2" charset="-122"/>
              <a:cs typeface="宋体" panose="02010600030101010101" pitchFamily="2" charset="-122"/>
            </a:endParaRPr>
          </a:p>
          <a:p>
            <a:r>
              <a:rPr lang="zh-CN" altLang="en-US" dirty="0">
                <a:latin typeface="宋体" panose="02010600030101010101" pitchFamily="2" charset="-122"/>
                <a:ea typeface="宋体" panose="02010600030101010101" pitchFamily="2" charset="-122"/>
                <a:cs typeface="宋体" panose="02010600030101010101" pitchFamily="2" charset="-122"/>
              </a:rPr>
              <a:t> </a:t>
            </a:r>
            <a:r>
              <a:rPr lang="zh-CN" altLang="en-US" dirty="0" smtClean="0">
                <a:latin typeface="宋体" panose="02010600030101010101" pitchFamily="2" charset="-122"/>
                <a:ea typeface="宋体" panose="02010600030101010101" pitchFamily="2" charset="-122"/>
                <a:cs typeface="宋体" panose="02010600030101010101" pitchFamily="2" charset="-122"/>
              </a:rPr>
              <a:t>   </a:t>
            </a:r>
            <a:r>
              <a:rPr lang="en-US" altLang="zh-CN" dirty="0" smtClean="0">
                <a:latin typeface="宋体" panose="02010600030101010101" pitchFamily="2" charset="-122"/>
                <a:ea typeface="宋体" panose="02010600030101010101" pitchFamily="2" charset="-122"/>
                <a:cs typeface="宋体" panose="02010600030101010101" pitchFamily="2" charset="-122"/>
              </a:rPr>
              <a:t>2.</a:t>
            </a:r>
            <a:r>
              <a:rPr lang="zh-CN" altLang="en-US" dirty="0" smtClean="0">
                <a:latin typeface="宋体" panose="02010600030101010101" pitchFamily="2" charset="-122"/>
                <a:ea typeface="宋体" panose="02010600030101010101" pitchFamily="2" charset="-122"/>
                <a:cs typeface="宋体" panose="02010600030101010101" pitchFamily="2" charset="-122"/>
              </a:rPr>
              <a:t>世界银行数据库</a:t>
            </a:r>
            <a:r>
              <a:rPr lang="en-US" altLang="zh-CN" dirty="0">
                <a:latin typeface="宋体" panose="02010600030101010101" pitchFamily="2" charset="-122"/>
                <a:ea typeface="宋体" panose="02010600030101010101" pitchFamily="2" charset="-122"/>
                <a:cs typeface="宋体" panose="02010600030101010101" pitchFamily="2" charset="-122"/>
              </a:rPr>
              <a:t>. World Development Indicators ( http://data.worldbank.org/data-catalog/world-development-indicators) &gt; Tables (http://wdi.worldbank.org/table) &gt; 2.8</a:t>
            </a:r>
            <a:endParaRPr lang="zh-CN" altLang="zh-CN"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29926" y="391886"/>
            <a:ext cx="9539111" cy="523220"/>
          </a:xfrm>
          <a:prstGeom prst="rect">
            <a:avLst/>
          </a:prstGeom>
        </p:spPr>
        <p:txBody>
          <a:bodyPr wrap="square">
            <a:spAutoFit/>
          </a:bodyPr>
          <a:lstStyle/>
          <a:p>
            <a:pPr algn="ctr"/>
            <a:r>
              <a:rPr lang="en-US" altLang="zh-CN" sz="2800" b="1" dirty="0" smtClean="0">
                <a:solidFill>
                  <a:srgbClr val="002060"/>
                </a:solidFill>
                <a:latin typeface="黑体" panose="02010609060101010101" pitchFamily="49" charset="-122"/>
                <a:ea typeface="黑体" panose="02010609060101010101" pitchFamily="49" charset="-122"/>
                <a:cs typeface="Heiti SC Light"/>
              </a:rPr>
              <a:t>2014</a:t>
            </a:r>
            <a:r>
              <a:rPr lang="zh-CN" altLang="zh-CN" sz="2800" b="1" dirty="0" smtClean="0">
                <a:solidFill>
                  <a:srgbClr val="002060"/>
                </a:solidFill>
                <a:latin typeface="黑体" panose="02010609060101010101" pitchFamily="49" charset="-122"/>
                <a:ea typeface="黑体" panose="02010609060101010101" pitchFamily="49" charset="-122"/>
                <a:cs typeface="Heiti SC Light"/>
              </a:rPr>
              <a:t>年</a:t>
            </a:r>
            <a:r>
              <a:rPr lang="zh-CN" altLang="en-US" sz="2800" b="1" dirty="0" smtClean="0">
                <a:solidFill>
                  <a:srgbClr val="002060"/>
                </a:solidFill>
                <a:latin typeface="黑体" panose="02010609060101010101" pitchFamily="49" charset="-122"/>
                <a:ea typeface="黑体" panose="02010609060101010101" pitchFamily="49" charset="-122"/>
                <a:cs typeface="Heiti SC Light"/>
              </a:rPr>
              <a:t>我</a:t>
            </a:r>
            <a:r>
              <a:rPr lang="zh-CN" altLang="zh-CN" sz="2800" b="1" dirty="0" smtClean="0">
                <a:solidFill>
                  <a:srgbClr val="002060"/>
                </a:solidFill>
                <a:latin typeface="黑体" panose="02010609060101010101" pitchFamily="49" charset="-122"/>
                <a:ea typeface="黑体" panose="02010609060101010101" pitchFamily="49" charset="-122"/>
                <a:cs typeface="Heiti SC Light"/>
              </a:rPr>
              <a:t>国</a:t>
            </a:r>
            <a:r>
              <a:rPr lang="zh-CN" altLang="zh-CN" sz="2800" b="1" dirty="0">
                <a:solidFill>
                  <a:srgbClr val="002060"/>
                </a:solidFill>
                <a:latin typeface="黑体" panose="02010609060101010101" pitchFamily="49" charset="-122"/>
                <a:ea typeface="黑体" panose="02010609060101010101" pitchFamily="49" charset="-122"/>
                <a:cs typeface="Heiti SC Light"/>
              </a:rPr>
              <a:t>政府和社会教育投入水平的国际比较</a:t>
            </a:r>
            <a:r>
              <a:rPr lang="zh-CN" altLang="zh-CN" sz="2800" dirty="0">
                <a:solidFill>
                  <a:srgbClr val="002060"/>
                </a:solidFill>
                <a:latin typeface="黑体" panose="02010609060101010101" pitchFamily="49" charset="-122"/>
                <a:ea typeface="黑体" panose="02010609060101010101" pitchFamily="49" charset="-122"/>
                <a:cs typeface="Heiti SC Light"/>
              </a:rPr>
              <a:t> </a:t>
            </a:r>
            <a:endParaRPr lang="zh-CN" altLang="en-US" sz="2800" dirty="0">
              <a:solidFill>
                <a:srgbClr val="002060"/>
              </a:solidFill>
              <a:latin typeface="黑体" panose="02010609060101010101" pitchFamily="49" charset="-122"/>
              <a:ea typeface="黑体" panose="02010609060101010101" pitchFamily="49" charset="-122"/>
              <a:cs typeface="Heiti SC Light"/>
            </a:endParaRPr>
          </a:p>
        </p:txBody>
      </p:sp>
      <p:graphicFrame>
        <p:nvGraphicFramePr>
          <p:cNvPr id="5" name="图表 4"/>
          <p:cNvGraphicFramePr/>
          <p:nvPr/>
        </p:nvGraphicFramePr>
        <p:xfrm>
          <a:off x="658517" y="959554"/>
          <a:ext cx="10649187" cy="4572001"/>
        </p:xfrm>
        <a:graphic>
          <a:graphicData uri="http://schemas.openxmlformats.org/drawingml/2006/chart">
            <c:chart xmlns:c="http://schemas.openxmlformats.org/drawingml/2006/chart" xmlns:r="http://schemas.openxmlformats.org/officeDocument/2006/relationships" r:id="rId1"/>
          </a:graphicData>
        </a:graphic>
      </p:graphicFrame>
      <p:sp>
        <p:nvSpPr>
          <p:cNvPr id="2" name="矩形 1"/>
          <p:cNvSpPr/>
          <p:nvPr/>
        </p:nvSpPr>
        <p:spPr>
          <a:xfrm>
            <a:off x="658516" y="5650174"/>
            <a:ext cx="11063113" cy="646331"/>
          </a:xfrm>
          <a:prstGeom prst="rect">
            <a:avLst/>
          </a:prstGeom>
        </p:spPr>
        <p:txBody>
          <a:bodyPr wrap="square">
            <a:spAutoFit/>
          </a:bodyPr>
          <a:lstStyle/>
          <a:p>
            <a:r>
              <a:rPr lang="zh-CN" altLang="zh-CN" b="1" dirty="0">
                <a:latin typeface="宋体" panose="02010600030101010101" pitchFamily="2" charset="-122"/>
                <a:ea typeface="宋体" panose="02010600030101010101" pitchFamily="2" charset="-122"/>
                <a:cs typeface="宋体" panose="02010600030101010101" pitchFamily="2" charset="-122"/>
              </a:rPr>
              <a:t>资料来源</a:t>
            </a:r>
            <a:r>
              <a:rPr lang="zh-CN" altLang="zh-CN" dirty="0">
                <a:latin typeface="宋体" panose="02010600030101010101" pitchFamily="2" charset="-122"/>
                <a:ea typeface="宋体" panose="02010600030101010101" pitchFamily="2" charset="-122"/>
                <a:cs typeface="宋体" panose="02010600030101010101" pitchFamily="2" charset="-122"/>
              </a:rPr>
              <a:t>：</a:t>
            </a:r>
            <a:r>
              <a:rPr lang="en-US" altLang="zh-CN" dirty="0">
                <a:latin typeface="宋体" panose="02010600030101010101" pitchFamily="2" charset="-122"/>
                <a:ea typeface="宋体" panose="02010600030101010101" pitchFamily="2" charset="-122"/>
                <a:cs typeface="宋体" panose="02010600030101010101" pitchFamily="2" charset="-122"/>
              </a:rPr>
              <a:t>1.</a:t>
            </a:r>
            <a:r>
              <a:rPr lang="zh-CN" altLang="zh-CN" dirty="0">
                <a:latin typeface="宋体" panose="02010600030101010101" pitchFamily="2" charset="-122"/>
                <a:ea typeface="宋体" panose="02010600030101010101" pitchFamily="2" charset="-122"/>
                <a:cs typeface="宋体" panose="02010600030101010101" pitchFamily="2" charset="-122"/>
              </a:rPr>
              <a:t>国际数据</a:t>
            </a:r>
            <a:r>
              <a:rPr lang="en-US" altLang="zh-CN" dirty="0">
                <a:latin typeface="宋体" panose="02010600030101010101" pitchFamily="2" charset="-122"/>
                <a:ea typeface="宋体" panose="02010600030101010101" pitchFamily="2" charset="-122"/>
                <a:cs typeface="宋体" panose="02010600030101010101" pitchFamily="2" charset="-122"/>
              </a:rPr>
              <a:t>.OECD Education at a Glance OECD Indicators</a:t>
            </a:r>
            <a:r>
              <a:rPr lang="zh-CN" altLang="zh-CN" dirty="0">
                <a:latin typeface="宋体" panose="02010600030101010101" pitchFamily="2" charset="-122"/>
                <a:ea typeface="宋体" panose="02010600030101010101" pitchFamily="2" charset="-122"/>
                <a:cs typeface="宋体" panose="02010600030101010101" pitchFamily="2" charset="-122"/>
              </a:rPr>
              <a:t>（</a:t>
            </a:r>
            <a:r>
              <a:rPr lang="en-US" altLang="zh-CN" dirty="0">
                <a:latin typeface="宋体" panose="02010600030101010101" pitchFamily="2" charset="-122"/>
                <a:ea typeface="宋体" panose="02010600030101010101" pitchFamily="2" charset="-122"/>
                <a:cs typeface="宋体" panose="02010600030101010101" pitchFamily="2" charset="-122"/>
              </a:rPr>
              <a:t>2017</a:t>
            </a:r>
            <a:r>
              <a:rPr lang="zh-CN" altLang="zh-CN" dirty="0">
                <a:latin typeface="宋体" panose="02010600030101010101" pitchFamily="2" charset="-122"/>
                <a:ea typeface="宋体" panose="02010600030101010101" pitchFamily="2" charset="-122"/>
                <a:cs typeface="宋体" panose="02010600030101010101" pitchFamily="2" charset="-122"/>
              </a:rPr>
              <a:t>）</a:t>
            </a:r>
            <a:r>
              <a:rPr lang="en-US" altLang="zh-CN" dirty="0">
                <a:latin typeface="宋体" panose="02010600030101010101" pitchFamily="2" charset="-122"/>
                <a:ea typeface="宋体" panose="02010600030101010101" pitchFamily="2" charset="-122"/>
                <a:cs typeface="宋体" panose="02010600030101010101" pitchFamily="2" charset="-122"/>
              </a:rPr>
              <a:t>.</a:t>
            </a:r>
            <a:endParaRPr lang="zh-CN" altLang="zh-CN" dirty="0">
              <a:latin typeface="宋体" panose="02010600030101010101" pitchFamily="2" charset="-122"/>
              <a:ea typeface="宋体" panose="02010600030101010101" pitchFamily="2" charset="-122"/>
              <a:cs typeface="宋体" panose="02010600030101010101" pitchFamily="2" charset="-122"/>
            </a:endParaRPr>
          </a:p>
          <a:p>
            <a:r>
              <a:rPr lang="en-US" altLang="zh-CN" dirty="0">
                <a:latin typeface="宋体" panose="02010600030101010101" pitchFamily="2" charset="-122"/>
                <a:ea typeface="宋体" panose="02010600030101010101" pitchFamily="2" charset="-122"/>
                <a:cs typeface="宋体" panose="02010600030101010101" pitchFamily="2" charset="-122"/>
              </a:rPr>
              <a:t>     2</a:t>
            </a:r>
            <a:r>
              <a:rPr lang="zh-CN" altLang="zh-CN" dirty="0">
                <a:latin typeface="宋体" panose="02010600030101010101" pitchFamily="2" charset="-122"/>
                <a:ea typeface="宋体" panose="02010600030101010101" pitchFamily="2" charset="-122"/>
                <a:cs typeface="宋体" panose="02010600030101010101" pitchFamily="2" charset="-122"/>
              </a:rPr>
              <a:t>．中国数据</a:t>
            </a:r>
            <a:r>
              <a:rPr lang="en-US" altLang="zh-CN" dirty="0">
                <a:latin typeface="宋体" panose="02010600030101010101" pitchFamily="2" charset="-122"/>
                <a:ea typeface="宋体" panose="02010600030101010101" pitchFamily="2" charset="-122"/>
                <a:cs typeface="宋体" panose="02010600030101010101" pitchFamily="2" charset="-122"/>
              </a:rPr>
              <a:t>.</a:t>
            </a:r>
            <a:r>
              <a:rPr lang="zh-CN" altLang="zh-CN" dirty="0">
                <a:latin typeface="宋体" panose="02010600030101010101" pitchFamily="2" charset="-122"/>
                <a:ea typeface="宋体" panose="02010600030101010101" pitchFamily="2" charset="-122"/>
                <a:cs typeface="宋体" panose="02010600030101010101" pitchFamily="2" charset="-122"/>
              </a:rPr>
              <a:t>中国教育经费统计年鉴（</a:t>
            </a:r>
            <a:r>
              <a:rPr lang="en-US" altLang="zh-CN" dirty="0">
                <a:latin typeface="宋体" panose="02010600030101010101" pitchFamily="2" charset="-122"/>
                <a:ea typeface="宋体" panose="02010600030101010101" pitchFamily="2" charset="-122"/>
                <a:cs typeface="宋体" panose="02010600030101010101" pitchFamily="2" charset="-122"/>
              </a:rPr>
              <a:t>2015</a:t>
            </a:r>
            <a:r>
              <a:rPr lang="zh-CN" altLang="zh-CN" dirty="0">
                <a:latin typeface="宋体" panose="02010600030101010101" pitchFamily="2" charset="-122"/>
                <a:ea typeface="宋体" panose="02010600030101010101" pitchFamily="2" charset="-122"/>
                <a:cs typeface="宋体" panose="02010600030101010101" pitchFamily="2" charset="-122"/>
              </a:rPr>
              <a:t>）</a:t>
            </a:r>
            <a:r>
              <a:rPr lang="en-US" altLang="zh-CN" dirty="0">
                <a:latin typeface="宋体" panose="02010600030101010101" pitchFamily="2" charset="-122"/>
                <a:ea typeface="宋体" panose="02010600030101010101" pitchFamily="2" charset="-122"/>
                <a:cs typeface="宋体" panose="02010600030101010101" pitchFamily="2" charset="-122"/>
              </a:rPr>
              <a:t>.</a:t>
            </a:r>
            <a:r>
              <a:rPr lang="zh-CN" altLang="zh-CN" dirty="0">
                <a:latin typeface="宋体" panose="02010600030101010101" pitchFamily="2" charset="-122"/>
                <a:ea typeface="宋体" panose="02010600030101010101" pitchFamily="2" charset="-122"/>
                <a:cs typeface="宋体" panose="02010600030101010101" pitchFamily="2" charset="-122"/>
              </a:rPr>
              <a:t> </a:t>
            </a:r>
            <a:endParaRPr lang="zh-CN" altLang="en-US"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6098" name="Rectangle 2"/>
          <p:cNvSpPr>
            <a:spLocks noChangeArrowheads="1"/>
          </p:cNvSpPr>
          <p:nvPr/>
        </p:nvSpPr>
        <p:spPr bwMode="auto">
          <a:xfrm>
            <a:off x="1102785" y="981076"/>
            <a:ext cx="10274300" cy="369332"/>
          </a:xfrm>
          <a:prstGeom prst="rect">
            <a:avLst/>
          </a:prstGeom>
          <a:solidFill>
            <a:schemeClr val="bg1">
              <a:lumMod val="50000"/>
            </a:schemeClr>
          </a:solidFill>
          <a:ln w="12700" cap="sq">
            <a:noFill/>
            <a:miter lim="800000"/>
            <a:headEnd type="none" w="sm" len="sm"/>
            <a:tailEnd type="none" w="sm" len="sm"/>
          </a:ln>
          <a:effectLst/>
        </p:spPr>
        <p:txBody>
          <a:bodyPr>
            <a:spAutoFit/>
          </a:bodyPr>
          <a:lstStyle/>
          <a:p>
            <a:pPr algn="ctr" eaLnBrk="1" hangingPunct="1"/>
            <a:r>
              <a:rPr lang="zh-CN" altLang="en-US" b="1">
                <a:solidFill>
                  <a:srgbClr val="29FFFF"/>
                </a:solidFill>
                <a:effectLst>
                  <a:outerShdw blurRad="38100" dist="38100" dir="2700000" algn="tl">
                    <a:srgbClr val="000000"/>
                  </a:outerShdw>
                </a:effectLst>
                <a:ea typeface="黑体" panose="02010609060101010101" pitchFamily="49" charset="-122"/>
                <a:cs typeface="黑体" panose="02010609060101010101" pitchFamily="49" charset="-122"/>
              </a:rPr>
              <a:t>教育毛入学（园）率国际比较（单位：</a:t>
            </a:r>
            <a:r>
              <a:rPr lang="en-US" altLang="zh-CN" b="1">
                <a:solidFill>
                  <a:srgbClr val="29FFFF"/>
                </a:solidFill>
                <a:effectLst>
                  <a:outerShdw blurRad="38100" dist="38100" dir="2700000" algn="tl">
                    <a:srgbClr val="000000"/>
                  </a:outerShdw>
                </a:effectLst>
                <a:ea typeface="黑体" panose="02010609060101010101" pitchFamily="49" charset="-122"/>
                <a:cs typeface="黑体" panose="02010609060101010101" pitchFamily="49" charset="-122"/>
              </a:rPr>
              <a:t>%</a:t>
            </a:r>
            <a:r>
              <a:rPr lang="zh-CN" altLang="en-US" b="1">
                <a:solidFill>
                  <a:srgbClr val="29FFFF"/>
                </a:solidFill>
                <a:effectLst>
                  <a:outerShdw blurRad="38100" dist="38100" dir="2700000" algn="tl">
                    <a:srgbClr val="000000"/>
                  </a:outerShdw>
                </a:effectLst>
                <a:ea typeface="黑体" panose="02010609060101010101" pitchFamily="49" charset="-122"/>
                <a:cs typeface="黑体" panose="02010609060101010101" pitchFamily="49" charset="-122"/>
              </a:rPr>
              <a:t>）</a:t>
            </a:r>
            <a:endParaRPr lang="zh-CN" altLang="en-US" b="1">
              <a:solidFill>
                <a:srgbClr val="29FFFF"/>
              </a:solidFill>
              <a:effectLst>
                <a:outerShdw blurRad="38100" dist="38100" dir="2700000" algn="tl">
                  <a:srgbClr val="000000"/>
                </a:outerShdw>
              </a:effectLst>
              <a:ea typeface="黑体" panose="02010609060101010101" pitchFamily="49" charset="-122"/>
              <a:cs typeface="黑体" panose="02010609060101010101" pitchFamily="49" charset="-122"/>
            </a:endParaRPr>
          </a:p>
        </p:txBody>
      </p:sp>
      <p:graphicFrame>
        <p:nvGraphicFramePr>
          <p:cNvPr id="5" name="表格 4"/>
          <p:cNvGraphicFramePr>
            <a:graphicFrameLocks noGrp="1"/>
          </p:cNvGraphicFramePr>
          <p:nvPr/>
        </p:nvGraphicFramePr>
        <p:xfrm>
          <a:off x="1121833" y="1471613"/>
          <a:ext cx="10287000" cy="4689476"/>
        </p:xfrm>
        <a:graphic>
          <a:graphicData uri="http://schemas.openxmlformats.org/drawingml/2006/table">
            <a:tbl>
              <a:tblPr/>
              <a:tblGrid>
                <a:gridCol w="2656417"/>
                <a:gridCol w="1534583"/>
                <a:gridCol w="2000251"/>
                <a:gridCol w="2095500"/>
                <a:gridCol w="2000249"/>
              </a:tblGrid>
              <a:tr h="779463">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rgbClr val="FFFF00"/>
                          </a:solidFill>
                          <a:effectLst/>
                          <a:latin typeface="Arial" panose="020B0604020202020204" pitchFamily="34" charset="0"/>
                          <a:ea typeface="黑体" panose="02010609060101010101" pitchFamily="49" charset="-122"/>
                          <a:cs typeface="Arial" panose="020B0604020202020204" pitchFamily="34" charset="0"/>
                        </a:rPr>
                        <a:t>国家</a:t>
                      </a:r>
                      <a:r>
                        <a:rPr kumimoji="0" lang="en-US" altLang="zh-CN" sz="2000" b="1" i="0" u="none" strike="noStrike" cap="none" normalizeH="0" baseline="0">
                          <a:ln>
                            <a:noFill/>
                          </a:ln>
                          <a:solidFill>
                            <a:srgbClr val="FFFF00"/>
                          </a:solidFill>
                          <a:effectLst/>
                          <a:latin typeface="Arial" panose="020B0604020202020204" pitchFamily="34" charset="0"/>
                          <a:ea typeface="黑体" panose="02010609060101010101" pitchFamily="49" charset="-122"/>
                          <a:cs typeface="Arial" panose="020B0604020202020204" pitchFamily="34" charset="0"/>
                        </a:rPr>
                        <a:t>/</a:t>
                      </a:r>
                      <a:r>
                        <a:rPr kumimoji="0" lang="zh-CN" altLang="en-US" sz="2000" b="1" i="0" u="none" strike="noStrike" cap="none" normalizeH="0" baseline="0">
                          <a:ln>
                            <a:noFill/>
                          </a:ln>
                          <a:solidFill>
                            <a:srgbClr val="FFFF00"/>
                          </a:solidFill>
                          <a:effectLst/>
                          <a:latin typeface="Arial" panose="020B0604020202020204" pitchFamily="34" charset="0"/>
                          <a:ea typeface="黑体" panose="02010609060101010101" pitchFamily="49" charset="-122"/>
                          <a:cs typeface="Arial" panose="020B0604020202020204" pitchFamily="34" charset="0"/>
                        </a:rPr>
                        <a:t>国家分组</a:t>
                      </a:r>
                      <a:endParaRPr kumimoji="0" lang="en-US" altLang="zh-CN" sz="2000" b="1" i="0" u="none" strike="noStrike" cap="none" normalizeH="0" baseline="0">
                        <a:ln>
                          <a:noFill/>
                        </a:ln>
                        <a:solidFill>
                          <a:srgbClr val="FFFF00"/>
                        </a:solidFill>
                        <a:effectLst/>
                        <a:latin typeface="Arial" panose="020B0604020202020204" pitchFamily="34" charset="0"/>
                        <a:ea typeface="黑体" panose="02010609060101010101" pitchFamily="49" charset="-122"/>
                        <a:cs typeface="Arial" panose="020B0604020202020204" pitchFamily="34" charset="0"/>
                      </a:endParaRPr>
                    </a:p>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FFFF00"/>
                          </a:solidFill>
                          <a:effectLst/>
                          <a:latin typeface="Arial" panose="020B0604020202020204" pitchFamily="34" charset="0"/>
                          <a:ea typeface="黑体" panose="02010609060101010101" pitchFamily="49" charset="-122"/>
                          <a:cs typeface="Arial" panose="020B0604020202020204" pitchFamily="34" charset="0"/>
                        </a:rPr>
                        <a:t>2012</a:t>
                      </a:r>
                      <a:r>
                        <a:rPr kumimoji="0" lang="zh-CN" altLang="en-US" sz="2000" b="1" i="0" u="none" strike="noStrike" cap="none" normalizeH="0" baseline="0">
                          <a:ln>
                            <a:noFill/>
                          </a:ln>
                          <a:solidFill>
                            <a:srgbClr val="FFFF00"/>
                          </a:solidFill>
                          <a:effectLst/>
                          <a:latin typeface="Arial" panose="020B0604020202020204" pitchFamily="34" charset="0"/>
                          <a:ea typeface="黑体" panose="02010609060101010101" pitchFamily="49" charset="-122"/>
                          <a:cs typeface="Arial" panose="020B0604020202020204" pitchFamily="34" charset="0"/>
                        </a:rPr>
                        <a:t>年数据</a:t>
                      </a:r>
                      <a:endParaRPr kumimoji="0" lang="zh-CN" altLang="en-US" sz="2000" b="1" i="0" u="none" strike="noStrike" cap="none" normalizeH="0" baseline="0">
                        <a:ln>
                          <a:noFill/>
                        </a:ln>
                        <a:solidFill>
                          <a:srgbClr val="FFFF00"/>
                        </a:solidFill>
                        <a:effectLst/>
                        <a:latin typeface="Arial" panose="020B0604020202020204" pitchFamily="34" charset="0"/>
                        <a:ea typeface="黑体" panose="02010609060101010101" pitchFamily="49" charset="-122"/>
                        <a:cs typeface="Arial" panose="020B0604020202020204" pitchFamily="34" charset="0"/>
                      </a:endParaRPr>
                    </a:p>
                  </a:txBody>
                  <a:tcPr marL="12700" marR="12700" marT="952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3F230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rgbClr val="FFFF00"/>
                          </a:solidFill>
                          <a:effectLst/>
                          <a:latin typeface="Arial" panose="020B0604020202020204" pitchFamily="34" charset="0"/>
                          <a:ea typeface="黑体" panose="02010609060101010101" pitchFamily="49" charset="-122"/>
                          <a:cs typeface="Arial" panose="020B0604020202020204" pitchFamily="34" charset="0"/>
                        </a:rPr>
                        <a:t>学前教育</a:t>
                      </a:r>
                      <a:endParaRPr kumimoji="0" lang="en-US" altLang="zh-CN" sz="2000" b="1" i="0" u="none" strike="noStrike" cap="none" normalizeH="0" baseline="0">
                        <a:ln>
                          <a:noFill/>
                        </a:ln>
                        <a:solidFill>
                          <a:srgbClr val="FFFF00"/>
                        </a:solidFill>
                        <a:effectLst/>
                        <a:latin typeface="Arial" panose="020B0604020202020204" pitchFamily="34" charset="0"/>
                        <a:ea typeface="黑体" panose="02010609060101010101" pitchFamily="49" charset="-122"/>
                        <a:cs typeface="Arial" panose="020B0604020202020204" pitchFamily="34" charset="0"/>
                      </a:endParaRPr>
                    </a:p>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rgbClr val="FFFF00"/>
                          </a:solidFill>
                          <a:effectLst/>
                          <a:latin typeface="Arial" panose="020B0604020202020204" pitchFamily="34" charset="0"/>
                          <a:ea typeface="黑体" panose="02010609060101010101" pitchFamily="49" charset="-122"/>
                          <a:cs typeface="Arial" panose="020B0604020202020204" pitchFamily="34" charset="0"/>
                        </a:rPr>
                        <a:t>毛入园率</a:t>
                      </a:r>
                      <a:endParaRPr kumimoji="0" lang="zh-CN" altLang="en-US" sz="2000" b="1" i="0" u="none" strike="noStrike" cap="none" normalizeH="0" baseline="0">
                        <a:ln>
                          <a:noFill/>
                        </a:ln>
                        <a:solidFill>
                          <a:srgbClr val="FFFF00"/>
                        </a:solidFill>
                        <a:effectLst/>
                        <a:latin typeface="Arial" panose="020B0604020202020204" pitchFamily="34" charset="0"/>
                        <a:ea typeface="黑体" panose="02010609060101010101" pitchFamily="49" charset="-122"/>
                        <a:cs typeface="Arial" panose="020B0604020202020204" pitchFamily="34" charset="0"/>
                      </a:endParaRPr>
                    </a:p>
                  </a:txBody>
                  <a:tcPr marL="12700" marR="12700" marT="952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3F230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rgbClr val="FFFF00"/>
                          </a:solidFill>
                          <a:effectLst/>
                          <a:latin typeface="Arial" panose="020B0604020202020204" pitchFamily="34" charset="0"/>
                          <a:ea typeface="黑体" panose="02010609060101010101" pitchFamily="49" charset="-122"/>
                          <a:cs typeface="Arial" panose="020B0604020202020204" pitchFamily="34" charset="0"/>
                        </a:rPr>
                        <a:t>小学初中教</a:t>
                      </a:r>
                      <a:endParaRPr kumimoji="0" lang="en-US" altLang="zh-CN" sz="2000" b="1" i="0" u="none" strike="noStrike" cap="none" normalizeH="0" baseline="0">
                        <a:ln>
                          <a:noFill/>
                        </a:ln>
                        <a:solidFill>
                          <a:srgbClr val="FFFF00"/>
                        </a:solidFill>
                        <a:effectLst/>
                        <a:latin typeface="Arial" panose="020B0604020202020204" pitchFamily="34" charset="0"/>
                        <a:ea typeface="黑体" panose="02010609060101010101" pitchFamily="49" charset="-122"/>
                        <a:cs typeface="Arial" panose="020B0604020202020204" pitchFamily="34" charset="0"/>
                      </a:endParaRPr>
                    </a:p>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rgbClr val="FFFF00"/>
                          </a:solidFill>
                          <a:effectLst/>
                          <a:latin typeface="Arial" panose="020B0604020202020204" pitchFamily="34" charset="0"/>
                          <a:ea typeface="黑体" panose="02010609060101010101" pitchFamily="49" charset="-122"/>
                          <a:cs typeface="Arial" panose="020B0604020202020204" pitchFamily="34" charset="0"/>
                        </a:rPr>
                        <a:t>育毛入学率</a:t>
                      </a:r>
                      <a:endParaRPr kumimoji="0" lang="zh-CN" altLang="en-US" sz="2000" b="1" i="0" u="none" strike="noStrike" cap="none" normalizeH="0" baseline="0">
                        <a:ln>
                          <a:noFill/>
                        </a:ln>
                        <a:solidFill>
                          <a:srgbClr val="FFFF00"/>
                        </a:solidFill>
                        <a:effectLst/>
                        <a:latin typeface="Arial" panose="020B0604020202020204" pitchFamily="34" charset="0"/>
                        <a:ea typeface="黑体" panose="02010609060101010101" pitchFamily="49" charset="-122"/>
                        <a:cs typeface="Arial" panose="020B0604020202020204" pitchFamily="34" charset="0"/>
                      </a:endParaRPr>
                    </a:p>
                  </a:txBody>
                  <a:tcPr marL="12700" marR="12700" marT="952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3F230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rgbClr val="FFFF00"/>
                          </a:solidFill>
                          <a:effectLst/>
                          <a:latin typeface="Arial" panose="020B0604020202020204" pitchFamily="34" charset="0"/>
                          <a:ea typeface="黑体" panose="02010609060101010101" pitchFamily="49" charset="-122"/>
                          <a:cs typeface="Arial" panose="020B0604020202020204" pitchFamily="34" charset="0"/>
                        </a:rPr>
                        <a:t>高中阶段教</a:t>
                      </a:r>
                      <a:endParaRPr kumimoji="0" lang="en-US" altLang="zh-CN" sz="2000" b="1" i="0" u="none" strike="noStrike" cap="none" normalizeH="0" baseline="0">
                        <a:ln>
                          <a:noFill/>
                        </a:ln>
                        <a:solidFill>
                          <a:srgbClr val="FFFF00"/>
                        </a:solidFill>
                        <a:effectLst/>
                        <a:latin typeface="Arial" panose="020B0604020202020204" pitchFamily="34" charset="0"/>
                        <a:ea typeface="黑体" panose="02010609060101010101" pitchFamily="49" charset="-122"/>
                        <a:cs typeface="Arial" panose="020B0604020202020204" pitchFamily="34" charset="0"/>
                      </a:endParaRPr>
                    </a:p>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rgbClr val="FFFF00"/>
                          </a:solidFill>
                          <a:effectLst/>
                          <a:latin typeface="Arial" panose="020B0604020202020204" pitchFamily="34" charset="0"/>
                          <a:ea typeface="黑体" panose="02010609060101010101" pitchFamily="49" charset="-122"/>
                          <a:cs typeface="Arial" panose="020B0604020202020204" pitchFamily="34" charset="0"/>
                        </a:rPr>
                        <a:t>育毛入学率</a:t>
                      </a:r>
                      <a:endParaRPr kumimoji="0" lang="zh-CN" altLang="en-US" sz="2000" b="1" i="0" u="none" strike="noStrike" cap="none" normalizeH="0" baseline="0">
                        <a:ln>
                          <a:noFill/>
                        </a:ln>
                        <a:solidFill>
                          <a:srgbClr val="FFFF00"/>
                        </a:solidFill>
                        <a:effectLst/>
                        <a:latin typeface="Arial" panose="020B0604020202020204" pitchFamily="34" charset="0"/>
                        <a:ea typeface="黑体" panose="02010609060101010101" pitchFamily="49" charset="-122"/>
                        <a:cs typeface="Arial" panose="020B0604020202020204" pitchFamily="34" charset="0"/>
                      </a:endParaRPr>
                    </a:p>
                  </a:txBody>
                  <a:tcPr marL="12700" marR="12700" marT="952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3F230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rgbClr val="FFFF00"/>
                          </a:solidFill>
                          <a:effectLst/>
                          <a:latin typeface="Arial" panose="020B0604020202020204" pitchFamily="34" charset="0"/>
                          <a:ea typeface="黑体" panose="02010609060101010101" pitchFamily="49" charset="-122"/>
                          <a:cs typeface="Arial" panose="020B0604020202020204" pitchFamily="34" charset="0"/>
                        </a:rPr>
                        <a:t>高等教育</a:t>
                      </a:r>
                      <a:endParaRPr kumimoji="0" lang="en-US" altLang="zh-CN" sz="2000" b="1" i="0" u="none" strike="noStrike" cap="none" normalizeH="0" baseline="0">
                        <a:ln>
                          <a:noFill/>
                        </a:ln>
                        <a:solidFill>
                          <a:srgbClr val="FFFF00"/>
                        </a:solidFill>
                        <a:effectLst/>
                        <a:latin typeface="Arial" panose="020B0604020202020204" pitchFamily="34" charset="0"/>
                        <a:ea typeface="黑体" panose="02010609060101010101" pitchFamily="49" charset="-122"/>
                        <a:cs typeface="Arial" panose="020B0604020202020204" pitchFamily="34" charset="0"/>
                      </a:endParaRPr>
                    </a:p>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rgbClr val="FFFF00"/>
                          </a:solidFill>
                          <a:effectLst/>
                          <a:latin typeface="Arial" panose="020B0604020202020204" pitchFamily="34" charset="0"/>
                          <a:ea typeface="黑体" panose="02010609060101010101" pitchFamily="49" charset="-122"/>
                          <a:cs typeface="Arial" panose="020B0604020202020204" pitchFamily="34" charset="0"/>
                        </a:rPr>
                        <a:t>毛入学率</a:t>
                      </a:r>
                      <a:endParaRPr kumimoji="0" lang="zh-CN" altLang="en-US" sz="2000" b="1" i="0" u="none" strike="noStrike" cap="none" normalizeH="0" baseline="0">
                        <a:ln>
                          <a:noFill/>
                        </a:ln>
                        <a:solidFill>
                          <a:srgbClr val="FFFF00"/>
                        </a:solidFill>
                        <a:effectLst/>
                        <a:latin typeface="Arial" panose="020B0604020202020204" pitchFamily="34" charset="0"/>
                        <a:ea typeface="黑体" panose="02010609060101010101" pitchFamily="49" charset="-122"/>
                        <a:cs typeface="Arial" panose="020B0604020202020204" pitchFamily="34" charset="0"/>
                      </a:endParaRPr>
                    </a:p>
                  </a:txBody>
                  <a:tcPr marL="12700" marR="12700" marT="952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3F2307"/>
                    </a:solidFill>
                  </a:tcPr>
                </a:tc>
              </a:tr>
              <a:tr h="48895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rPr>
                        <a:t>世界平均</a:t>
                      </a:r>
                      <a:endParaRPr kumimoji="0" lang="zh-CN" altLang="en-US" sz="20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endParaRPr>
                    </a:p>
                  </a:txBody>
                  <a:tcPr marL="12700" marR="12700" marT="952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D6A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rPr>
                        <a:t>53.7</a:t>
                      </a:r>
                      <a:endParaRPr kumimoji="0" lang="en-US" altLang="zh-CN" sz="24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endParaRPr>
                    </a:p>
                  </a:txBody>
                  <a:tcPr marL="12700" marR="12700" marT="952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D6A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rPr>
                        <a:t>110.0</a:t>
                      </a:r>
                      <a:endParaRPr kumimoji="0" lang="en-US" altLang="zh-CN" sz="24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endParaRPr>
                    </a:p>
                  </a:txBody>
                  <a:tcPr marL="12700" marR="12700" marT="952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D6A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rPr>
                        <a:t>61.7</a:t>
                      </a:r>
                      <a:endParaRPr kumimoji="0" lang="en-US" altLang="zh-CN" sz="24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endParaRPr>
                    </a:p>
                  </a:txBody>
                  <a:tcPr marL="12700" marR="12700" marT="952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D6A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rPr>
                        <a:t>32.1</a:t>
                      </a:r>
                      <a:endParaRPr kumimoji="0" lang="en-US" altLang="zh-CN" sz="24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endParaRPr>
                    </a:p>
                  </a:txBody>
                  <a:tcPr marL="12700" marR="12700" marT="952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D6AD"/>
                    </a:solidFill>
                  </a:tcPr>
                </a:tc>
              </a:tr>
              <a:tr h="48895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rPr>
                        <a:t>高收入国家</a:t>
                      </a:r>
                      <a:endParaRPr kumimoji="0" lang="zh-CN" altLang="en-US" sz="20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endParaRPr>
                    </a:p>
                  </a:txBody>
                  <a:tcPr marL="12700" marR="12700" marT="952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rPr>
                        <a:t>86.3</a:t>
                      </a:r>
                      <a:endParaRPr kumimoji="0" lang="en-US" altLang="zh-CN" sz="24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endParaRPr>
                    </a:p>
                  </a:txBody>
                  <a:tcPr marL="12700" marR="12700" marT="952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rPr>
                        <a:t>100.0</a:t>
                      </a:r>
                      <a:endParaRPr kumimoji="0" lang="en-US" altLang="zh-CN" sz="24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endParaRPr>
                    </a:p>
                  </a:txBody>
                  <a:tcPr marL="12700" marR="12700" marT="952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rPr>
                        <a:t>98.5</a:t>
                      </a:r>
                      <a:endParaRPr kumimoji="0" lang="en-US" altLang="zh-CN" sz="24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endParaRPr>
                    </a:p>
                  </a:txBody>
                  <a:tcPr marL="12700" marR="12700" marT="952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rPr>
                        <a:t>75.1</a:t>
                      </a:r>
                      <a:endParaRPr kumimoji="0" lang="en-US" altLang="zh-CN" sz="24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endParaRPr>
                    </a:p>
                  </a:txBody>
                  <a:tcPr marL="12700" marR="12700" marT="952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C000"/>
                    </a:solidFill>
                  </a:tcPr>
                </a:tc>
              </a:tr>
              <a:tr h="48895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rPr>
                        <a:t>经合组织成员国</a:t>
                      </a:r>
                      <a:endParaRPr kumimoji="0" lang="zh-CN" altLang="en-US" sz="20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endParaRPr>
                    </a:p>
                  </a:txBody>
                  <a:tcPr marL="12700" marR="12700" marT="952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rPr>
                        <a:t>82</a:t>
                      </a:r>
                      <a:endParaRPr kumimoji="0" lang="en-US" altLang="zh-CN" sz="24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endParaRPr>
                    </a:p>
                  </a:txBody>
                  <a:tcPr marL="12700" marR="12700" marT="952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rPr>
                        <a:t>--</a:t>
                      </a:r>
                      <a:endParaRPr kumimoji="0" lang="en-US" altLang="zh-CN" sz="24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endParaRPr>
                    </a:p>
                  </a:txBody>
                  <a:tcPr marL="12700" marR="12700" marT="952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rPr>
                        <a:t>91.9</a:t>
                      </a:r>
                      <a:endParaRPr kumimoji="0" lang="en-US" altLang="zh-CN" sz="24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endParaRPr>
                    </a:p>
                  </a:txBody>
                  <a:tcPr marL="12700" marR="12700" marT="952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rPr>
                        <a:t>70.8</a:t>
                      </a:r>
                      <a:endParaRPr kumimoji="0" lang="en-US" altLang="zh-CN" sz="24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endParaRPr>
                    </a:p>
                  </a:txBody>
                  <a:tcPr marL="12700" marR="12700" marT="952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C000"/>
                    </a:solidFill>
                  </a:tcPr>
                </a:tc>
              </a:tr>
              <a:tr h="48895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rPr>
                        <a:t>中高收入国家</a:t>
                      </a:r>
                      <a:endParaRPr kumimoji="0" lang="zh-CN" altLang="en-US" sz="20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endParaRPr>
                    </a:p>
                  </a:txBody>
                  <a:tcPr marL="12700" marR="12700" marT="952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rPr>
                        <a:t>69.2</a:t>
                      </a:r>
                      <a:endParaRPr kumimoji="0" lang="en-US" altLang="zh-CN" sz="24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endParaRPr>
                    </a:p>
                  </a:txBody>
                  <a:tcPr marL="12700" marR="12700" marT="952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rPr>
                        <a:t>103.9</a:t>
                      </a:r>
                      <a:endParaRPr kumimoji="0" lang="en-US" altLang="zh-CN" sz="24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endParaRPr>
                    </a:p>
                  </a:txBody>
                  <a:tcPr marL="12700" marR="12700" marT="952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rPr>
                        <a:t>75.9</a:t>
                      </a:r>
                      <a:endParaRPr kumimoji="0" lang="en-US" altLang="zh-CN" sz="24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endParaRPr>
                    </a:p>
                  </a:txBody>
                  <a:tcPr marL="12700" marR="12700" marT="952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rPr>
                        <a:t>33.9</a:t>
                      </a:r>
                      <a:endParaRPr kumimoji="0" lang="en-US" altLang="zh-CN" sz="24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endParaRPr>
                    </a:p>
                  </a:txBody>
                  <a:tcPr marL="12700" marR="12700" marT="952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00"/>
                    </a:solidFill>
                  </a:tcPr>
                </a:tc>
              </a:tr>
              <a:tr h="48895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rPr>
                        <a:t>中低收入国家</a:t>
                      </a:r>
                      <a:endParaRPr kumimoji="0" lang="zh-CN" altLang="en-US" sz="20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endParaRPr>
                    </a:p>
                  </a:txBody>
                  <a:tcPr marL="12700" marR="12700" marT="952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EF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rPr>
                        <a:t>49.5</a:t>
                      </a:r>
                      <a:endParaRPr kumimoji="0" lang="en-US" altLang="zh-CN" sz="24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endParaRPr>
                    </a:p>
                  </a:txBody>
                  <a:tcPr marL="12700" marR="12700" marT="952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EF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rPr>
                        <a:t>108.2</a:t>
                      </a:r>
                      <a:endParaRPr kumimoji="0" lang="en-US" altLang="zh-CN" sz="24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endParaRPr>
                    </a:p>
                  </a:txBody>
                  <a:tcPr marL="12700" marR="12700" marT="952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EF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rPr>
                        <a:t>51.5</a:t>
                      </a:r>
                      <a:endParaRPr kumimoji="0" lang="en-US" altLang="zh-CN" sz="24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endParaRPr>
                    </a:p>
                  </a:txBody>
                  <a:tcPr marL="12700" marR="12700" marT="952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EF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rPr>
                        <a:t>22.8</a:t>
                      </a:r>
                      <a:endParaRPr kumimoji="0" lang="en-US" altLang="zh-CN" sz="24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endParaRPr>
                    </a:p>
                  </a:txBody>
                  <a:tcPr marL="12700" marR="12700" marT="952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EF3"/>
                    </a:solidFill>
                  </a:tcPr>
                </a:tc>
              </a:tr>
              <a:tr h="48895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rPr>
                        <a:t>中国</a:t>
                      </a:r>
                      <a:r>
                        <a:rPr kumimoji="0" lang="en-US" altLang="zh-CN" sz="20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rPr>
                        <a:t>2012</a:t>
                      </a:r>
                      <a:endParaRPr kumimoji="0" lang="zh-CN" altLang="en-US" sz="20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endParaRPr>
                    </a:p>
                  </a:txBody>
                  <a:tcPr marL="12700" marR="12700" marT="952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B8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rPr>
                        <a:t>64.5</a:t>
                      </a:r>
                      <a:endParaRPr kumimoji="0" lang="en-US" altLang="zh-CN" sz="24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endParaRPr>
                    </a:p>
                  </a:txBody>
                  <a:tcPr marL="12700" marR="12700" marT="952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B8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rPr>
                        <a:t>104.0</a:t>
                      </a:r>
                      <a:endParaRPr kumimoji="0" lang="en-US" altLang="zh-CN" sz="24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endParaRPr>
                    </a:p>
                  </a:txBody>
                  <a:tcPr marL="12700" marR="12700" marT="952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B8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rPr>
                        <a:t>85.0</a:t>
                      </a:r>
                      <a:endParaRPr kumimoji="0" lang="en-US" altLang="zh-CN" sz="24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endParaRPr>
                    </a:p>
                  </a:txBody>
                  <a:tcPr marL="12700" marR="12700" marT="952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B8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rPr>
                        <a:t>30.0</a:t>
                      </a:r>
                      <a:endParaRPr kumimoji="0" lang="en-US" altLang="zh-CN" sz="2400" b="1" i="0" u="none" strike="noStrike" cap="none" normalizeH="0" baseline="0">
                        <a:ln>
                          <a:noFill/>
                        </a:ln>
                        <a:solidFill>
                          <a:srgbClr val="000000"/>
                        </a:solidFill>
                        <a:effectLst/>
                        <a:latin typeface="Arial" panose="020B0604020202020204" pitchFamily="34" charset="0"/>
                        <a:ea typeface="黑体" panose="02010609060101010101" pitchFamily="49" charset="-122"/>
                        <a:cs typeface="Arial" panose="020B0604020202020204" pitchFamily="34" charset="0"/>
                      </a:endParaRPr>
                    </a:p>
                  </a:txBody>
                  <a:tcPr marL="12700" marR="12700" marT="952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B8FFFF"/>
                    </a:solidFill>
                  </a:tcPr>
                </a:tc>
              </a:tr>
              <a:tr h="51117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rgbClr val="FF0000"/>
                          </a:solidFill>
                          <a:effectLst/>
                          <a:latin typeface="Arial" panose="020B0604020202020204" pitchFamily="34" charset="0"/>
                          <a:ea typeface="黑体" panose="02010609060101010101" pitchFamily="49" charset="-122"/>
                          <a:cs typeface="Arial" panose="020B0604020202020204" pitchFamily="34" charset="0"/>
                        </a:rPr>
                        <a:t>中国</a:t>
                      </a:r>
                      <a:r>
                        <a:rPr kumimoji="0" lang="en-US" altLang="zh-CN" sz="2000" b="1" i="0" u="none" strike="noStrike" cap="none" normalizeH="0" baseline="0">
                          <a:ln>
                            <a:noFill/>
                          </a:ln>
                          <a:solidFill>
                            <a:srgbClr val="FF0000"/>
                          </a:solidFill>
                          <a:effectLst/>
                          <a:latin typeface="Arial" panose="020B0604020202020204" pitchFamily="34" charset="0"/>
                          <a:ea typeface="黑体" panose="02010609060101010101" pitchFamily="49" charset="-122"/>
                          <a:cs typeface="Arial" panose="020B0604020202020204" pitchFamily="34" charset="0"/>
                        </a:rPr>
                        <a:t>2016</a:t>
                      </a:r>
                      <a:endParaRPr kumimoji="0" lang="zh-CN" altLang="en-US" sz="2000" b="1" i="0" u="none" strike="noStrike" cap="none" normalizeH="0" baseline="0">
                        <a:ln>
                          <a:noFill/>
                        </a:ln>
                        <a:solidFill>
                          <a:srgbClr val="FF0000"/>
                        </a:solidFill>
                        <a:effectLst/>
                        <a:latin typeface="Arial" panose="020B0604020202020204" pitchFamily="34" charset="0"/>
                        <a:ea typeface="黑体" panose="02010609060101010101" pitchFamily="49" charset="-122"/>
                        <a:cs typeface="Arial" panose="020B0604020202020204" pitchFamily="34" charset="0"/>
                      </a:endParaRPr>
                    </a:p>
                  </a:txBody>
                  <a:tcPr marL="12700" marR="12700" marT="952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70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1" i="0" u="none" strike="noStrike" cap="none" normalizeH="0" baseline="0">
                          <a:ln>
                            <a:noFill/>
                          </a:ln>
                          <a:solidFill>
                            <a:srgbClr val="FF0000"/>
                          </a:solidFill>
                          <a:effectLst/>
                          <a:latin typeface="Arial" panose="020B0604020202020204" pitchFamily="34" charset="0"/>
                          <a:ea typeface="黑体" panose="02010609060101010101" pitchFamily="49" charset="-122"/>
                          <a:cs typeface="Arial" panose="020B0604020202020204" pitchFamily="34" charset="0"/>
                        </a:rPr>
                        <a:t>77.4</a:t>
                      </a:r>
                      <a:endParaRPr kumimoji="0" lang="en-US" altLang="zh-CN" sz="2400" b="1" i="0" u="none" strike="noStrike" cap="none" normalizeH="0" baseline="0">
                        <a:ln>
                          <a:noFill/>
                        </a:ln>
                        <a:solidFill>
                          <a:srgbClr val="FF0000"/>
                        </a:solidFill>
                        <a:effectLst/>
                        <a:latin typeface="Arial" panose="020B0604020202020204" pitchFamily="34" charset="0"/>
                        <a:ea typeface="黑体" panose="02010609060101010101" pitchFamily="49" charset="-122"/>
                        <a:cs typeface="Arial" panose="020B0604020202020204" pitchFamily="34" charset="0"/>
                      </a:endParaRPr>
                    </a:p>
                  </a:txBody>
                  <a:tcPr marL="12700" marR="12700" marT="952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70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1" i="0" u="none" strike="noStrike" cap="none" normalizeH="0" baseline="0">
                          <a:ln>
                            <a:noFill/>
                          </a:ln>
                          <a:solidFill>
                            <a:srgbClr val="FF0000"/>
                          </a:solidFill>
                          <a:effectLst/>
                          <a:latin typeface="Arial" panose="020B0604020202020204" pitchFamily="34" charset="0"/>
                          <a:ea typeface="黑体" panose="02010609060101010101" pitchFamily="49" charset="-122"/>
                          <a:cs typeface="Arial" panose="020B0604020202020204" pitchFamily="34" charset="0"/>
                        </a:rPr>
                        <a:t>~104.0</a:t>
                      </a:r>
                      <a:endParaRPr kumimoji="0" lang="en-US" altLang="zh-CN" sz="2400" b="1" i="0" u="none" strike="noStrike" cap="none" normalizeH="0" baseline="0">
                        <a:ln>
                          <a:noFill/>
                        </a:ln>
                        <a:solidFill>
                          <a:srgbClr val="FF0000"/>
                        </a:solidFill>
                        <a:effectLst/>
                        <a:latin typeface="Arial" panose="020B0604020202020204" pitchFamily="34" charset="0"/>
                        <a:ea typeface="黑体" panose="02010609060101010101" pitchFamily="49" charset="-122"/>
                        <a:cs typeface="Arial" panose="020B0604020202020204" pitchFamily="34" charset="0"/>
                      </a:endParaRPr>
                    </a:p>
                  </a:txBody>
                  <a:tcPr marL="12700" marR="12700" marT="952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70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1" i="0" u="none" strike="noStrike" cap="none" normalizeH="0" baseline="0">
                          <a:ln>
                            <a:noFill/>
                          </a:ln>
                          <a:solidFill>
                            <a:srgbClr val="FF0000"/>
                          </a:solidFill>
                          <a:effectLst/>
                          <a:latin typeface="Arial" panose="020B0604020202020204" pitchFamily="34" charset="0"/>
                          <a:ea typeface="黑体" panose="02010609060101010101" pitchFamily="49" charset="-122"/>
                          <a:cs typeface="Arial" panose="020B0604020202020204" pitchFamily="34" charset="0"/>
                        </a:rPr>
                        <a:t>87.5</a:t>
                      </a:r>
                      <a:endParaRPr kumimoji="0" lang="en-US" altLang="zh-CN" sz="2400" b="1" i="0" u="none" strike="noStrike" cap="none" normalizeH="0" baseline="0">
                        <a:ln>
                          <a:noFill/>
                        </a:ln>
                        <a:solidFill>
                          <a:srgbClr val="FF0000"/>
                        </a:solidFill>
                        <a:effectLst/>
                        <a:latin typeface="Arial" panose="020B0604020202020204" pitchFamily="34" charset="0"/>
                        <a:ea typeface="黑体" panose="02010609060101010101" pitchFamily="49" charset="-122"/>
                        <a:cs typeface="Arial" panose="020B0604020202020204" pitchFamily="34" charset="0"/>
                      </a:endParaRPr>
                    </a:p>
                  </a:txBody>
                  <a:tcPr marL="12700" marR="12700" marT="952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70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1" i="0" u="none" strike="noStrike" cap="none" normalizeH="0" baseline="0">
                          <a:ln>
                            <a:noFill/>
                          </a:ln>
                          <a:solidFill>
                            <a:srgbClr val="FF0000"/>
                          </a:solidFill>
                          <a:effectLst/>
                          <a:latin typeface="Arial" panose="020B0604020202020204" pitchFamily="34" charset="0"/>
                          <a:ea typeface="黑体" panose="02010609060101010101" pitchFamily="49" charset="-122"/>
                          <a:cs typeface="Arial" panose="020B0604020202020204" pitchFamily="34" charset="0"/>
                        </a:rPr>
                        <a:t>42.7</a:t>
                      </a:r>
                      <a:endParaRPr kumimoji="0" lang="en-US" altLang="zh-CN" sz="2400" b="1" i="0" u="none" strike="noStrike" cap="none" normalizeH="0" baseline="0">
                        <a:ln>
                          <a:noFill/>
                        </a:ln>
                        <a:solidFill>
                          <a:srgbClr val="FF0000"/>
                        </a:solidFill>
                        <a:effectLst/>
                        <a:latin typeface="Arial" panose="020B0604020202020204" pitchFamily="34" charset="0"/>
                        <a:ea typeface="黑体" panose="02010609060101010101" pitchFamily="49" charset="-122"/>
                        <a:cs typeface="Arial" panose="020B0604020202020204" pitchFamily="34" charset="0"/>
                      </a:endParaRPr>
                    </a:p>
                  </a:txBody>
                  <a:tcPr marL="12700" marR="12700" marT="952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70FFFF"/>
                    </a:solidFill>
                  </a:tcPr>
                </a:tc>
              </a:tr>
              <a:tr h="465138">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rgbClr val="FF0000"/>
                          </a:solidFill>
                          <a:effectLst/>
                          <a:latin typeface="Arial" panose="020B0604020202020204" pitchFamily="34" charset="0"/>
                          <a:ea typeface="黑体" panose="02010609060101010101" pitchFamily="49" charset="-122"/>
                          <a:cs typeface="Arial" panose="020B0604020202020204" pitchFamily="34" charset="0"/>
                        </a:rPr>
                        <a:t>预计</a:t>
                      </a:r>
                      <a:r>
                        <a:rPr kumimoji="0" lang="en-US" altLang="zh-CN" sz="2000" b="1" i="0" u="none" strike="noStrike" cap="none" normalizeH="0" baseline="0">
                          <a:ln>
                            <a:noFill/>
                          </a:ln>
                          <a:solidFill>
                            <a:srgbClr val="FF0000"/>
                          </a:solidFill>
                          <a:effectLst/>
                          <a:latin typeface="Arial" panose="020B0604020202020204" pitchFamily="34" charset="0"/>
                          <a:ea typeface="黑体" panose="02010609060101010101" pitchFamily="49" charset="-122"/>
                          <a:cs typeface="Arial" panose="020B0604020202020204" pitchFamily="34" charset="0"/>
                        </a:rPr>
                        <a:t>2020</a:t>
                      </a:r>
                      <a:r>
                        <a:rPr kumimoji="0" lang="zh-CN" altLang="en-US" sz="2000" b="1" i="0" u="none" strike="noStrike" cap="none" normalizeH="0" baseline="0">
                          <a:ln>
                            <a:noFill/>
                          </a:ln>
                          <a:solidFill>
                            <a:srgbClr val="FF0000"/>
                          </a:solidFill>
                          <a:effectLst/>
                          <a:latin typeface="Arial" panose="020B0604020202020204" pitchFamily="34" charset="0"/>
                          <a:ea typeface="黑体" panose="02010609060101010101" pitchFamily="49" charset="-122"/>
                          <a:cs typeface="Arial" panose="020B0604020202020204" pitchFamily="34" charset="0"/>
                        </a:rPr>
                        <a:t>年</a:t>
                      </a:r>
                      <a:endParaRPr kumimoji="0" lang="zh-CN" altLang="en-US" sz="2000" b="1" i="0" u="none" strike="noStrike" cap="none" normalizeH="0" baseline="0">
                        <a:ln>
                          <a:noFill/>
                        </a:ln>
                        <a:solidFill>
                          <a:srgbClr val="FF0000"/>
                        </a:solidFill>
                        <a:effectLst/>
                        <a:latin typeface="Arial" panose="020B0604020202020204" pitchFamily="34" charset="0"/>
                        <a:ea typeface="黑体" panose="02010609060101010101" pitchFamily="49" charset="-122"/>
                        <a:cs typeface="Arial" panose="020B0604020202020204" pitchFamily="34" charset="0"/>
                      </a:endParaRPr>
                    </a:p>
                  </a:txBody>
                  <a:tcPr marL="12700" marR="12700" marT="952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29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1" i="0" u="none" strike="noStrike" cap="none" normalizeH="0" baseline="0">
                          <a:ln>
                            <a:noFill/>
                          </a:ln>
                          <a:solidFill>
                            <a:srgbClr val="FF0000"/>
                          </a:solidFill>
                          <a:effectLst/>
                          <a:latin typeface="Arial" panose="020B0604020202020204" pitchFamily="34" charset="0"/>
                          <a:ea typeface="黑体" panose="02010609060101010101" pitchFamily="49" charset="-122"/>
                          <a:cs typeface="Arial" panose="020B0604020202020204" pitchFamily="34" charset="0"/>
                        </a:rPr>
                        <a:t>85.0</a:t>
                      </a:r>
                      <a:endParaRPr kumimoji="0" lang="en-US" altLang="zh-CN" sz="2400" b="1" i="0" u="none" strike="noStrike" cap="none" normalizeH="0" baseline="0">
                        <a:ln>
                          <a:noFill/>
                        </a:ln>
                        <a:solidFill>
                          <a:srgbClr val="FF0000"/>
                        </a:solidFill>
                        <a:effectLst/>
                        <a:latin typeface="Arial" panose="020B0604020202020204" pitchFamily="34" charset="0"/>
                        <a:ea typeface="黑体" panose="02010609060101010101" pitchFamily="49" charset="-122"/>
                        <a:cs typeface="Arial" panose="020B0604020202020204" pitchFamily="34" charset="0"/>
                      </a:endParaRPr>
                    </a:p>
                  </a:txBody>
                  <a:tcPr marL="12700" marR="12700" marT="952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29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1" i="0" u="none" strike="noStrike" cap="none" normalizeH="0" baseline="0">
                          <a:ln>
                            <a:noFill/>
                          </a:ln>
                          <a:solidFill>
                            <a:schemeClr val="bg2"/>
                          </a:solidFill>
                          <a:effectLst/>
                          <a:latin typeface="Arial" panose="020B0604020202020204" pitchFamily="34" charset="0"/>
                          <a:ea typeface="黑体" panose="02010609060101010101" pitchFamily="49" charset="-122"/>
                          <a:cs typeface="Arial" panose="020B0604020202020204" pitchFamily="34" charset="0"/>
                        </a:rPr>
                        <a:t>--</a:t>
                      </a:r>
                      <a:endParaRPr kumimoji="0" lang="en-US" altLang="zh-CN" sz="2400" b="1" i="0" u="none" strike="noStrike" cap="none" normalizeH="0" baseline="0">
                        <a:ln>
                          <a:noFill/>
                        </a:ln>
                        <a:solidFill>
                          <a:schemeClr val="bg2"/>
                        </a:solidFill>
                        <a:effectLst/>
                        <a:latin typeface="Arial" panose="020B0604020202020204" pitchFamily="34" charset="0"/>
                        <a:ea typeface="黑体" panose="02010609060101010101" pitchFamily="49" charset="-122"/>
                        <a:cs typeface="Arial" panose="020B0604020202020204" pitchFamily="34" charset="0"/>
                      </a:endParaRPr>
                    </a:p>
                  </a:txBody>
                  <a:tcPr marL="12700" marR="12700" marT="952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29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1" i="0" u="none" strike="noStrike" cap="none" normalizeH="0" baseline="0">
                          <a:ln>
                            <a:noFill/>
                          </a:ln>
                          <a:solidFill>
                            <a:srgbClr val="FF0000"/>
                          </a:solidFill>
                          <a:effectLst/>
                          <a:latin typeface="Arial" panose="020B0604020202020204" pitchFamily="34" charset="0"/>
                          <a:ea typeface="黑体" panose="02010609060101010101" pitchFamily="49" charset="-122"/>
                          <a:cs typeface="Arial" panose="020B0604020202020204" pitchFamily="34" charset="0"/>
                        </a:rPr>
                        <a:t>90.0</a:t>
                      </a:r>
                      <a:endParaRPr kumimoji="0" lang="en-US" altLang="zh-CN" sz="2400" b="1" i="0" u="none" strike="noStrike" cap="none" normalizeH="0" baseline="0">
                        <a:ln>
                          <a:noFill/>
                        </a:ln>
                        <a:solidFill>
                          <a:srgbClr val="FF0000"/>
                        </a:solidFill>
                        <a:effectLst/>
                        <a:latin typeface="Arial" panose="020B0604020202020204" pitchFamily="34" charset="0"/>
                        <a:ea typeface="黑体" panose="02010609060101010101" pitchFamily="49" charset="-122"/>
                        <a:cs typeface="Arial" panose="020B0604020202020204" pitchFamily="34" charset="0"/>
                      </a:endParaRPr>
                    </a:p>
                  </a:txBody>
                  <a:tcPr marL="12700" marR="12700" marT="952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29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1" i="0" u="none" strike="noStrike" cap="none" normalizeH="0" baseline="0">
                          <a:ln>
                            <a:noFill/>
                          </a:ln>
                          <a:solidFill>
                            <a:srgbClr val="FF0000"/>
                          </a:solidFill>
                          <a:effectLst/>
                          <a:latin typeface="Arial" panose="020B0604020202020204" pitchFamily="34" charset="0"/>
                          <a:ea typeface="黑体" panose="02010609060101010101" pitchFamily="49" charset="-122"/>
                          <a:cs typeface="Arial" panose="020B0604020202020204" pitchFamily="34" charset="0"/>
                        </a:rPr>
                        <a:t>50</a:t>
                      </a:r>
                      <a:endParaRPr kumimoji="0" lang="en-US" altLang="zh-CN" sz="2400" b="1" i="0" u="none" strike="noStrike" cap="none" normalizeH="0" baseline="0">
                        <a:ln>
                          <a:noFill/>
                        </a:ln>
                        <a:solidFill>
                          <a:srgbClr val="FF0000"/>
                        </a:solidFill>
                        <a:effectLst/>
                        <a:latin typeface="Arial" panose="020B0604020202020204" pitchFamily="34" charset="0"/>
                        <a:ea typeface="黑体" panose="02010609060101010101" pitchFamily="49" charset="-122"/>
                        <a:cs typeface="Arial" panose="020B0604020202020204" pitchFamily="34" charset="0"/>
                      </a:endParaRPr>
                    </a:p>
                  </a:txBody>
                  <a:tcPr marL="12700" marR="12700" marT="952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29FFFF"/>
                    </a:solidFill>
                  </a:tcPr>
                </a:tc>
              </a:tr>
            </a:tbl>
          </a:graphicData>
        </a:graphic>
      </p:graphicFrame>
      <p:sp>
        <p:nvSpPr>
          <p:cNvPr id="4" name="右弧形箭头 3"/>
          <p:cNvSpPr>
            <a:spLocks noChangeArrowheads="1"/>
          </p:cNvSpPr>
          <p:nvPr/>
        </p:nvSpPr>
        <p:spPr bwMode="auto">
          <a:xfrm flipH="1" flipV="1">
            <a:off x="713317" y="4076701"/>
            <a:ext cx="863600" cy="925513"/>
          </a:xfrm>
          <a:prstGeom prst="curvedLeftArrow">
            <a:avLst>
              <a:gd name="adj1" fmla="val 25000"/>
              <a:gd name="adj2" fmla="val 50000"/>
              <a:gd name="adj3" fmla="val 25000"/>
            </a:avLst>
          </a:prstGeom>
          <a:solidFill>
            <a:schemeClr val="accent2">
              <a:lumMod val="75000"/>
            </a:schemeClr>
          </a:solidFill>
          <a:ln w="12700" cap="sq" algn="ctr">
            <a:solidFill>
              <a:schemeClr val="tx1"/>
            </a:solidFill>
            <a:round/>
            <a:headEnd type="none" w="sm" len="sm"/>
            <a:tailEnd type="none" w="sm" len="sm"/>
          </a:ln>
        </p:spPr>
        <p:txBody>
          <a:bodyPr/>
          <a:lstStyle/>
          <a:p>
            <a:pPr eaLnBrk="1" hangingPunct="1">
              <a:defRPr/>
            </a:pPr>
            <a:endParaRPr lang="zh-TW" altLang="en-US">
              <a:latin typeface="Times New Roman" panose="02020603050405020304" pitchFamily="18" charset="0"/>
              <a:ea typeface="宋体" panose="02010600030101010101" pitchFamily="2" charset="-122"/>
              <a:cs typeface="+mn-cs"/>
            </a:endParaRPr>
          </a:p>
        </p:txBody>
      </p:sp>
      <p:sp>
        <p:nvSpPr>
          <p:cNvPr id="6" name="右弧形箭头 5"/>
          <p:cNvSpPr>
            <a:spLocks noChangeArrowheads="1"/>
          </p:cNvSpPr>
          <p:nvPr/>
        </p:nvSpPr>
        <p:spPr bwMode="auto">
          <a:xfrm flipH="1" flipV="1">
            <a:off x="334434" y="3860800"/>
            <a:ext cx="1242484" cy="1728788"/>
          </a:xfrm>
          <a:prstGeom prst="curvedLeftArrow">
            <a:avLst>
              <a:gd name="adj1" fmla="val 25037"/>
              <a:gd name="adj2" fmla="val 50047"/>
              <a:gd name="adj3" fmla="val 25000"/>
            </a:avLst>
          </a:prstGeom>
          <a:solidFill>
            <a:srgbClr val="C00000"/>
          </a:solidFill>
          <a:ln w="12700" cap="sq">
            <a:solidFill>
              <a:schemeClr val="tx1"/>
            </a:solidFill>
            <a:round/>
            <a:headEnd type="none" w="sm" len="sm"/>
            <a:tailEnd type="none" w="sm" len="sm"/>
          </a:ln>
        </p:spPr>
        <p:txBody>
          <a:bodyPr/>
          <a:lstStyle/>
          <a:p>
            <a:pPr eaLnBrk="1" hangingPunct="1"/>
            <a:endParaRPr lang="zh-TW" altLang="en-US"/>
          </a:p>
        </p:txBody>
      </p:sp>
      <p:sp>
        <p:nvSpPr>
          <p:cNvPr id="7" name="右弧形箭头 6"/>
          <p:cNvSpPr>
            <a:spLocks noChangeArrowheads="1"/>
          </p:cNvSpPr>
          <p:nvPr/>
        </p:nvSpPr>
        <p:spPr bwMode="auto">
          <a:xfrm flipV="1">
            <a:off x="10801351" y="3789364"/>
            <a:ext cx="1056216" cy="2232025"/>
          </a:xfrm>
          <a:prstGeom prst="curvedLeftArrow">
            <a:avLst>
              <a:gd name="adj1" fmla="val 24967"/>
              <a:gd name="adj2" fmla="val 49987"/>
              <a:gd name="adj3" fmla="val 25000"/>
            </a:avLst>
          </a:prstGeom>
          <a:solidFill>
            <a:srgbClr val="FF0000"/>
          </a:solidFill>
          <a:ln w="12700" cap="sq">
            <a:solidFill>
              <a:schemeClr val="tx1"/>
            </a:solidFill>
            <a:round/>
            <a:headEnd type="none" w="sm" len="sm"/>
            <a:tailEnd type="none" w="sm" len="sm"/>
          </a:ln>
        </p:spPr>
        <p:txBody>
          <a:bodyPr/>
          <a:lstStyle/>
          <a:p>
            <a:pPr eaLnBrk="1" hangingPunct="1"/>
            <a:endParaRPr lang="zh-TW" alt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46744" y="0"/>
            <a:ext cx="25835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74172" y="2593674"/>
            <a:ext cx="1886858" cy="1015663"/>
          </a:xfrm>
          <a:prstGeom prst="rect">
            <a:avLst/>
          </a:prstGeom>
          <a:noFill/>
        </p:spPr>
        <p:txBody>
          <a:bodyPr wrap="square" rtlCol="0">
            <a:spAutoFit/>
          </a:bodyPr>
          <a:lstStyle/>
          <a:p>
            <a:pPr algn="r"/>
            <a:r>
              <a:rPr lang="zh-CN" altLang="en-US" sz="6000" b="1" dirty="0" smtClean="0">
                <a:solidFill>
                  <a:schemeClr val="bg1"/>
                </a:solidFill>
                <a:effectLst/>
                <a:latin typeface="微软雅黑" panose="020B0503020204020204" pitchFamily="34" charset="-122"/>
                <a:ea typeface="微软雅黑" panose="020B0503020204020204" pitchFamily="34" charset="-122"/>
              </a:rPr>
              <a:t>目录</a:t>
            </a:r>
            <a:endParaRPr lang="zh-CN" altLang="en-US" sz="6000" b="1" dirty="0" smtClean="0">
              <a:solidFill>
                <a:schemeClr val="bg1"/>
              </a:solidFill>
              <a:effectLst/>
              <a:latin typeface="微软雅黑" panose="020B0503020204020204" pitchFamily="34" charset="-122"/>
              <a:ea typeface="微软雅黑" panose="020B0503020204020204" pitchFamily="34" charset="-122"/>
            </a:endParaRPr>
          </a:p>
        </p:txBody>
      </p:sp>
      <p:sp>
        <p:nvSpPr>
          <p:cNvPr id="8" name="文本框 7"/>
          <p:cNvSpPr txBox="1"/>
          <p:nvPr/>
        </p:nvSpPr>
        <p:spPr>
          <a:xfrm>
            <a:off x="-783770" y="3556441"/>
            <a:ext cx="3178627" cy="584775"/>
          </a:xfrm>
          <a:prstGeom prst="rect">
            <a:avLst/>
          </a:prstGeom>
          <a:noFill/>
        </p:spPr>
        <p:txBody>
          <a:bodyPr wrap="square" rtlCol="0">
            <a:spAutoFit/>
          </a:bodyPr>
          <a:lstStyle/>
          <a:p>
            <a:pPr algn="r"/>
            <a:r>
              <a:rPr lang="en-US" altLang="zh-CN" sz="3200" b="1" dirty="0" smtClean="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rPr>
              <a:t>CONTENTS</a:t>
            </a:r>
            <a:endParaRPr lang="zh-CN" altLang="en-US" sz="3200" b="1" dirty="0" smtClean="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 name="组合 69"/>
          <p:cNvGrpSpPr/>
          <p:nvPr/>
        </p:nvGrpSpPr>
        <p:grpSpPr>
          <a:xfrm>
            <a:off x="1864659" y="-519953"/>
            <a:ext cx="10919012" cy="2779059"/>
            <a:chOff x="3463987" y="29240"/>
            <a:chExt cx="7669515" cy="25110975"/>
          </a:xfrm>
        </p:grpSpPr>
        <p:grpSp>
          <p:nvGrpSpPr>
            <p:cNvPr id="3" name="组合 41"/>
            <p:cNvGrpSpPr/>
            <p:nvPr/>
          </p:nvGrpSpPr>
          <p:grpSpPr>
            <a:xfrm>
              <a:off x="4128532" y="29240"/>
              <a:ext cx="7004970" cy="25110975"/>
              <a:chOff x="4034462" y="-281027"/>
              <a:chExt cx="7004970" cy="25110975"/>
            </a:xfrm>
          </p:grpSpPr>
          <p:sp>
            <p:nvSpPr>
              <p:cNvPr id="19" name="文本框 18"/>
              <p:cNvSpPr txBox="1"/>
              <p:nvPr/>
            </p:nvSpPr>
            <p:spPr>
              <a:xfrm>
                <a:off x="6714435" y="-281027"/>
                <a:ext cx="1481611" cy="6905411"/>
              </a:xfrm>
              <a:prstGeom prst="rect">
                <a:avLst/>
              </a:prstGeom>
              <a:noFill/>
            </p:spPr>
            <p:txBody>
              <a:bodyPr wrap="square" rtlCol="0">
                <a:spAutoFit/>
              </a:bodyPr>
              <a:lstStyle/>
              <a:p>
                <a:endParaRPr lang="zh-CN" altLang="en-US" sz="3600" b="1" dirty="0">
                  <a:solidFill>
                    <a:schemeClr val="accent5">
                      <a:lumMod val="50000"/>
                    </a:schemeClr>
                  </a:solidFill>
                  <a:latin typeface="黑体" panose="02010609060101010101" pitchFamily="49" charset="-122"/>
                  <a:ea typeface="黑体" panose="02010609060101010101" pitchFamily="49" charset="-122"/>
                </a:endParaRPr>
              </a:p>
            </p:txBody>
          </p:sp>
          <p:sp>
            <p:nvSpPr>
              <p:cNvPr id="20" name="文本框 19"/>
              <p:cNvSpPr txBox="1"/>
              <p:nvPr/>
            </p:nvSpPr>
            <p:spPr>
              <a:xfrm>
                <a:off x="4034462" y="10418866"/>
                <a:ext cx="7004970" cy="14411082"/>
              </a:xfrm>
              <a:prstGeom prst="rect">
                <a:avLst/>
              </a:prstGeom>
              <a:noFill/>
            </p:spPr>
            <p:txBody>
              <a:bodyPr wrap="square" rtlCol="0">
                <a:spAutoFit/>
              </a:bodyPr>
              <a:lstStyle/>
              <a:p>
                <a:r>
                  <a:rPr lang="zh-CN" altLang="en-US" sz="3200" b="1" dirty="0" smtClean="0">
                    <a:latin typeface="黑体" panose="02010609060101010101" pitchFamily="49" charset="-122"/>
                    <a:ea typeface="黑体" panose="02010609060101010101" pitchFamily="49" charset="-122"/>
                    <a:sym typeface="楷体" panose="02010609060101010101" pitchFamily="49" charset="-122"/>
                  </a:rPr>
                  <a:t>    </a:t>
                </a:r>
                <a:endParaRPr lang="zh-CN" altLang="en-US" sz="3200" b="1" dirty="0" smtClean="0">
                  <a:solidFill>
                    <a:schemeClr val="accent5">
                      <a:lumMod val="50000"/>
                    </a:schemeClr>
                  </a:solidFill>
                  <a:latin typeface="黑体" panose="02010609060101010101" pitchFamily="49" charset="-122"/>
                  <a:ea typeface="黑体" panose="02010609060101010101" pitchFamily="49" charset="-122"/>
                  <a:sym typeface="楷体" panose="02010609060101010101" pitchFamily="49" charset="-122"/>
                </a:endParaRPr>
              </a:p>
              <a:p>
                <a:pPr lvl="0" indent="0"/>
                <a:endParaRPr lang="zh-CN" altLang="en-US" sz="3200" b="1" dirty="0">
                  <a:solidFill>
                    <a:schemeClr val="tx1"/>
                  </a:solidFill>
                  <a:latin typeface="黑体" panose="02010609060101010101" pitchFamily="49" charset="-122"/>
                  <a:ea typeface="黑体" panose="02010609060101010101" pitchFamily="49" charset="-122"/>
                  <a:sym typeface="宋体" panose="02010600030101010101" pitchFamily="2" charset="-122"/>
                </a:endParaRPr>
              </a:p>
              <a:p>
                <a:pPr lvl="0" indent="0"/>
                <a:endParaRPr lang="zh-CN" altLang="en-US" sz="3200" b="1" dirty="0">
                  <a:solidFill>
                    <a:srgbClr val="FF0000"/>
                  </a:solidFill>
                  <a:latin typeface="楷体" panose="02010609060101010101" pitchFamily="49" charset="-122"/>
                  <a:ea typeface="楷体" panose="02010609060101010101" pitchFamily="49" charset="-122"/>
                  <a:cs typeface="Times New Roman" panose="02020603050405020304" pitchFamily="18" charset="0"/>
                  <a:sym typeface="宋体" panose="02010600030101010101" pitchFamily="2" charset="-122"/>
                </a:endParaRPr>
              </a:p>
            </p:txBody>
          </p:sp>
        </p:grpSp>
        <p:grpSp>
          <p:nvGrpSpPr>
            <p:cNvPr id="4" name="组合 68"/>
            <p:cNvGrpSpPr/>
            <p:nvPr/>
          </p:nvGrpSpPr>
          <p:grpSpPr>
            <a:xfrm>
              <a:off x="3463987" y="9643624"/>
              <a:ext cx="1372669" cy="8029842"/>
              <a:chOff x="3463987" y="9643624"/>
              <a:chExt cx="1372669" cy="8029842"/>
            </a:xfrm>
          </p:grpSpPr>
          <p:sp>
            <p:nvSpPr>
              <p:cNvPr id="17" name="文本框 16"/>
              <p:cNvSpPr txBox="1"/>
              <p:nvPr/>
            </p:nvSpPr>
            <p:spPr>
              <a:xfrm>
                <a:off x="3463987" y="10263917"/>
                <a:ext cx="1372669" cy="6729140"/>
              </a:xfrm>
              <a:prstGeom prst="rect">
                <a:avLst/>
              </a:prstGeom>
              <a:noFill/>
              <a:ln>
                <a:noFill/>
              </a:ln>
            </p:spPr>
            <p:txBody>
              <a:bodyPr wrap="square" rtlCol="0">
                <a:spAutoFit/>
              </a:bodyPr>
              <a:lstStyle/>
              <a:p>
                <a:pPr algn="ctr"/>
                <a:r>
                  <a:rPr lang="en-US" altLang="zh-CN" sz="4000" b="1" dirty="0" smtClean="0">
                    <a:solidFill>
                      <a:schemeClr val="accent1"/>
                    </a:solidFill>
                    <a:latin typeface="微软雅黑" panose="020B0503020204020204" pitchFamily="34" charset="-122"/>
                    <a:ea typeface="微软雅黑" panose="020B0503020204020204" pitchFamily="34" charset="-122"/>
                  </a:rPr>
                  <a:t> </a:t>
                </a:r>
                <a:r>
                  <a:rPr lang="zh-CN" altLang="en-US" sz="4000" b="1" dirty="0" smtClean="0">
                    <a:solidFill>
                      <a:schemeClr val="accent1"/>
                    </a:solidFill>
                    <a:latin typeface="微软雅黑" panose="020B0503020204020204" pitchFamily="34" charset="-122"/>
                    <a:ea typeface="微软雅黑" panose="020B0503020204020204" pitchFamily="34" charset="-122"/>
                  </a:rPr>
                  <a:t>一</a:t>
                </a:r>
                <a:endParaRPr lang="en-US" altLang="zh-CN" sz="4000" b="1" dirty="0" smtClean="0">
                  <a:solidFill>
                    <a:schemeClr val="accent1"/>
                  </a:solidFill>
                  <a:latin typeface="微软雅黑" panose="020B0503020204020204" pitchFamily="34" charset="-122"/>
                  <a:ea typeface="微软雅黑" panose="020B0503020204020204" pitchFamily="34" charset="-122"/>
                </a:endParaRPr>
              </a:p>
            </p:txBody>
          </p:sp>
          <p:sp>
            <p:nvSpPr>
              <p:cNvPr id="32" name="矩形 31"/>
              <p:cNvSpPr/>
              <p:nvPr/>
            </p:nvSpPr>
            <p:spPr>
              <a:xfrm>
                <a:off x="3872881" y="9643624"/>
                <a:ext cx="686750" cy="802984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 name="组合 70"/>
          <p:cNvGrpSpPr/>
          <p:nvPr/>
        </p:nvGrpSpPr>
        <p:grpSpPr>
          <a:xfrm>
            <a:off x="1846729" y="1165412"/>
            <a:ext cx="9724572" cy="1703294"/>
            <a:chOff x="6703883" y="2145693"/>
            <a:chExt cx="8915769" cy="1335864"/>
          </a:xfrm>
        </p:grpSpPr>
        <p:grpSp>
          <p:nvGrpSpPr>
            <p:cNvPr id="9" name="组合 40"/>
            <p:cNvGrpSpPr/>
            <p:nvPr/>
          </p:nvGrpSpPr>
          <p:grpSpPr>
            <a:xfrm>
              <a:off x="8131909" y="2145693"/>
              <a:ext cx="7487743" cy="1335864"/>
              <a:chOff x="8053441" y="1835425"/>
              <a:chExt cx="7487743" cy="1335864"/>
            </a:xfrm>
          </p:grpSpPr>
          <p:sp>
            <p:nvSpPr>
              <p:cNvPr id="13" name="文本框 12"/>
              <p:cNvSpPr txBox="1"/>
              <p:nvPr/>
            </p:nvSpPr>
            <p:spPr>
              <a:xfrm>
                <a:off x="8053441" y="2377123"/>
                <a:ext cx="7487743" cy="794166"/>
              </a:xfrm>
              <a:prstGeom prst="rect">
                <a:avLst/>
              </a:prstGeom>
              <a:noFill/>
            </p:spPr>
            <p:txBody>
              <a:bodyPr wrap="square" rtlCol="0">
                <a:spAutoFit/>
              </a:bodyPr>
              <a:lstStyle/>
              <a:p>
                <a:r>
                  <a:rPr lang="zh-CN" altLang="en-US" sz="3200" b="1" dirty="0" smtClean="0">
                    <a:solidFill>
                      <a:schemeClr val="accent5">
                        <a:lumMod val="50000"/>
                      </a:schemeClr>
                    </a:solidFill>
                    <a:latin typeface="微软雅黑" panose="020B0503020204020204" pitchFamily="34" charset="-122"/>
                    <a:ea typeface="微软雅黑" panose="020B0503020204020204" pitchFamily="34" charset="-122"/>
                    <a:sym typeface="楷体" panose="02010609060101010101" pitchFamily="49" charset="-122"/>
                  </a:rPr>
                  <a:t>  </a:t>
                </a:r>
                <a:endParaRPr lang="zh-CN" altLang="en-US" sz="3200" b="1" dirty="0" smtClean="0">
                  <a:solidFill>
                    <a:schemeClr val="accent5">
                      <a:lumMod val="50000"/>
                    </a:schemeClr>
                  </a:solidFill>
                  <a:latin typeface="黑体" panose="02010609060101010101" pitchFamily="49" charset="-122"/>
                  <a:ea typeface="黑体" panose="02010609060101010101" pitchFamily="49" charset="-122"/>
                  <a:sym typeface="楷体" panose="02010609060101010101" pitchFamily="49" charset="-122"/>
                </a:endParaRPr>
              </a:p>
              <a:p>
                <a:pPr lvl="0" indent="0"/>
                <a:endParaRPr lang="zh-CN" altLang="en-US" sz="3200" b="1" dirty="0">
                  <a:solidFill>
                    <a:schemeClr val="tx1"/>
                  </a:solidFill>
                  <a:latin typeface="黑体" panose="02010609060101010101" pitchFamily="49" charset="-122"/>
                  <a:ea typeface="黑体" panose="02010609060101010101" pitchFamily="49" charset="-122"/>
                  <a:sym typeface="宋体" panose="02010600030101010101" pitchFamily="2" charset="-122"/>
                </a:endParaRPr>
              </a:p>
            </p:txBody>
          </p:sp>
          <p:sp>
            <p:nvSpPr>
              <p:cNvPr id="15" name="文本框 14"/>
              <p:cNvSpPr txBox="1"/>
              <p:nvPr/>
            </p:nvSpPr>
            <p:spPr>
              <a:xfrm>
                <a:off x="9042399" y="1835425"/>
                <a:ext cx="2394858" cy="365760"/>
              </a:xfrm>
              <a:prstGeom prst="rect">
                <a:avLst/>
              </a:prstGeom>
              <a:noFill/>
            </p:spPr>
            <p:txBody>
              <a:bodyPr wrap="square" rtlCol="0">
                <a:spAutoFit/>
              </a:bodyPr>
              <a:lstStyle/>
              <a:p>
                <a:endParaRPr lang="zh-CN" altLang="en-US" dirty="0">
                  <a:solidFill>
                    <a:schemeClr val="bg1">
                      <a:lumMod val="65000"/>
                    </a:schemeClr>
                  </a:solidFill>
                  <a:latin typeface="Times New Roman" panose="02020603050405020304" pitchFamily="18" charset="0"/>
                  <a:cs typeface="Times New Roman" panose="02020603050405020304" pitchFamily="18" charset="0"/>
                </a:endParaRPr>
              </a:p>
            </p:txBody>
          </p:sp>
        </p:grpSp>
        <p:grpSp>
          <p:nvGrpSpPr>
            <p:cNvPr id="10" name="组合 63"/>
            <p:cNvGrpSpPr/>
            <p:nvPr/>
          </p:nvGrpSpPr>
          <p:grpSpPr>
            <a:xfrm>
              <a:off x="6703883" y="2479659"/>
              <a:ext cx="1463001" cy="717408"/>
              <a:chOff x="6703883" y="2479659"/>
              <a:chExt cx="1463001" cy="717408"/>
            </a:xfrm>
          </p:grpSpPr>
          <p:sp>
            <p:nvSpPr>
              <p:cNvPr id="11" name="文本框 10"/>
              <p:cNvSpPr txBox="1"/>
              <p:nvPr/>
            </p:nvSpPr>
            <p:spPr>
              <a:xfrm>
                <a:off x="6703883" y="2510655"/>
                <a:ext cx="1463001" cy="509911"/>
              </a:xfrm>
              <a:prstGeom prst="rect">
                <a:avLst/>
              </a:prstGeom>
              <a:noFill/>
            </p:spPr>
            <p:txBody>
              <a:bodyPr wrap="square" rtlCol="0">
                <a:spAutoFit/>
              </a:bodyPr>
              <a:lstStyle/>
              <a:p>
                <a:pPr algn="ctr"/>
                <a:r>
                  <a:rPr lang="en-US" altLang="zh-CN" sz="4400" b="1" dirty="0" smtClean="0">
                    <a:solidFill>
                      <a:schemeClr val="accent1"/>
                    </a:solidFill>
                    <a:latin typeface="微软雅黑" panose="020B0503020204020204" pitchFamily="34" charset="-122"/>
                    <a:ea typeface="微软雅黑" panose="020B0503020204020204" pitchFamily="34" charset="-122"/>
                  </a:rPr>
                  <a:t>    </a:t>
                </a:r>
                <a:r>
                  <a:rPr lang="zh-CN" altLang="en-US" sz="4400" b="1" dirty="0" smtClean="0">
                    <a:solidFill>
                      <a:schemeClr val="accent1"/>
                    </a:solidFill>
                    <a:latin typeface="微软雅黑" panose="020B0503020204020204" pitchFamily="34" charset="-122"/>
                    <a:ea typeface="微软雅黑" panose="020B0503020204020204" pitchFamily="34" charset="-122"/>
                  </a:rPr>
                  <a:t>二</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33" name="矩形 32"/>
              <p:cNvSpPr/>
              <p:nvPr/>
            </p:nvSpPr>
            <p:spPr>
              <a:xfrm>
                <a:off x="7229905" y="2479659"/>
                <a:ext cx="920539" cy="71740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2" name="组合 71"/>
          <p:cNvGrpSpPr/>
          <p:nvPr/>
        </p:nvGrpSpPr>
        <p:grpSpPr>
          <a:xfrm>
            <a:off x="2079811" y="2796988"/>
            <a:ext cx="10112187" cy="1362636"/>
            <a:chOff x="8005456" y="3453055"/>
            <a:chExt cx="4617144" cy="457017"/>
          </a:xfrm>
        </p:grpSpPr>
        <p:grpSp>
          <p:nvGrpSpPr>
            <p:cNvPr id="14" name="组合 58"/>
            <p:cNvGrpSpPr/>
            <p:nvPr/>
          </p:nvGrpSpPr>
          <p:grpSpPr>
            <a:xfrm>
              <a:off x="8490686" y="3558984"/>
              <a:ext cx="4131914" cy="351088"/>
              <a:chOff x="8412218" y="3882969"/>
              <a:chExt cx="4131914" cy="351088"/>
            </a:xfrm>
          </p:grpSpPr>
          <p:sp>
            <p:nvSpPr>
              <p:cNvPr id="60" name="文本框 59"/>
              <p:cNvSpPr txBox="1"/>
              <p:nvPr/>
            </p:nvSpPr>
            <p:spPr>
              <a:xfrm>
                <a:off x="8412218" y="3882969"/>
                <a:ext cx="4131914" cy="351088"/>
              </a:xfrm>
              <a:prstGeom prst="rect">
                <a:avLst/>
              </a:prstGeom>
              <a:noFill/>
            </p:spPr>
            <p:txBody>
              <a:bodyPr wrap="square" rtlCol="0">
                <a:spAutoFit/>
              </a:bodyPr>
              <a:lstStyle/>
              <a:p>
                <a:r>
                  <a:rPr lang="zh-CN" altLang="en-US" sz="3200" b="1" dirty="0" smtClean="0">
                    <a:latin typeface="黑体" panose="02010609060101010101" pitchFamily="49" charset="-122"/>
                    <a:ea typeface="黑体" panose="02010609060101010101" pitchFamily="49" charset="-122"/>
                    <a:sym typeface="宋体" panose="02010600030101010101" pitchFamily="2" charset="-122"/>
                  </a:rPr>
                  <a:t>  </a:t>
                </a:r>
                <a:endParaRPr lang="zh-CN" altLang="en-US" sz="3200" b="1" dirty="0">
                  <a:solidFill>
                    <a:schemeClr val="accent5">
                      <a:lumMod val="50000"/>
                    </a:schemeClr>
                  </a:solidFill>
                  <a:latin typeface="黑体" panose="02010609060101010101" pitchFamily="49" charset="-122"/>
                  <a:ea typeface="黑体" panose="02010609060101010101" pitchFamily="49" charset="-122"/>
                  <a:sym typeface="宋体" panose="02010600030101010101" pitchFamily="2" charset="-122"/>
                </a:endParaRPr>
              </a:p>
            </p:txBody>
          </p:sp>
          <p:sp>
            <p:nvSpPr>
              <p:cNvPr id="61" name="文本框 60"/>
              <p:cNvSpPr txBox="1"/>
              <p:nvPr/>
            </p:nvSpPr>
            <p:spPr>
              <a:xfrm>
                <a:off x="9042399" y="3905993"/>
                <a:ext cx="2394858" cy="292949"/>
              </a:xfrm>
              <a:prstGeom prst="rect">
                <a:avLst/>
              </a:prstGeom>
              <a:noFill/>
            </p:spPr>
            <p:txBody>
              <a:bodyPr wrap="square" rtlCol="0">
                <a:spAutoFit/>
              </a:bodyPr>
              <a:lstStyle/>
              <a:p>
                <a:endParaRPr lang="zh-CN" altLang="en-US" dirty="0">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 name="组合 64"/>
            <p:cNvGrpSpPr/>
            <p:nvPr/>
          </p:nvGrpSpPr>
          <p:grpSpPr>
            <a:xfrm>
              <a:off x="8005456" y="3453055"/>
              <a:ext cx="588465" cy="384160"/>
              <a:chOff x="8005456" y="3453055"/>
              <a:chExt cx="588465" cy="384160"/>
            </a:xfrm>
          </p:grpSpPr>
          <p:sp>
            <p:nvSpPr>
              <p:cNvPr id="62" name="文本框 61"/>
              <p:cNvSpPr txBox="1"/>
              <p:nvPr/>
            </p:nvSpPr>
            <p:spPr>
              <a:xfrm>
                <a:off x="8005456" y="3529994"/>
                <a:ext cx="556678" cy="284245"/>
              </a:xfrm>
              <a:prstGeom prst="rect">
                <a:avLst/>
              </a:prstGeom>
              <a:noFill/>
            </p:spPr>
            <p:txBody>
              <a:bodyPr wrap="square" rtlCol="0">
                <a:spAutoFit/>
              </a:bodyPr>
              <a:lstStyle/>
              <a:p>
                <a:pPr algn="ctr"/>
                <a:r>
                  <a:rPr lang="en-US" altLang="zh-CN" sz="4400" b="1" dirty="0" smtClean="0">
                    <a:solidFill>
                      <a:schemeClr val="accent1"/>
                    </a:solidFill>
                    <a:latin typeface="微软雅黑" panose="020B0503020204020204" pitchFamily="34" charset="-122"/>
                    <a:ea typeface="微软雅黑" panose="020B0503020204020204" pitchFamily="34" charset="-122"/>
                  </a:rPr>
                  <a:t>  </a:t>
                </a:r>
                <a:r>
                  <a:rPr lang="zh-CN" altLang="en-US" sz="4400" b="1" dirty="0" smtClean="0">
                    <a:solidFill>
                      <a:schemeClr val="accent1"/>
                    </a:solidFill>
                    <a:latin typeface="微软雅黑" panose="020B0503020204020204" pitchFamily="34" charset="-122"/>
                    <a:ea typeface="微软雅黑" panose="020B0503020204020204" pitchFamily="34" charset="-122"/>
                  </a:rPr>
                  <a:t>三</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63" name="矩形 62"/>
              <p:cNvSpPr/>
              <p:nvPr/>
            </p:nvSpPr>
            <p:spPr>
              <a:xfrm>
                <a:off x="8145121" y="3453055"/>
                <a:ext cx="448800" cy="38416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4" name="矩形 33"/>
          <p:cNvSpPr/>
          <p:nvPr/>
        </p:nvSpPr>
        <p:spPr>
          <a:xfrm>
            <a:off x="2844800" y="1506071"/>
            <a:ext cx="9347200" cy="1077218"/>
          </a:xfrm>
          <a:prstGeom prst="rect">
            <a:avLst/>
          </a:prstGeom>
        </p:spPr>
        <p:txBody>
          <a:bodyPr wrap="square">
            <a:spAutoFit/>
          </a:bodyPr>
          <a:lstStyle/>
          <a:p>
            <a:pPr algn="ctr">
              <a:lnSpc>
                <a:spcPct val="200000"/>
              </a:lnSpc>
            </a:pPr>
            <a:r>
              <a:rPr lang="zh-CN" altLang="en-US" sz="3200" b="1" dirty="0" smtClean="0">
                <a:solidFill>
                  <a:srgbClr val="002060"/>
                </a:solidFill>
                <a:latin typeface="微软雅黑" panose="020B0503020204020204" pitchFamily="34" charset="-122"/>
                <a:ea typeface="微软雅黑" panose="020B0503020204020204" pitchFamily="34" charset="-122"/>
                <a:sym typeface="+mn-ea"/>
              </a:rPr>
              <a:t>有关各级、同级、人民政府需要制定的政策</a:t>
            </a:r>
            <a:endParaRPr lang="zh-CN" altLang="en-US" sz="3200" b="1" dirty="0" smtClean="0">
              <a:solidFill>
                <a:srgbClr val="002060"/>
              </a:solidFill>
              <a:latin typeface="微软雅黑" panose="020B0503020204020204" pitchFamily="34" charset="-122"/>
              <a:ea typeface="微软雅黑" panose="020B0503020204020204" pitchFamily="34" charset="-122"/>
            </a:endParaRPr>
          </a:p>
        </p:txBody>
      </p:sp>
      <p:grpSp>
        <p:nvGrpSpPr>
          <p:cNvPr id="18" name="组合 71"/>
          <p:cNvGrpSpPr/>
          <p:nvPr/>
        </p:nvGrpSpPr>
        <p:grpSpPr>
          <a:xfrm>
            <a:off x="2187388" y="4159624"/>
            <a:ext cx="9780068" cy="1183339"/>
            <a:chOff x="8005456" y="3354425"/>
            <a:chExt cx="4617144" cy="555647"/>
          </a:xfrm>
        </p:grpSpPr>
        <p:grpSp>
          <p:nvGrpSpPr>
            <p:cNvPr id="21" name="组合 58"/>
            <p:cNvGrpSpPr/>
            <p:nvPr/>
          </p:nvGrpSpPr>
          <p:grpSpPr>
            <a:xfrm>
              <a:off x="8490686" y="3558984"/>
              <a:ext cx="4131914" cy="351088"/>
              <a:chOff x="8412218" y="3882969"/>
              <a:chExt cx="4131914" cy="351088"/>
            </a:xfrm>
          </p:grpSpPr>
          <p:sp>
            <p:nvSpPr>
              <p:cNvPr id="40" name="文本框 59"/>
              <p:cNvSpPr txBox="1"/>
              <p:nvPr/>
            </p:nvSpPr>
            <p:spPr>
              <a:xfrm>
                <a:off x="8412218" y="3882969"/>
                <a:ext cx="4131914" cy="351088"/>
              </a:xfrm>
              <a:prstGeom prst="rect">
                <a:avLst/>
              </a:prstGeom>
              <a:noFill/>
            </p:spPr>
            <p:txBody>
              <a:bodyPr wrap="square" rtlCol="0">
                <a:spAutoFit/>
              </a:bodyPr>
              <a:lstStyle/>
              <a:p>
                <a:r>
                  <a:rPr lang="zh-CN" altLang="en-US" sz="3200" b="1" dirty="0" smtClean="0">
                    <a:latin typeface="黑体" panose="02010609060101010101" pitchFamily="49" charset="-122"/>
                    <a:ea typeface="黑体" panose="02010609060101010101" pitchFamily="49" charset="-122"/>
                    <a:sym typeface="宋体" panose="02010600030101010101" pitchFamily="2" charset="-122"/>
                  </a:rPr>
                  <a:t>  </a:t>
                </a:r>
                <a:endParaRPr lang="zh-CN" altLang="en-US" sz="3200" b="1" dirty="0">
                  <a:solidFill>
                    <a:schemeClr val="accent5">
                      <a:lumMod val="50000"/>
                    </a:schemeClr>
                  </a:solidFill>
                  <a:latin typeface="黑体" panose="02010609060101010101" pitchFamily="49" charset="-122"/>
                  <a:ea typeface="黑体" panose="02010609060101010101" pitchFamily="49" charset="-122"/>
                  <a:sym typeface="宋体" panose="02010600030101010101" pitchFamily="2" charset="-122"/>
                </a:endParaRPr>
              </a:p>
            </p:txBody>
          </p:sp>
          <p:sp>
            <p:nvSpPr>
              <p:cNvPr id="41" name="文本框 60"/>
              <p:cNvSpPr txBox="1"/>
              <p:nvPr/>
            </p:nvSpPr>
            <p:spPr>
              <a:xfrm>
                <a:off x="9042399" y="3905993"/>
                <a:ext cx="2394858" cy="292949"/>
              </a:xfrm>
              <a:prstGeom prst="rect">
                <a:avLst/>
              </a:prstGeom>
              <a:noFill/>
            </p:spPr>
            <p:txBody>
              <a:bodyPr wrap="square" rtlCol="0">
                <a:spAutoFit/>
              </a:bodyPr>
              <a:lstStyle/>
              <a:p>
                <a:endParaRPr lang="zh-CN" altLang="en-US" dirty="0">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22" name="组合 64"/>
            <p:cNvGrpSpPr/>
            <p:nvPr/>
          </p:nvGrpSpPr>
          <p:grpSpPr>
            <a:xfrm>
              <a:off x="8005456" y="3354425"/>
              <a:ext cx="620177" cy="491404"/>
              <a:chOff x="8005456" y="3354425"/>
              <a:chExt cx="620177" cy="491404"/>
            </a:xfrm>
          </p:grpSpPr>
          <p:sp>
            <p:nvSpPr>
              <p:cNvPr id="38" name="文本框 61"/>
              <p:cNvSpPr txBox="1"/>
              <p:nvPr/>
            </p:nvSpPr>
            <p:spPr>
              <a:xfrm>
                <a:off x="8005456" y="3384729"/>
                <a:ext cx="620177" cy="383429"/>
              </a:xfrm>
              <a:prstGeom prst="rect">
                <a:avLst/>
              </a:prstGeom>
              <a:noFill/>
            </p:spPr>
            <p:txBody>
              <a:bodyPr wrap="square" rtlCol="0">
                <a:spAutoFit/>
              </a:bodyPr>
              <a:lstStyle/>
              <a:p>
                <a:pPr algn="ctr"/>
                <a:r>
                  <a:rPr lang="en-US" altLang="zh-CN" sz="4400" b="1" dirty="0" smtClean="0">
                    <a:solidFill>
                      <a:schemeClr val="accent1"/>
                    </a:solidFill>
                    <a:latin typeface="微软雅黑" panose="020B0503020204020204" pitchFamily="34" charset="-122"/>
                    <a:ea typeface="微软雅黑" panose="020B0503020204020204" pitchFamily="34" charset="-122"/>
                  </a:rPr>
                  <a:t> </a:t>
                </a:r>
                <a:r>
                  <a:rPr lang="zh-CN" altLang="en-US" sz="4400" b="1" dirty="0" smtClean="0">
                    <a:solidFill>
                      <a:schemeClr val="accent1"/>
                    </a:solidFill>
                    <a:latin typeface="微软雅黑" panose="020B0503020204020204" pitchFamily="34" charset="-122"/>
                    <a:ea typeface="微软雅黑" panose="020B0503020204020204" pitchFamily="34" charset="-122"/>
                  </a:rPr>
                  <a:t>四</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39" name="矩形 38"/>
              <p:cNvSpPr/>
              <p:nvPr/>
            </p:nvSpPr>
            <p:spPr>
              <a:xfrm>
                <a:off x="8115899" y="3354425"/>
                <a:ext cx="445673" cy="49140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2" name="矩形 41"/>
          <p:cNvSpPr/>
          <p:nvPr/>
        </p:nvSpPr>
        <p:spPr>
          <a:xfrm>
            <a:off x="2830287" y="4052047"/>
            <a:ext cx="7141027" cy="1077218"/>
          </a:xfrm>
          <a:prstGeom prst="rect">
            <a:avLst/>
          </a:prstGeom>
        </p:spPr>
        <p:txBody>
          <a:bodyPr wrap="square">
            <a:spAutoFit/>
          </a:bodyPr>
          <a:lstStyle/>
          <a:p>
            <a:pPr algn="ctr">
              <a:lnSpc>
                <a:spcPct val="200000"/>
              </a:lnSpc>
            </a:pPr>
            <a:r>
              <a:rPr lang="zh-CN" altLang="en-US" sz="3200" b="1" dirty="0" smtClean="0">
                <a:solidFill>
                  <a:srgbClr val="002060"/>
                </a:solidFill>
                <a:latin typeface="+mn-ea"/>
                <a:sym typeface="+mn-ea"/>
              </a:rPr>
              <a:t>应解决的重点、难点、亮点问题</a:t>
            </a:r>
            <a:endParaRPr lang="zh-CN" altLang="en-US" sz="3200" b="1" dirty="0" smtClean="0">
              <a:solidFill>
                <a:srgbClr val="002060"/>
              </a:solidFill>
              <a:latin typeface="+mn-ea"/>
              <a:sym typeface="楷体" panose="02010609060101010101" pitchFamily="49" charset="-122"/>
            </a:endParaRPr>
          </a:p>
        </p:txBody>
      </p:sp>
      <p:sp>
        <p:nvSpPr>
          <p:cNvPr id="43" name="矩形 42"/>
          <p:cNvSpPr/>
          <p:nvPr/>
        </p:nvSpPr>
        <p:spPr>
          <a:xfrm>
            <a:off x="3315233" y="2743200"/>
            <a:ext cx="8040914" cy="1077218"/>
          </a:xfrm>
          <a:prstGeom prst="rect">
            <a:avLst/>
          </a:prstGeom>
        </p:spPr>
        <p:txBody>
          <a:bodyPr wrap="square">
            <a:spAutoFit/>
          </a:bodyPr>
          <a:lstStyle/>
          <a:p>
            <a:pPr algn="ctr">
              <a:lnSpc>
                <a:spcPct val="200000"/>
              </a:lnSpc>
            </a:pPr>
            <a:r>
              <a:rPr lang="zh-CN" altLang="en-US" sz="3200" b="1" dirty="0" smtClean="0">
                <a:solidFill>
                  <a:srgbClr val="002060"/>
                </a:solidFill>
                <a:latin typeface="+mn-ea"/>
                <a:sym typeface="+mn-ea"/>
              </a:rPr>
              <a:t>有关各地、各级政府需完善、细化的政策</a:t>
            </a:r>
            <a:endParaRPr lang="zh-CN" altLang="en-US" sz="3200" b="1" dirty="0" smtClean="0">
              <a:solidFill>
                <a:srgbClr val="002060"/>
              </a:solidFill>
              <a:latin typeface="+mn-ea"/>
            </a:endParaRPr>
          </a:p>
        </p:txBody>
      </p:sp>
      <p:sp>
        <p:nvSpPr>
          <p:cNvPr id="44" name="矩形 43"/>
          <p:cNvSpPr/>
          <p:nvPr/>
        </p:nvSpPr>
        <p:spPr>
          <a:xfrm>
            <a:off x="3512457" y="627529"/>
            <a:ext cx="7997371" cy="584775"/>
          </a:xfrm>
          <a:prstGeom prst="rect">
            <a:avLst/>
          </a:prstGeom>
        </p:spPr>
        <p:txBody>
          <a:bodyPr wrap="square">
            <a:spAutoFit/>
          </a:bodyPr>
          <a:lstStyle/>
          <a:p>
            <a:r>
              <a:rPr lang="zh-CN" altLang="en-US" sz="3200" b="1" spc="300" dirty="0" smtClean="0">
                <a:solidFill>
                  <a:srgbClr val="002060"/>
                </a:solidFill>
                <a:latin typeface="微软雅黑" panose="020B0503020204020204" pitchFamily="34" charset="-122"/>
                <a:ea typeface="微软雅黑" panose="020B0503020204020204" pitchFamily="34" charset="-122"/>
                <a:sym typeface="+mn-ea"/>
              </a:rPr>
              <a:t>中国民办高等教育的发展前景</a:t>
            </a:r>
            <a:endParaRPr lang="zh-CN" altLang="en-US" sz="3200" spc="300" dirty="0">
              <a:solidFill>
                <a:srgbClr val="002060"/>
              </a:solidFill>
            </a:endParaRPr>
          </a:p>
        </p:txBody>
      </p:sp>
      <p:grpSp>
        <p:nvGrpSpPr>
          <p:cNvPr id="37" name="组合 71"/>
          <p:cNvGrpSpPr/>
          <p:nvPr/>
        </p:nvGrpSpPr>
        <p:grpSpPr>
          <a:xfrm>
            <a:off x="2133600" y="5342965"/>
            <a:ext cx="9964057" cy="1396670"/>
            <a:chOff x="8005456" y="3440346"/>
            <a:chExt cx="4617144" cy="469726"/>
          </a:xfrm>
        </p:grpSpPr>
        <p:grpSp>
          <p:nvGrpSpPr>
            <p:cNvPr id="45" name="组合 58"/>
            <p:cNvGrpSpPr/>
            <p:nvPr/>
          </p:nvGrpSpPr>
          <p:grpSpPr>
            <a:xfrm>
              <a:off x="8490686" y="3558984"/>
              <a:ext cx="4131914" cy="351088"/>
              <a:chOff x="8412218" y="3882969"/>
              <a:chExt cx="4131914" cy="351088"/>
            </a:xfrm>
          </p:grpSpPr>
          <p:sp>
            <p:nvSpPr>
              <p:cNvPr id="49" name="文本框 59"/>
              <p:cNvSpPr txBox="1"/>
              <p:nvPr/>
            </p:nvSpPr>
            <p:spPr>
              <a:xfrm>
                <a:off x="8412218" y="3882969"/>
                <a:ext cx="4131914" cy="351088"/>
              </a:xfrm>
              <a:prstGeom prst="rect">
                <a:avLst/>
              </a:prstGeom>
              <a:noFill/>
            </p:spPr>
            <p:txBody>
              <a:bodyPr wrap="square" rtlCol="0">
                <a:spAutoFit/>
              </a:bodyPr>
              <a:lstStyle/>
              <a:p>
                <a:r>
                  <a:rPr lang="zh-CN" altLang="en-US" sz="3200" b="1" dirty="0" smtClean="0">
                    <a:latin typeface="黑体" panose="02010609060101010101" pitchFamily="49" charset="-122"/>
                    <a:ea typeface="黑体" panose="02010609060101010101" pitchFamily="49" charset="-122"/>
                    <a:sym typeface="宋体" panose="02010600030101010101" pitchFamily="2" charset="-122"/>
                  </a:rPr>
                  <a:t>  </a:t>
                </a:r>
                <a:endParaRPr lang="zh-CN" altLang="en-US" sz="3200" b="1" dirty="0">
                  <a:solidFill>
                    <a:schemeClr val="accent5">
                      <a:lumMod val="50000"/>
                    </a:schemeClr>
                  </a:solidFill>
                  <a:latin typeface="黑体" panose="02010609060101010101" pitchFamily="49" charset="-122"/>
                  <a:ea typeface="黑体" panose="02010609060101010101" pitchFamily="49" charset="-122"/>
                  <a:sym typeface="宋体" panose="02010600030101010101" pitchFamily="2" charset="-122"/>
                </a:endParaRPr>
              </a:p>
            </p:txBody>
          </p:sp>
          <p:sp>
            <p:nvSpPr>
              <p:cNvPr id="50" name="文本框 60"/>
              <p:cNvSpPr txBox="1"/>
              <p:nvPr/>
            </p:nvSpPr>
            <p:spPr>
              <a:xfrm>
                <a:off x="9042399" y="3905993"/>
                <a:ext cx="2394858" cy="292949"/>
              </a:xfrm>
              <a:prstGeom prst="rect">
                <a:avLst/>
              </a:prstGeom>
              <a:noFill/>
            </p:spPr>
            <p:txBody>
              <a:bodyPr wrap="square" rtlCol="0">
                <a:spAutoFit/>
              </a:bodyPr>
              <a:lstStyle/>
              <a:p>
                <a:endParaRPr lang="zh-CN" altLang="en-US" dirty="0">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46" name="组合 64"/>
            <p:cNvGrpSpPr/>
            <p:nvPr/>
          </p:nvGrpSpPr>
          <p:grpSpPr>
            <a:xfrm>
              <a:off x="8005456" y="3440346"/>
              <a:ext cx="581576" cy="325620"/>
              <a:chOff x="8005456" y="3440346"/>
              <a:chExt cx="581576" cy="325620"/>
            </a:xfrm>
          </p:grpSpPr>
          <p:sp>
            <p:nvSpPr>
              <p:cNvPr id="47" name="文本框 61"/>
              <p:cNvSpPr txBox="1"/>
              <p:nvPr/>
            </p:nvSpPr>
            <p:spPr>
              <a:xfrm>
                <a:off x="8005456" y="3480589"/>
                <a:ext cx="581576" cy="258777"/>
              </a:xfrm>
              <a:prstGeom prst="rect">
                <a:avLst/>
              </a:prstGeom>
              <a:noFill/>
            </p:spPr>
            <p:txBody>
              <a:bodyPr wrap="square" rtlCol="0">
                <a:spAutoFit/>
              </a:bodyPr>
              <a:lstStyle/>
              <a:p>
                <a:pPr algn="ctr"/>
                <a:r>
                  <a:rPr lang="en-US" altLang="zh-CN" sz="4400" b="1" dirty="0" smtClean="0">
                    <a:solidFill>
                      <a:schemeClr val="accent1"/>
                    </a:solidFill>
                    <a:latin typeface="微软雅黑" panose="020B0503020204020204" pitchFamily="34" charset="-122"/>
                    <a:ea typeface="微软雅黑" panose="020B0503020204020204" pitchFamily="34" charset="-122"/>
                  </a:rPr>
                  <a:t>  </a:t>
                </a:r>
                <a:r>
                  <a:rPr lang="zh-CN" altLang="en-US" sz="4400" b="1" dirty="0" smtClean="0">
                    <a:solidFill>
                      <a:schemeClr val="accent1"/>
                    </a:solidFill>
                    <a:latin typeface="微软雅黑" panose="020B0503020204020204" pitchFamily="34" charset="-122"/>
                    <a:ea typeface="微软雅黑" panose="020B0503020204020204" pitchFamily="34" charset="-122"/>
                  </a:rPr>
                  <a:t>五</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48" name="矩形 47"/>
              <p:cNvSpPr/>
              <p:nvPr/>
            </p:nvSpPr>
            <p:spPr>
              <a:xfrm>
                <a:off x="8138386" y="3440346"/>
                <a:ext cx="434388" cy="32562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69" name="矩形 68"/>
          <p:cNvSpPr/>
          <p:nvPr/>
        </p:nvSpPr>
        <p:spPr>
          <a:xfrm>
            <a:off x="3421958" y="5522259"/>
            <a:ext cx="9245600" cy="584775"/>
          </a:xfrm>
          <a:prstGeom prst="rect">
            <a:avLst/>
          </a:prstGeom>
        </p:spPr>
        <p:txBody>
          <a:bodyPr wrap="square">
            <a:spAutoFit/>
          </a:bodyPr>
          <a:lstStyle/>
          <a:p>
            <a:r>
              <a:rPr lang="zh-CN" altLang="en-US" sz="3200" b="1" dirty="0" smtClean="0">
                <a:solidFill>
                  <a:srgbClr val="002060"/>
                </a:solidFill>
                <a:latin typeface="+mn-ea"/>
              </a:rPr>
              <a:t>分类管理，民办教育举办者必须关注的</a:t>
            </a:r>
            <a:r>
              <a:rPr lang="en-US" altLang="zh-CN" sz="3200" b="1" dirty="0" smtClean="0">
                <a:solidFill>
                  <a:srgbClr val="002060"/>
                </a:solidFill>
                <a:latin typeface="+mn-ea"/>
              </a:rPr>
              <a:t>12</a:t>
            </a:r>
            <a:r>
              <a:rPr lang="zh-CN" altLang="en-US" sz="3200" b="1" dirty="0" smtClean="0">
                <a:solidFill>
                  <a:srgbClr val="002060"/>
                </a:solidFill>
                <a:latin typeface="+mn-ea"/>
              </a:rPr>
              <a:t>个问题</a:t>
            </a:r>
            <a:endParaRPr lang="zh-CN" altLang="en-US" sz="3200" spc="300" dirty="0" smtClean="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 presetClass="entr" presetSubtype="2" fill="hold" nodeType="withEffect">
                                  <p:stCondLst>
                                    <p:cond delay="3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1+#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60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1+#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120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1+#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120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1+#ppt_w/2"/>
                                          </p:val>
                                        </p:tav>
                                        <p:tav tm="100000">
                                          <p:val>
                                            <p:strVal val="#ppt_x"/>
                                          </p:val>
                                        </p:tav>
                                      </p:tavLst>
                                    </p:anim>
                                    <p:anim calcmode="lin" valueType="num">
                                      <p:cBhvr additive="base">
                                        <p:cTn id="23" dur="500" fill="hold"/>
                                        <p:tgtEl>
                                          <p:spTgt spid="18"/>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1200"/>
                                  </p:stCondLst>
                                  <p:childTnLst>
                                    <p:set>
                                      <p:cBhvr>
                                        <p:cTn id="25" dur="1" fill="hold">
                                          <p:stCondLst>
                                            <p:cond delay="0"/>
                                          </p:stCondLst>
                                        </p:cTn>
                                        <p:tgtEl>
                                          <p:spTgt spid="37"/>
                                        </p:tgtEl>
                                        <p:attrNameLst>
                                          <p:attrName>style.visibility</p:attrName>
                                        </p:attrNameLst>
                                      </p:cBhvr>
                                      <p:to>
                                        <p:strVal val="visible"/>
                                      </p:to>
                                    </p:set>
                                    <p:anim calcmode="lin" valueType="num">
                                      <p:cBhvr additive="base">
                                        <p:cTn id="26" dur="500" fill="hold"/>
                                        <p:tgtEl>
                                          <p:spTgt spid="37"/>
                                        </p:tgtEl>
                                        <p:attrNameLst>
                                          <p:attrName>ppt_x</p:attrName>
                                        </p:attrNameLst>
                                      </p:cBhvr>
                                      <p:tavLst>
                                        <p:tav tm="0">
                                          <p:val>
                                            <p:strVal val="1+#ppt_w/2"/>
                                          </p:val>
                                        </p:tav>
                                        <p:tav tm="100000">
                                          <p:val>
                                            <p:strVal val="#ppt_x"/>
                                          </p:val>
                                        </p:tav>
                                      </p:tavLst>
                                    </p:anim>
                                    <p:anim calcmode="lin" valueType="num">
                                      <p:cBhvr additive="base">
                                        <p:cTn id="27"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66775" y="710005"/>
            <a:ext cx="10515600" cy="952425"/>
          </a:xfrm>
        </p:spPr>
        <p:txBody>
          <a:bodyPr>
            <a:normAutofit fontScale="90000"/>
          </a:bodyPr>
          <a:lstStyle/>
          <a:p>
            <a:r>
              <a:rPr lang="zh-CN" altLang="en-US" sz="3200" b="1" spc="300" dirty="0" smtClean="0">
                <a:solidFill>
                  <a:srgbClr val="002060"/>
                </a:solidFill>
                <a:latin typeface="黑体" panose="02010609060101010101" pitchFamily="49" charset="-122"/>
                <a:ea typeface="黑体" panose="02010609060101010101" pitchFamily="49" charset="-122"/>
                <a:sym typeface="+mn-ea"/>
              </a:rPr>
              <a:t>   </a:t>
            </a:r>
            <a:r>
              <a:rPr lang="zh-CN" altLang="en-US" sz="3200" b="1" spc="300" dirty="0" smtClean="0">
                <a:solidFill>
                  <a:srgbClr val="002060"/>
                </a:solidFill>
                <a:latin typeface="黑体" panose="02010609060101010101" pitchFamily="49" charset="-122"/>
                <a:ea typeface="黑体" panose="02010609060101010101" pitchFamily="49" charset="-122"/>
                <a:sym typeface="宋体" panose="02010600030101010101" pitchFamily="2" charset="-122"/>
              </a:rPr>
              <a:t>中</a:t>
            </a:r>
            <a:r>
              <a:rPr lang="zh-CN" altLang="en-US" sz="3200" b="1" spc="300" dirty="0">
                <a:solidFill>
                  <a:srgbClr val="002060"/>
                </a:solidFill>
                <a:latin typeface="黑体" panose="02010609060101010101" pitchFamily="49" charset="-122"/>
                <a:ea typeface="黑体" panose="02010609060101010101" pitchFamily="49" charset="-122"/>
                <a:sym typeface="宋体" panose="02010600030101010101" pitchFamily="2" charset="-122"/>
              </a:rPr>
              <a:t>国民办</a:t>
            </a:r>
            <a:r>
              <a:rPr lang="zh-CN" altLang="en-US" sz="3200" b="1" spc="300" dirty="0">
                <a:solidFill>
                  <a:srgbClr val="002060"/>
                </a:solidFill>
                <a:effectLst/>
                <a:latin typeface="黑体" panose="02010609060101010101" pitchFamily="49" charset="-122"/>
                <a:ea typeface="黑体" panose="02010609060101010101" pitchFamily="49" charset="-122"/>
                <a:sym typeface="+mn-ea"/>
              </a:rPr>
              <a:t>高等教育的社会贡献</a:t>
            </a:r>
            <a:br>
              <a:rPr lang="zh-CN" altLang="en-US" spc="300" dirty="0">
                <a:solidFill>
                  <a:srgbClr val="002060"/>
                </a:solidFill>
              </a:rPr>
            </a:br>
            <a:endParaRPr lang="zh-CN" altLang="en-US" spc="300" dirty="0">
              <a:solidFill>
                <a:srgbClr val="002060"/>
              </a:solidFill>
            </a:endParaRPr>
          </a:p>
        </p:txBody>
      </p:sp>
      <p:sp>
        <p:nvSpPr>
          <p:cNvPr id="22538" name="矩形 5"/>
          <p:cNvSpPr/>
          <p:nvPr/>
        </p:nvSpPr>
        <p:spPr>
          <a:xfrm>
            <a:off x="1269402" y="1527586"/>
            <a:ext cx="10650071" cy="4401205"/>
          </a:xfrm>
          <a:prstGeom prst="rect">
            <a:avLst/>
          </a:prstGeom>
          <a:noFill/>
          <a:ln w="6350" cap="flat" cmpd="sng">
            <a:solidFill>
              <a:srgbClr val="015361"/>
            </a:solidFill>
            <a:prstDash val="solid"/>
            <a:miter/>
            <a:headEnd type="none" w="med" len="med"/>
            <a:tailEnd type="none" w="med" len="med"/>
          </a:ln>
        </p:spPr>
        <p:txBody>
          <a:bodyPr wrap="square" anchor="t">
            <a:spAutoFit/>
          </a:bodyPr>
          <a:lstStyle/>
          <a:p>
            <a:pPr marL="457200" lvl="0" indent="-457200">
              <a:lnSpc>
                <a:spcPct val="200000"/>
              </a:lnSpc>
            </a:pPr>
            <a:r>
              <a:rPr lang="en-US" altLang="zh-CN" sz="2800" b="1" dirty="0" smtClean="0">
                <a:solidFill>
                  <a:schemeClr val="accent5">
                    <a:lumMod val="75000"/>
                  </a:schemeClr>
                </a:solidFill>
                <a:effectLst/>
                <a:latin typeface="黑体" panose="02010609060101010101" pitchFamily="49" charset="-122"/>
                <a:ea typeface="黑体" panose="02010609060101010101" pitchFamily="49" charset="-122"/>
                <a:sym typeface="+mn-ea"/>
              </a:rPr>
              <a:t>1.</a:t>
            </a:r>
            <a:r>
              <a:rPr lang="zh-CN" altLang="en-US" sz="2800" b="1" dirty="0" smtClean="0">
                <a:solidFill>
                  <a:schemeClr val="accent5">
                    <a:lumMod val="75000"/>
                  </a:schemeClr>
                </a:solidFill>
                <a:effectLst/>
                <a:latin typeface="黑体" panose="02010609060101010101" pitchFamily="49" charset="-122"/>
                <a:ea typeface="黑体" panose="02010609060101010101" pitchFamily="49" charset="-122"/>
                <a:sym typeface="+mn-ea"/>
              </a:rPr>
              <a:t>促</a:t>
            </a:r>
            <a:r>
              <a:rPr lang="zh-CN" altLang="en-US" sz="2800" b="1" dirty="0">
                <a:solidFill>
                  <a:schemeClr val="accent5">
                    <a:lumMod val="75000"/>
                  </a:schemeClr>
                </a:solidFill>
                <a:effectLst/>
                <a:latin typeface="黑体" panose="02010609060101010101" pitchFamily="49" charset="-122"/>
                <a:ea typeface="黑体" panose="02010609060101010101" pitchFamily="49" charset="-122"/>
                <a:sym typeface="+mn-ea"/>
              </a:rPr>
              <a:t>进了高教体制的改革与创新，形成了</a:t>
            </a:r>
            <a:r>
              <a:rPr lang="zh-CN" altLang="en-US" sz="2800" b="1" dirty="0" smtClean="0">
                <a:solidFill>
                  <a:srgbClr val="C00000"/>
                </a:solidFill>
                <a:effectLst/>
                <a:latin typeface="黑体" panose="02010609060101010101" pitchFamily="49" charset="-122"/>
                <a:ea typeface="黑体" panose="02010609060101010101" pitchFamily="49" charset="-122"/>
                <a:sym typeface="+mn-ea"/>
              </a:rPr>
              <a:t>新格</a:t>
            </a:r>
            <a:r>
              <a:rPr lang="zh-CN" altLang="en-US" sz="2800" b="1" dirty="0">
                <a:solidFill>
                  <a:srgbClr val="C00000"/>
                </a:solidFill>
                <a:effectLst/>
                <a:latin typeface="黑体" panose="02010609060101010101" pitchFamily="49" charset="-122"/>
                <a:ea typeface="黑体" panose="02010609060101010101" pitchFamily="49" charset="-122"/>
                <a:sym typeface="+mn-ea"/>
              </a:rPr>
              <a:t>局</a:t>
            </a:r>
            <a:endParaRPr lang="zh-CN" altLang="en-US" sz="2800" b="1" dirty="0">
              <a:solidFill>
                <a:srgbClr val="C00000"/>
              </a:solidFill>
              <a:effectLst/>
              <a:latin typeface="黑体" panose="02010609060101010101" pitchFamily="49" charset="-122"/>
              <a:ea typeface="黑体" panose="02010609060101010101" pitchFamily="49" charset="-122"/>
              <a:sym typeface="+mn-ea"/>
            </a:endParaRPr>
          </a:p>
          <a:p>
            <a:pPr marL="457200" lvl="0" indent="-457200">
              <a:lnSpc>
                <a:spcPct val="200000"/>
              </a:lnSpc>
            </a:pPr>
            <a:r>
              <a:rPr lang="en-US" altLang="zh-CN" sz="2800" b="1" dirty="0" smtClean="0">
                <a:solidFill>
                  <a:schemeClr val="accent5">
                    <a:lumMod val="75000"/>
                  </a:schemeClr>
                </a:solidFill>
                <a:effectLst/>
                <a:latin typeface="黑体" panose="02010609060101010101" pitchFamily="49" charset="-122"/>
                <a:ea typeface="黑体" panose="02010609060101010101" pitchFamily="49" charset="-122"/>
                <a:sym typeface="+mn-ea"/>
              </a:rPr>
              <a:t>2</a:t>
            </a:r>
            <a:r>
              <a:rPr lang="en-US" altLang="zh-CN" sz="2800" b="1" dirty="0" smtClean="0">
                <a:solidFill>
                  <a:schemeClr val="accent5">
                    <a:lumMod val="50000"/>
                  </a:schemeClr>
                </a:solidFill>
                <a:effectLst/>
                <a:latin typeface="黑体" panose="02010609060101010101" pitchFamily="49" charset="-122"/>
                <a:ea typeface="黑体" panose="02010609060101010101" pitchFamily="49" charset="-122"/>
                <a:sym typeface="+mn-ea"/>
              </a:rPr>
              <a:t>.</a:t>
            </a:r>
            <a:r>
              <a:rPr lang="zh-CN" altLang="en-US" sz="2800" b="1" dirty="0" smtClean="0">
                <a:solidFill>
                  <a:schemeClr val="accent5">
                    <a:lumMod val="75000"/>
                  </a:schemeClr>
                </a:solidFill>
                <a:effectLst/>
                <a:latin typeface="黑体" panose="02010609060101010101" pitchFamily="49" charset="-122"/>
                <a:ea typeface="黑体" panose="02010609060101010101" pitchFamily="49" charset="-122"/>
                <a:sym typeface="+mn-ea"/>
              </a:rPr>
              <a:t>扩</a:t>
            </a:r>
            <a:r>
              <a:rPr lang="zh-CN" altLang="en-US" sz="2800" b="1" dirty="0">
                <a:solidFill>
                  <a:schemeClr val="accent5">
                    <a:lumMod val="75000"/>
                  </a:schemeClr>
                </a:solidFill>
                <a:effectLst/>
                <a:latin typeface="黑体" panose="02010609060101010101" pitchFamily="49" charset="-122"/>
                <a:ea typeface="黑体" panose="02010609060101010101" pitchFamily="49" charset="-122"/>
                <a:sym typeface="+mn-ea"/>
              </a:rPr>
              <a:t>大了高等教育资源的</a:t>
            </a:r>
            <a:r>
              <a:rPr lang="zh-CN" altLang="en-US" sz="2800" b="1" dirty="0">
                <a:solidFill>
                  <a:srgbClr val="C00000"/>
                </a:solidFill>
                <a:effectLst/>
                <a:latin typeface="黑体" panose="02010609060101010101" pitchFamily="49" charset="-122"/>
                <a:ea typeface="黑体" panose="02010609060101010101" pitchFamily="49" charset="-122"/>
                <a:sym typeface="+mn-ea"/>
              </a:rPr>
              <a:t>增量</a:t>
            </a:r>
            <a:r>
              <a:rPr lang="zh-CN" altLang="en-US" sz="2800" b="1" dirty="0">
                <a:solidFill>
                  <a:schemeClr val="accent5">
                    <a:lumMod val="75000"/>
                  </a:schemeClr>
                </a:solidFill>
                <a:effectLst/>
                <a:latin typeface="黑体" panose="02010609060101010101" pitchFamily="49" charset="-122"/>
                <a:ea typeface="黑体" panose="02010609060101010101" pitchFamily="49" charset="-122"/>
                <a:sym typeface="+mn-ea"/>
              </a:rPr>
              <a:t>和存量</a:t>
            </a:r>
            <a:endParaRPr lang="zh-CN" altLang="en-US" sz="2800" b="1" dirty="0">
              <a:solidFill>
                <a:schemeClr val="accent5">
                  <a:lumMod val="75000"/>
                </a:schemeClr>
              </a:solidFill>
              <a:effectLst/>
              <a:latin typeface="黑体" panose="02010609060101010101" pitchFamily="49" charset="-122"/>
              <a:ea typeface="黑体" panose="02010609060101010101" pitchFamily="49" charset="-122"/>
              <a:sym typeface="+mn-ea"/>
            </a:endParaRPr>
          </a:p>
          <a:p>
            <a:pPr marL="457200" lvl="0" indent="-457200">
              <a:lnSpc>
                <a:spcPct val="200000"/>
              </a:lnSpc>
            </a:pPr>
            <a:r>
              <a:rPr lang="en-US" altLang="zh-CN" sz="2800" b="1" dirty="0" smtClean="0">
                <a:solidFill>
                  <a:schemeClr val="accent5">
                    <a:lumMod val="75000"/>
                  </a:schemeClr>
                </a:solidFill>
                <a:effectLst/>
                <a:latin typeface="黑体" panose="02010609060101010101" pitchFamily="49" charset="-122"/>
                <a:ea typeface="黑体" panose="02010609060101010101" pitchFamily="49" charset="-122"/>
                <a:sym typeface="+mn-ea"/>
              </a:rPr>
              <a:t>3.</a:t>
            </a:r>
            <a:r>
              <a:rPr lang="zh-CN" altLang="en-US" sz="2800" b="1" dirty="0" smtClean="0">
                <a:solidFill>
                  <a:schemeClr val="accent5">
                    <a:lumMod val="75000"/>
                  </a:schemeClr>
                </a:solidFill>
                <a:effectLst/>
                <a:latin typeface="黑体" panose="02010609060101010101" pitchFamily="49" charset="-122"/>
                <a:ea typeface="黑体" panose="02010609060101010101" pitchFamily="49" charset="-122"/>
                <a:sym typeface="+mn-ea"/>
              </a:rPr>
              <a:t>缓</a:t>
            </a:r>
            <a:r>
              <a:rPr lang="zh-CN" altLang="en-US" sz="2800" b="1" dirty="0">
                <a:solidFill>
                  <a:schemeClr val="accent5">
                    <a:lumMod val="75000"/>
                  </a:schemeClr>
                </a:solidFill>
                <a:effectLst/>
                <a:latin typeface="黑体" panose="02010609060101010101" pitchFamily="49" charset="-122"/>
                <a:ea typeface="黑体" panose="02010609060101010101" pitchFamily="49" charset="-122"/>
                <a:sym typeface="+mn-ea"/>
              </a:rPr>
              <a:t>解了人民群众日益增长的教</a:t>
            </a:r>
            <a:r>
              <a:rPr lang="zh-CN" altLang="en-US" sz="2800" b="1" dirty="0" smtClean="0">
                <a:solidFill>
                  <a:schemeClr val="accent5">
                    <a:lumMod val="75000"/>
                  </a:schemeClr>
                </a:solidFill>
                <a:effectLst/>
                <a:latin typeface="黑体" panose="02010609060101010101" pitchFamily="49" charset="-122"/>
                <a:ea typeface="黑体" panose="02010609060101010101" pitchFamily="49" charset="-122"/>
                <a:sym typeface="+mn-ea"/>
              </a:rPr>
              <a:t>育</a:t>
            </a:r>
            <a:r>
              <a:rPr lang="zh-CN" altLang="en-US" sz="2800" b="1" dirty="0" smtClean="0">
                <a:solidFill>
                  <a:srgbClr val="C00000"/>
                </a:solidFill>
                <a:effectLst/>
                <a:latin typeface="黑体" panose="02010609060101010101" pitchFamily="49" charset="-122"/>
                <a:ea typeface="黑体" panose="02010609060101010101" pitchFamily="49" charset="-122"/>
                <a:sym typeface="+mn-ea"/>
              </a:rPr>
              <a:t>多样化需求</a:t>
            </a:r>
            <a:endParaRPr lang="en-US" altLang="zh-CN" sz="2800" b="1" dirty="0" smtClean="0">
              <a:solidFill>
                <a:schemeClr val="accent5">
                  <a:lumMod val="50000"/>
                </a:schemeClr>
              </a:solidFill>
              <a:effectLst/>
              <a:latin typeface="黑体" panose="02010609060101010101" pitchFamily="49" charset="-122"/>
              <a:ea typeface="黑体" panose="02010609060101010101" pitchFamily="49" charset="-122"/>
              <a:sym typeface="+mn-ea"/>
            </a:endParaRPr>
          </a:p>
          <a:p>
            <a:pPr marL="457200" lvl="0" indent="-457200">
              <a:lnSpc>
                <a:spcPct val="200000"/>
              </a:lnSpc>
            </a:pPr>
            <a:r>
              <a:rPr lang="en-US" altLang="zh-CN" sz="2800" b="1" dirty="0" smtClean="0">
                <a:solidFill>
                  <a:schemeClr val="accent5">
                    <a:lumMod val="75000"/>
                  </a:schemeClr>
                </a:solidFill>
                <a:effectLst/>
                <a:latin typeface="黑体" panose="02010609060101010101" pitchFamily="49" charset="-122"/>
                <a:ea typeface="黑体" panose="02010609060101010101" pitchFamily="49" charset="-122"/>
                <a:sym typeface="+mn-ea"/>
              </a:rPr>
              <a:t>4.</a:t>
            </a:r>
            <a:r>
              <a:rPr lang="zh-CN" altLang="en-US" sz="2800" b="1" dirty="0" smtClean="0">
                <a:solidFill>
                  <a:schemeClr val="accent5">
                    <a:lumMod val="75000"/>
                  </a:schemeClr>
                </a:solidFill>
                <a:effectLst/>
                <a:latin typeface="黑体" panose="02010609060101010101" pitchFamily="49" charset="-122"/>
                <a:ea typeface="黑体" panose="02010609060101010101" pitchFamily="49" charset="-122"/>
                <a:sym typeface="+mn-ea"/>
              </a:rPr>
              <a:t>加</a:t>
            </a:r>
            <a:r>
              <a:rPr lang="zh-CN" altLang="en-US" sz="2800" b="1" dirty="0">
                <a:solidFill>
                  <a:schemeClr val="accent5">
                    <a:lumMod val="75000"/>
                  </a:schemeClr>
                </a:solidFill>
                <a:effectLst/>
                <a:latin typeface="黑体" panose="02010609060101010101" pitchFamily="49" charset="-122"/>
                <a:ea typeface="黑体" panose="02010609060101010101" pitchFamily="49" charset="-122"/>
                <a:sym typeface="+mn-ea"/>
              </a:rPr>
              <a:t>快了高等教育</a:t>
            </a:r>
            <a:r>
              <a:rPr lang="zh-CN" altLang="en-US" sz="2800" b="1" dirty="0">
                <a:solidFill>
                  <a:srgbClr val="C00000"/>
                </a:solidFill>
                <a:effectLst/>
                <a:latin typeface="黑体" panose="02010609060101010101" pitchFamily="49" charset="-122"/>
                <a:ea typeface="黑体" panose="02010609060101010101" pitchFamily="49" charset="-122"/>
                <a:sym typeface="+mn-ea"/>
              </a:rPr>
              <a:t>大众化进程</a:t>
            </a:r>
            <a:endParaRPr lang="zh-CN" altLang="en-US" sz="2800" b="1" dirty="0">
              <a:solidFill>
                <a:srgbClr val="C00000"/>
              </a:solidFill>
              <a:effectLst/>
              <a:latin typeface="黑体" panose="02010609060101010101" pitchFamily="49" charset="-122"/>
              <a:ea typeface="黑体" panose="02010609060101010101" pitchFamily="49" charset="-122"/>
              <a:sym typeface="+mn-ea"/>
            </a:endParaRPr>
          </a:p>
          <a:p>
            <a:pPr marL="457200" lvl="0" indent="-457200">
              <a:lnSpc>
                <a:spcPct val="200000"/>
              </a:lnSpc>
            </a:pPr>
            <a:r>
              <a:rPr lang="en-US" altLang="zh-CN" sz="2800" b="1" dirty="0" smtClean="0">
                <a:solidFill>
                  <a:schemeClr val="accent5">
                    <a:lumMod val="75000"/>
                  </a:schemeClr>
                </a:solidFill>
                <a:latin typeface="黑体" panose="02010609060101010101" pitchFamily="49" charset="-122"/>
                <a:ea typeface="黑体" panose="02010609060101010101" pitchFamily="49" charset="-122"/>
                <a:sym typeface="+mn-ea"/>
              </a:rPr>
              <a:t>5</a:t>
            </a:r>
            <a:r>
              <a:rPr lang="en-US" altLang="zh-CN" sz="2800" b="1" dirty="0" smtClean="0">
                <a:solidFill>
                  <a:schemeClr val="accent5">
                    <a:lumMod val="75000"/>
                  </a:schemeClr>
                </a:solidFill>
                <a:effectLst/>
                <a:latin typeface="黑体" panose="02010609060101010101" pitchFamily="49" charset="-122"/>
                <a:ea typeface="黑体" panose="02010609060101010101" pitchFamily="49" charset="-122"/>
                <a:sym typeface="+mn-ea"/>
              </a:rPr>
              <a:t>.</a:t>
            </a:r>
            <a:r>
              <a:rPr lang="zh-CN" altLang="en-US" sz="2800" b="1" dirty="0" smtClean="0">
                <a:solidFill>
                  <a:schemeClr val="accent5">
                    <a:lumMod val="75000"/>
                  </a:schemeClr>
                </a:solidFill>
                <a:effectLst/>
                <a:latin typeface="黑体" panose="02010609060101010101" pitchFamily="49" charset="-122"/>
                <a:ea typeface="黑体" panose="02010609060101010101" pitchFamily="49" charset="-122"/>
                <a:sym typeface="+mn-ea"/>
              </a:rPr>
              <a:t>培</a:t>
            </a:r>
            <a:r>
              <a:rPr lang="zh-CN" altLang="en-US" sz="2800" b="1" dirty="0">
                <a:solidFill>
                  <a:schemeClr val="accent5">
                    <a:lumMod val="75000"/>
                  </a:schemeClr>
                </a:solidFill>
                <a:effectLst/>
                <a:latin typeface="黑体" panose="02010609060101010101" pitchFamily="49" charset="-122"/>
                <a:ea typeface="黑体" panose="02010609060101010101" pitchFamily="49" charset="-122"/>
                <a:sym typeface="+mn-ea"/>
              </a:rPr>
              <a:t>养了一大批社会急需的</a:t>
            </a:r>
            <a:r>
              <a:rPr lang="zh-CN" altLang="en-US" sz="2800" b="1" dirty="0">
                <a:solidFill>
                  <a:srgbClr val="C00000"/>
                </a:solidFill>
                <a:effectLst/>
                <a:latin typeface="黑体" panose="02010609060101010101" pitchFamily="49" charset="-122"/>
                <a:ea typeface="黑体" panose="02010609060101010101" pitchFamily="49" charset="-122"/>
                <a:sym typeface="+mn-ea"/>
              </a:rPr>
              <a:t>适用型人</a:t>
            </a:r>
            <a:r>
              <a:rPr lang="zh-CN" altLang="en-US" sz="2800" b="1" dirty="0" smtClean="0">
                <a:solidFill>
                  <a:srgbClr val="C00000"/>
                </a:solidFill>
                <a:effectLst/>
                <a:latin typeface="黑体" panose="02010609060101010101" pitchFamily="49" charset="-122"/>
                <a:ea typeface="黑体" panose="02010609060101010101" pitchFamily="49" charset="-122"/>
                <a:sym typeface="+mn-ea"/>
              </a:rPr>
              <a:t>才</a:t>
            </a:r>
            <a:endParaRPr lang="zh-CN" altLang="en-US" sz="2800" b="1" dirty="0">
              <a:solidFill>
                <a:srgbClr val="C00000"/>
              </a:solidFill>
              <a:effectLst/>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8" name="矩形 5"/>
          <p:cNvSpPr/>
          <p:nvPr/>
        </p:nvSpPr>
        <p:spPr>
          <a:xfrm>
            <a:off x="1306942" y="1269402"/>
            <a:ext cx="9956314" cy="4401205"/>
          </a:xfrm>
          <a:prstGeom prst="rect">
            <a:avLst/>
          </a:prstGeom>
          <a:noFill/>
          <a:ln w="6350" cap="flat" cmpd="sng">
            <a:solidFill>
              <a:srgbClr val="015361"/>
            </a:solidFill>
            <a:prstDash val="solid"/>
            <a:miter/>
            <a:headEnd type="none" w="med" len="med"/>
            <a:tailEnd type="none" w="med" len="med"/>
          </a:ln>
        </p:spPr>
        <p:txBody>
          <a:bodyPr wrap="square" anchor="t">
            <a:spAutoFit/>
          </a:bodyPr>
          <a:lstStyle/>
          <a:p>
            <a:pPr>
              <a:lnSpc>
                <a:spcPct val="200000"/>
              </a:lnSpc>
            </a:pPr>
            <a:r>
              <a:rPr lang="en-US" altLang="zh-CN" sz="2800" b="1" dirty="0" smtClean="0">
                <a:solidFill>
                  <a:schemeClr val="accent5">
                    <a:lumMod val="75000"/>
                  </a:schemeClr>
                </a:solidFill>
                <a:latin typeface="黑体" panose="02010609060101010101" pitchFamily="49" charset="-122"/>
                <a:ea typeface="黑体" panose="02010609060101010101" pitchFamily="49" charset="-122"/>
                <a:sym typeface="+mn-ea"/>
              </a:rPr>
              <a:t>6.</a:t>
            </a:r>
            <a:r>
              <a:rPr lang="zh-CN" altLang="en-US" sz="2800" b="1" dirty="0" smtClean="0">
                <a:solidFill>
                  <a:schemeClr val="accent5">
                    <a:lumMod val="75000"/>
                  </a:schemeClr>
                </a:solidFill>
                <a:latin typeface="黑体" panose="02010609060101010101" pitchFamily="49" charset="-122"/>
                <a:ea typeface="黑体" panose="02010609060101010101" pitchFamily="49" charset="-122"/>
                <a:sym typeface="+mn-ea"/>
              </a:rPr>
              <a:t>扩大了社会就业，为数以万计的人提供了</a:t>
            </a:r>
            <a:r>
              <a:rPr lang="zh-CN" altLang="en-US" sz="2800" b="1" dirty="0" smtClean="0">
                <a:solidFill>
                  <a:srgbClr val="C00000"/>
                </a:solidFill>
                <a:latin typeface="黑体" panose="02010609060101010101" pitchFamily="49" charset="-122"/>
                <a:ea typeface="黑体" panose="02010609060101010101" pitchFamily="49" charset="-122"/>
                <a:sym typeface="+mn-ea"/>
              </a:rPr>
              <a:t>就业</a:t>
            </a:r>
            <a:r>
              <a:rPr lang="zh-CN" altLang="en-US" sz="2800" b="1" dirty="0" smtClean="0">
                <a:solidFill>
                  <a:schemeClr val="accent5">
                    <a:lumMod val="75000"/>
                  </a:schemeClr>
                </a:solidFill>
                <a:latin typeface="黑体" panose="02010609060101010101" pitchFamily="49" charset="-122"/>
                <a:ea typeface="黑体" panose="02010609060101010101" pitchFamily="49" charset="-122"/>
                <a:sym typeface="+mn-ea"/>
              </a:rPr>
              <a:t>和再就业岗位</a:t>
            </a:r>
            <a:endParaRPr lang="zh-CN" altLang="en-US" sz="2800" b="1" dirty="0" smtClean="0">
              <a:solidFill>
                <a:schemeClr val="accent5">
                  <a:lumMod val="75000"/>
                </a:schemeClr>
              </a:solidFill>
              <a:latin typeface="黑体" panose="02010609060101010101" pitchFamily="49" charset="-122"/>
              <a:ea typeface="黑体" panose="02010609060101010101" pitchFamily="49" charset="-122"/>
              <a:sym typeface="+mn-ea"/>
            </a:endParaRPr>
          </a:p>
          <a:p>
            <a:pPr lvl="0" indent="0">
              <a:lnSpc>
                <a:spcPct val="200000"/>
              </a:lnSpc>
              <a:buFont typeface="Arial" panose="020B0604020202020204" pitchFamily="34" charset="0"/>
              <a:buNone/>
            </a:pPr>
            <a:r>
              <a:rPr lang="en-US" altLang="zh-CN" sz="2800" b="1" dirty="0" smtClean="0">
                <a:solidFill>
                  <a:schemeClr val="accent5">
                    <a:lumMod val="75000"/>
                  </a:schemeClr>
                </a:solidFill>
                <a:latin typeface="黑体" panose="02010609060101010101" pitchFamily="49" charset="-122"/>
                <a:ea typeface="黑体" panose="02010609060101010101" pitchFamily="49" charset="-122"/>
                <a:sym typeface="+mn-ea"/>
              </a:rPr>
              <a:t>7</a:t>
            </a:r>
            <a:r>
              <a:rPr lang="en-US" altLang="zh-CN" sz="2800" b="1" dirty="0" smtClean="0">
                <a:solidFill>
                  <a:schemeClr val="accent5">
                    <a:lumMod val="50000"/>
                  </a:schemeClr>
                </a:solidFill>
                <a:effectLst/>
                <a:latin typeface="黑体" panose="02010609060101010101" pitchFamily="49" charset="-122"/>
                <a:ea typeface="黑体" panose="02010609060101010101" pitchFamily="49" charset="-122"/>
                <a:sym typeface="+mn-ea"/>
              </a:rPr>
              <a:t>.</a:t>
            </a:r>
            <a:r>
              <a:rPr lang="zh-CN" altLang="en-US" sz="2800" b="1" dirty="0">
                <a:solidFill>
                  <a:schemeClr val="accent5">
                    <a:lumMod val="75000"/>
                  </a:schemeClr>
                </a:solidFill>
                <a:effectLst/>
                <a:latin typeface="黑体" panose="02010609060101010101" pitchFamily="49" charset="-122"/>
                <a:ea typeface="黑体" panose="02010609060101010101" pitchFamily="49" charset="-122"/>
                <a:sym typeface="+mn-ea"/>
              </a:rPr>
              <a:t>拉动了社会内需，促进了社会</a:t>
            </a:r>
            <a:r>
              <a:rPr lang="zh-CN" altLang="en-US" sz="2800" b="1" dirty="0">
                <a:solidFill>
                  <a:srgbClr val="C00000"/>
                </a:solidFill>
                <a:effectLst/>
                <a:latin typeface="黑体" panose="02010609060101010101" pitchFamily="49" charset="-122"/>
                <a:ea typeface="黑体" panose="02010609060101010101" pitchFamily="49" charset="-122"/>
                <a:sym typeface="+mn-ea"/>
              </a:rPr>
              <a:t>经济发展</a:t>
            </a:r>
            <a:endParaRPr lang="zh-CN" altLang="en-US" sz="2800" b="1" dirty="0">
              <a:solidFill>
                <a:srgbClr val="C00000"/>
              </a:solidFill>
              <a:effectLst/>
              <a:latin typeface="黑体" panose="02010609060101010101" pitchFamily="49" charset="-122"/>
              <a:ea typeface="黑体" panose="02010609060101010101" pitchFamily="49" charset="-122"/>
              <a:sym typeface="+mn-ea"/>
            </a:endParaRPr>
          </a:p>
          <a:p>
            <a:pPr lvl="0" indent="0">
              <a:lnSpc>
                <a:spcPct val="200000"/>
              </a:lnSpc>
              <a:buFont typeface="Arial" panose="020B0604020202020204" pitchFamily="34" charset="0"/>
              <a:buNone/>
            </a:pPr>
            <a:r>
              <a:rPr lang="en-US" altLang="zh-CN" sz="2800" b="1" dirty="0">
                <a:solidFill>
                  <a:schemeClr val="accent5">
                    <a:lumMod val="75000"/>
                  </a:schemeClr>
                </a:solidFill>
                <a:latin typeface="黑体" panose="02010609060101010101" pitchFamily="49" charset="-122"/>
                <a:ea typeface="黑体" panose="02010609060101010101" pitchFamily="49" charset="-122"/>
                <a:sym typeface="+mn-ea"/>
              </a:rPr>
              <a:t>8</a:t>
            </a:r>
            <a:r>
              <a:rPr lang="en-US" altLang="zh-CN" sz="2800" b="1" dirty="0" smtClean="0">
                <a:solidFill>
                  <a:schemeClr val="accent5">
                    <a:lumMod val="50000"/>
                  </a:schemeClr>
                </a:solidFill>
                <a:effectLst/>
                <a:latin typeface="黑体" panose="02010609060101010101" pitchFamily="49" charset="-122"/>
                <a:ea typeface="黑体" panose="02010609060101010101" pitchFamily="49" charset="-122"/>
                <a:sym typeface="+mn-ea"/>
              </a:rPr>
              <a:t>.</a:t>
            </a:r>
            <a:r>
              <a:rPr lang="zh-CN" altLang="en-US" sz="2800" b="1" dirty="0">
                <a:solidFill>
                  <a:schemeClr val="accent5">
                    <a:lumMod val="75000"/>
                  </a:schemeClr>
                </a:solidFill>
                <a:effectLst/>
                <a:latin typeface="黑体" panose="02010609060101010101" pitchFamily="49" charset="-122"/>
                <a:ea typeface="黑体" panose="02010609060101010101" pitchFamily="49" charset="-122"/>
                <a:sym typeface="+mn-ea"/>
              </a:rPr>
              <a:t>承担了</a:t>
            </a:r>
            <a:r>
              <a:rPr lang="zh-CN" altLang="en-US" sz="2800" b="1" dirty="0">
                <a:solidFill>
                  <a:srgbClr val="C00000"/>
                </a:solidFill>
                <a:effectLst/>
                <a:latin typeface="黑体" panose="02010609060101010101" pitchFamily="49" charset="-122"/>
                <a:ea typeface="黑体" panose="02010609060101010101" pitchFamily="49" charset="-122"/>
                <a:sym typeface="+mn-ea"/>
              </a:rPr>
              <a:t>社会</a:t>
            </a:r>
            <a:r>
              <a:rPr lang="zh-CN" altLang="en-US" sz="2800" b="1" dirty="0">
                <a:solidFill>
                  <a:schemeClr val="accent5">
                    <a:lumMod val="75000"/>
                  </a:schemeClr>
                </a:solidFill>
                <a:effectLst/>
                <a:latin typeface="黑体" panose="02010609060101010101" pitchFamily="49" charset="-122"/>
                <a:ea typeface="黑体" panose="02010609060101010101" pitchFamily="49" charset="-122"/>
                <a:sym typeface="+mn-ea"/>
              </a:rPr>
              <a:t>责任，为学校利益方提供了</a:t>
            </a:r>
            <a:r>
              <a:rPr lang="zh-CN" altLang="en-US" sz="2800" b="1" dirty="0">
                <a:solidFill>
                  <a:srgbClr val="C00000"/>
                </a:solidFill>
                <a:effectLst/>
                <a:latin typeface="黑体" panose="02010609060101010101" pitchFamily="49" charset="-122"/>
                <a:ea typeface="黑体" panose="02010609060101010101" pitchFamily="49" charset="-122"/>
                <a:sym typeface="+mn-ea"/>
              </a:rPr>
              <a:t>服务</a:t>
            </a:r>
            <a:endParaRPr lang="zh-CN" altLang="en-US" sz="2800" b="1" dirty="0">
              <a:solidFill>
                <a:srgbClr val="C00000"/>
              </a:solidFill>
              <a:effectLst/>
              <a:latin typeface="黑体" panose="02010609060101010101" pitchFamily="49" charset="-122"/>
              <a:ea typeface="黑体" panose="02010609060101010101" pitchFamily="49" charset="-122"/>
              <a:sym typeface="+mn-ea"/>
            </a:endParaRPr>
          </a:p>
          <a:p>
            <a:pPr lvl="0" indent="0">
              <a:lnSpc>
                <a:spcPct val="200000"/>
              </a:lnSpc>
              <a:buFont typeface="Arial" panose="020B0604020202020204" pitchFamily="34" charset="0"/>
              <a:buNone/>
            </a:pPr>
            <a:r>
              <a:rPr lang="en-US" altLang="zh-CN" sz="2800" b="1" dirty="0">
                <a:solidFill>
                  <a:schemeClr val="accent5">
                    <a:lumMod val="75000"/>
                  </a:schemeClr>
                </a:solidFill>
                <a:latin typeface="黑体" panose="02010609060101010101" pitchFamily="49" charset="-122"/>
                <a:ea typeface="黑体" panose="02010609060101010101" pitchFamily="49" charset="-122"/>
                <a:sym typeface="+mn-ea"/>
              </a:rPr>
              <a:t>9</a:t>
            </a:r>
            <a:r>
              <a:rPr lang="en-US" altLang="zh-CN" sz="2800" b="1" dirty="0" smtClean="0">
                <a:solidFill>
                  <a:schemeClr val="accent5">
                    <a:lumMod val="75000"/>
                  </a:schemeClr>
                </a:solidFill>
                <a:effectLst/>
                <a:latin typeface="黑体" panose="02010609060101010101" pitchFamily="49" charset="-122"/>
                <a:ea typeface="黑体" panose="02010609060101010101" pitchFamily="49" charset="-122"/>
                <a:sym typeface="+mn-ea"/>
              </a:rPr>
              <a:t>.</a:t>
            </a:r>
            <a:r>
              <a:rPr lang="zh-CN" altLang="en-US" sz="2800" b="1" dirty="0">
                <a:solidFill>
                  <a:schemeClr val="accent5">
                    <a:lumMod val="75000"/>
                  </a:schemeClr>
                </a:solidFill>
                <a:effectLst/>
                <a:latin typeface="黑体" panose="02010609060101010101" pitchFamily="49" charset="-122"/>
                <a:ea typeface="黑体" panose="02010609060101010101" pitchFamily="49" charset="-122"/>
                <a:sym typeface="+mn-ea"/>
              </a:rPr>
              <a:t>解除了家长的后顾之忧，为</a:t>
            </a:r>
            <a:r>
              <a:rPr lang="zh-CN" altLang="en-US" sz="2800" b="1" dirty="0">
                <a:solidFill>
                  <a:srgbClr val="C00000"/>
                </a:solidFill>
                <a:effectLst/>
                <a:latin typeface="黑体" panose="02010609060101010101" pitchFamily="49" charset="-122"/>
                <a:ea typeface="黑体" panose="02010609060101010101" pitchFamily="49" charset="-122"/>
                <a:sym typeface="+mn-ea"/>
              </a:rPr>
              <a:t>家庭和谐</a:t>
            </a:r>
            <a:r>
              <a:rPr lang="zh-CN" altLang="en-US" sz="2800" b="1" dirty="0">
                <a:solidFill>
                  <a:schemeClr val="accent5">
                    <a:lumMod val="75000"/>
                  </a:schemeClr>
                </a:solidFill>
                <a:effectLst/>
                <a:latin typeface="黑体" panose="02010609060101010101" pitchFamily="49" charset="-122"/>
                <a:ea typeface="黑体" panose="02010609060101010101" pitchFamily="49" charset="-122"/>
                <a:sym typeface="+mn-ea"/>
              </a:rPr>
              <a:t>作出贡献</a:t>
            </a:r>
            <a:endParaRPr lang="zh-CN" altLang="en-US" sz="2800" b="1" dirty="0">
              <a:solidFill>
                <a:schemeClr val="accent5">
                  <a:lumMod val="75000"/>
                </a:schemeClr>
              </a:solidFill>
              <a:effectLst/>
              <a:latin typeface="黑体" panose="02010609060101010101" pitchFamily="49" charset="-122"/>
              <a:ea typeface="黑体" panose="02010609060101010101" pitchFamily="49" charset="-122"/>
              <a:sym typeface="+mn-ea"/>
            </a:endParaRPr>
          </a:p>
          <a:p>
            <a:pPr lvl="0" indent="0">
              <a:lnSpc>
                <a:spcPct val="200000"/>
              </a:lnSpc>
              <a:buFont typeface="Arial" panose="020B0604020202020204" pitchFamily="34" charset="0"/>
              <a:buNone/>
            </a:pPr>
            <a:r>
              <a:rPr lang="en-US" altLang="zh-CN" sz="2800" b="1" dirty="0" smtClean="0">
                <a:solidFill>
                  <a:schemeClr val="accent5">
                    <a:lumMod val="75000"/>
                  </a:schemeClr>
                </a:solidFill>
                <a:latin typeface="黑体" panose="02010609060101010101" pitchFamily="49" charset="-122"/>
                <a:ea typeface="黑体" panose="02010609060101010101" pitchFamily="49" charset="-122"/>
                <a:sym typeface="+mn-ea"/>
              </a:rPr>
              <a:t>10</a:t>
            </a:r>
            <a:r>
              <a:rPr lang="en-US" altLang="zh-CN" sz="2800" b="1" dirty="0" smtClean="0">
                <a:solidFill>
                  <a:schemeClr val="accent5">
                    <a:lumMod val="75000"/>
                  </a:schemeClr>
                </a:solidFill>
                <a:effectLst/>
                <a:latin typeface="黑体" panose="02010609060101010101" pitchFamily="49" charset="-122"/>
                <a:ea typeface="黑体" panose="02010609060101010101" pitchFamily="49" charset="-122"/>
                <a:sym typeface="+mn-ea"/>
              </a:rPr>
              <a:t>.</a:t>
            </a:r>
            <a:r>
              <a:rPr lang="zh-CN" altLang="en-US" sz="2800" b="1" dirty="0">
                <a:solidFill>
                  <a:schemeClr val="accent5">
                    <a:lumMod val="75000"/>
                  </a:schemeClr>
                </a:solidFill>
                <a:effectLst/>
                <a:latin typeface="黑体" panose="02010609060101010101" pitchFamily="49" charset="-122"/>
                <a:ea typeface="黑体" panose="02010609060101010101" pitchFamily="49" charset="-122"/>
                <a:sym typeface="+mn-ea"/>
              </a:rPr>
              <a:t>引进国际教育资源，提升了教育</a:t>
            </a:r>
            <a:r>
              <a:rPr lang="zh-CN" altLang="en-US" sz="2800" b="1" dirty="0">
                <a:solidFill>
                  <a:srgbClr val="C00000"/>
                </a:solidFill>
                <a:effectLst/>
                <a:latin typeface="黑体" panose="02010609060101010101" pitchFamily="49" charset="-122"/>
                <a:ea typeface="黑体" panose="02010609060101010101" pitchFamily="49" charset="-122"/>
                <a:sym typeface="+mn-ea"/>
              </a:rPr>
              <a:t>国际化水平</a:t>
            </a:r>
            <a:endParaRPr lang="zh-CN" altLang="en-US" sz="2800" b="1" dirty="0">
              <a:solidFill>
                <a:srgbClr val="C00000"/>
              </a:solidFill>
              <a:effectLst/>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493486" y="333829"/>
            <a:ext cx="11248572" cy="5632311"/>
          </a:xfrm>
          <a:prstGeom prst="rect">
            <a:avLst/>
          </a:prstGeom>
          <a:noFill/>
        </p:spPr>
        <p:txBody>
          <a:bodyPr wrap="square" rtlCol="0">
            <a:spAutoFit/>
          </a:bodyPr>
          <a:lstStyle/>
          <a:p>
            <a:pPr algn="ctr">
              <a:lnSpc>
                <a:spcPct val="200000"/>
              </a:lnSpc>
            </a:pPr>
            <a:r>
              <a:rPr lang="zh-CN" altLang="en-US" sz="3600" b="1" dirty="0" smtClean="0">
                <a:solidFill>
                  <a:srgbClr val="002060"/>
                </a:solidFill>
                <a:latin typeface="黑体" panose="02010609060101010101" pitchFamily="49" charset="-122"/>
                <a:ea typeface="黑体" panose="02010609060101010101" pitchFamily="49" charset="-122"/>
              </a:rPr>
              <a:t>国家大政方针</a:t>
            </a:r>
            <a:endParaRPr lang="en-US" altLang="zh-CN" sz="3600" b="1" dirty="0" smtClean="0">
              <a:solidFill>
                <a:srgbClr val="002060"/>
              </a:solidFill>
              <a:latin typeface="黑体" panose="02010609060101010101" pitchFamily="49" charset="-122"/>
              <a:ea typeface="黑体" panose="02010609060101010101" pitchFamily="49" charset="-122"/>
            </a:endParaRPr>
          </a:p>
          <a:p>
            <a:pPr>
              <a:lnSpc>
                <a:spcPct val="200000"/>
              </a:lnSpc>
            </a:pPr>
            <a:r>
              <a:rPr lang="en-US" altLang="zh-CN" sz="3600" b="1" dirty="0" smtClean="0">
                <a:solidFill>
                  <a:srgbClr val="C00000"/>
                </a:solidFill>
              </a:rPr>
              <a:t>      </a:t>
            </a:r>
            <a:r>
              <a:rPr lang="zh-CN" altLang="en-US" sz="3600" b="1" dirty="0" smtClean="0">
                <a:solidFill>
                  <a:srgbClr val="C00000"/>
                </a:solidFill>
                <a:latin typeface="黑体" panose="02010609060101010101" pitchFamily="49" charset="-122"/>
                <a:ea typeface="黑体" panose="02010609060101010101" pitchFamily="49" charset="-122"/>
              </a:rPr>
              <a:t>党的十六大报告</a:t>
            </a:r>
            <a:r>
              <a:rPr lang="zh-CN" altLang="en-US" sz="3600" b="1" dirty="0" smtClean="0">
                <a:solidFill>
                  <a:srgbClr val="0053A3"/>
                </a:solidFill>
                <a:latin typeface="黑体" panose="02010609060101010101" pitchFamily="49" charset="-122"/>
                <a:ea typeface="黑体" panose="02010609060101010101" pitchFamily="49" charset="-122"/>
              </a:rPr>
              <a:t>：</a:t>
            </a:r>
            <a:r>
              <a:rPr lang="zh-CN" altLang="zh-CN" sz="3600" b="1" dirty="0" smtClean="0">
                <a:solidFill>
                  <a:srgbClr val="0053A3"/>
                </a:solidFill>
                <a:latin typeface="黑体" panose="02010609060101010101" pitchFamily="49" charset="-122"/>
                <a:ea typeface="黑体" panose="02010609060101010101" pitchFamily="49" charset="-122"/>
              </a:rPr>
              <a:t>鼓励社会力量办学</a:t>
            </a:r>
            <a:endParaRPr lang="en-US" altLang="zh-CN" sz="3600" b="1" dirty="0" smtClean="0">
              <a:solidFill>
                <a:srgbClr val="0053A3"/>
              </a:solidFill>
              <a:latin typeface="黑体" panose="02010609060101010101" pitchFamily="49" charset="-122"/>
              <a:ea typeface="黑体" panose="02010609060101010101" pitchFamily="49" charset="-122"/>
            </a:endParaRPr>
          </a:p>
          <a:p>
            <a:pPr>
              <a:lnSpc>
                <a:spcPct val="200000"/>
              </a:lnSpc>
            </a:pPr>
            <a:r>
              <a:rPr lang="en-US" altLang="zh-CN" sz="3600" b="1" dirty="0" smtClean="0">
                <a:solidFill>
                  <a:srgbClr val="0053A3"/>
                </a:solidFill>
                <a:latin typeface="黑体" panose="02010609060101010101" pitchFamily="49" charset="-122"/>
                <a:ea typeface="黑体" panose="02010609060101010101" pitchFamily="49" charset="-122"/>
              </a:rPr>
              <a:t>    </a:t>
            </a:r>
            <a:r>
              <a:rPr lang="zh-CN" altLang="en-US" sz="3600" b="1" dirty="0" smtClean="0">
                <a:solidFill>
                  <a:srgbClr val="C00000"/>
                </a:solidFill>
                <a:latin typeface="黑体" panose="02010609060101010101" pitchFamily="49" charset="-122"/>
                <a:ea typeface="黑体" panose="02010609060101010101" pitchFamily="49" charset="-122"/>
              </a:rPr>
              <a:t>党的十七大报告</a:t>
            </a:r>
            <a:r>
              <a:rPr lang="zh-CN" altLang="en-US" sz="3600" b="1" dirty="0" smtClean="0">
                <a:solidFill>
                  <a:srgbClr val="0053A3"/>
                </a:solidFill>
                <a:latin typeface="黑体" panose="02010609060101010101" pitchFamily="49" charset="-122"/>
                <a:ea typeface="黑体" panose="02010609060101010101" pitchFamily="49" charset="-122"/>
              </a:rPr>
              <a:t>：</a:t>
            </a:r>
            <a:r>
              <a:rPr lang="zh-CN" altLang="zh-CN" sz="3600" b="1" dirty="0" smtClean="0">
                <a:solidFill>
                  <a:srgbClr val="0053A3"/>
                </a:solidFill>
                <a:latin typeface="黑体" panose="02010609060101010101" pitchFamily="49" charset="-122"/>
                <a:ea typeface="黑体" panose="02010609060101010101" pitchFamily="49" charset="-122"/>
              </a:rPr>
              <a:t>鼓励和规范社会力量兴办教育</a:t>
            </a:r>
            <a:endParaRPr lang="en-US" altLang="zh-CN" sz="3600" b="1" dirty="0" smtClean="0">
              <a:solidFill>
                <a:srgbClr val="0053A3"/>
              </a:solidFill>
              <a:latin typeface="黑体" panose="02010609060101010101" pitchFamily="49" charset="-122"/>
              <a:ea typeface="黑体" panose="02010609060101010101" pitchFamily="49" charset="-122"/>
            </a:endParaRPr>
          </a:p>
          <a:p>
            <a:pPr>
              <a:lnSpc>
                <a:spcPct val="200000"/>
              </a:lnSpc>
            </a:pPr>
            <a:r>
              <a:rPr lang="en-US" altLang="zh-CN" sz="3600" b="1" dirty="0" smtClean="0">
                <a:solidFill>
                  <a:srgbClr val="FF0000"/>
                </a:solidFill>
                <a:latin typeface="黑体" panose="02010609060101010101" pitchFamily="49" charset="-122"/>
                <a:ea typeface="黑体" panose="02010609060101010101" pitchFamily="49" charset="-122"/>
              </a:rPr>
              <a:t>   </a:t>
            </a:r>
            <a:r>
              <a:rPr lang="en-US" altLang="zh-CN" sz="3600" b="1" dirty="0" smtClean="0">
                <a:solidFill>
                  <a:srgbClr val="C00000"/>
                </a:solidFill>
                <a:latin typeface="黑体" panose="02010609060101010101" pitchFamily="49" charset="-122"/>
                <a:ea typeface="黑体" panose="02010609060101010101" pitchFamily="49" charset="-122"/>
              </a:rPr>
              <a:t> </a:t>
            </a:r>
            <a:r>
              <a:rPr lang="zh-CN" altLang="en-US" sz="3600" b="1" dirty="0" smtClean="0">
                <a:solidFill>
                  <a:srgbClr val="C00000"/>
                </a:solidFill>
                <a:latin typeface="黑体" panose="02010609060101010101" pitchFamily="49" charset="-122"/>
                <a:ea typeface="黑体" panose="02010609060101010101" pitchFamily="49" charset="-122"/>
              </a:rPr>
              <a:t>党的十八大报告</a:t>
            </a:r>
            <a:r>
              <a:rPr lang="zh-CN" altLang="en-US" sz="3600" b="1" dirty="0" smtClean="0">
                <a:solidFill>
                  <a:srgbClr val="0053A3"/>
                </a:solidFill>
                <a:latin typeface="黑体" panose="02010609060101010101" pitchFamily="49" charset="-122"/>
                <a:ea typeface="黑体" panose="02010609060101010101" pitchFamily="49" charset="-122"/>
              </a:rPr>
              <a:t>：</a:t>
            </a:r>
            <a:r>
              <a:rPr lang="zh-CN" altLang="zh-CN" sz="3600" b="1" dirty="0" smtClean="0">
                <a:solidFill>
                  <a:srgbClr val="0053A3"/>
                </a:solidFill>
                <a:latin typeface="黑体" panose="02010609060101010101" pitchFamily="49" charset="-122"/>
                <a:ea typeface="黑体" panose="02010609060101010101" pitchFamily="49" charset="-122"/>
              </a:rPr>
              <a:t>鼓励引导社会力量兴办教育</a:t>
            </a:r>
            <a:endParaRPr lang="en-US" altLang="zh-CN" sz="3600" b="1" dirty="0" smtClean="0">
              <a:solidFill>
                <a:srgbClr val="0053A3"/>
              </a:solidFill>
              <a:latin typeface="黑体" panose="02010609060101010101" pitchFamily="49" charset="-122"/>
              <a:ea typeface="黑体" panose="02010609060101010101" pitchFamily="49" charset="-122"/>
            </a:endParaRPr>
          </a:p>
          <a:p>
            <a:pPr>
              <a:lnSpc>
                <a:spcPct val="200000"/>
              </a:lnSpc>
            </a:pPr>
            <a:r>
              <a:rPr lang="en-US" altLang="zh-CN" sz="3600" b="1" dirty="0" smtClean="0">
                <a:solidFill>
                  <a:srgbClr val="0053A3"/>
                </a:solidFill>
                <a:latin typeface="黑体" panose="02010609060101010101" pitchFamily="49" charset="-122"/>
                <a:ea typeface="黑体" panose="02010609060101010101" pitchFamily="49" charset="-122"/>
              </a:rPr>
              <a:t>   </a:t>
            </a:r>
            <a:r>
              <a:rPr lang="en-US" altLang="zh-CN" sz="3600" b="1" dirty="0" smtClean="0">
                <a:solidFill>
                  <a:srgbClr val="C00000"/>
                </a:solidFill>
                <a:latin typeface="黑体" panose="02010609060101010101" pitchFamily="49" charset="-122"/>
                <a:ea typeface="黑体" panose="02010609060101010101" pitchFamily="49" charset="-122"/>
              </a:rPr>
              <a:t> </a:t>
            </a:r>
            <a:r>
              <a:rPr lang="zh-CN" altLang="en-US" sz="3600" b="1" dirty="0" smtClean="0">
                <a:solidFill>
                  <a:srgbClr val="C00000"/>
                </a:solidFill>
                <a:latin typeface="黑体" panose="02010609060101010101" pitchFamily="49" charset="-122"/>
                <a:ea typeface="黑体" panose="02010609060101010101" pitchFamily="49" charset="-122"/>
              </a:rPr>
              <a:t>党的十九大报告</a:t>
            </a:r>
            <a:r>
              <a:rPr lang="zh-CN" altLang="en-US" sz="3600" b="1" dirty="0" smtClean="0">
                <a:solidFill>
                  <a:srgbClr val="0053A3"/>
                </a:solidFill>
                <a:latin typeface="黑体" panose="02010609060101010101" pitchFamily="49" charset="-122"/>
                <a:ea typeface="黑体" panose="02010609060101010101" pitchFamily="49" charset="-122"/>
              </a:rPr>
              <a:t>：</a:t>
            </a:r>
            <a:r>
              <a:rPr lang="zh-CN" altLang="zh-CN" sz="3600" b="1" dirty="0" smtClean="0">
                <a:solidFill>
                  <a:srgbClr val="0053A3"/>
                </a:solidFill>
                <a:latin typeface="黑体" panose="02010609060101010101" pitchFamily="49" charset="-122"/>
                <a:ea typeface="黑体" panose="02010609060101010101" pitchFamily="49" charset="-122"/>
              </a:rPr>
              <a:t>支持和规范社会力量兴办教育</a:t>
            </a:r>
            <a:endParaRPr lang="en-US" altLang="zh-CN" sz="3600" b="1" dirty="0" smtClean="0">
              <a:solidFill>
                <a:srgbClr val="0053A3"/>
              </a:solidFill>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261257" y="0"/>
            <a:ext cx="11480801" cy="6001643"/>
          </a:xfrm>
          <a:prstGeom prst="rect">
            <a:avLst/>
          </a:prstGeom>
          <a:noFill/>
        </p:spPr>
        <p:txBody>
          <a:bodyPr wrap="square" rtlCol="0">
            <a:spAutoFit/>
          </a:bodyPr>
          <a:lstStyle/>
          <a:p>
            <a:pPr algn="ctr">
              <a:lnSpc>
                <a:spcPct val="200000"/>
              </a:lnSpc>
            </a:pPr>
            <a:r>
              <a:rPr lang="zh-CN" altLang="en-US" sz="3200" b="1" dirty="0" smtClean="0">
                <a:solidFill>
                  <a:srgbClr val="002060"/>
                </a:solidFill>
                <a:latin typeface="+mn-ea"/>
              </a:rPr>
              <a:t>已出台的相关政策法规</a:t>
            </a:r>
            <a:endParaRPr lang="en-US" altLang="zh-CN" sz="3200" b="1" dirty="0" smtClean="0">
              <a:solidFill>
                <a:srgbClr val="002060"/>
              </a:solidFill>
              <a:latin typeface="+mn-ea"/>
            </a:endParaRPr>
          </a:p>
          <a:p>
            <a:pPr>
              <a:lnSpc>
                <a:spcPct val="200000"/>
              </a:lnSpc>
            </a:pPr>
            <a:r>
              <a:rPr lang="en-US" altLang="zh-CN" sz="3200" b="1" dirty="0" smtClean="0">
                <a:solidFill>
                  <a:srgbClr val="002060"/>
                </a:solidFill>
                <a:latin typeface="+mn-ea"/>
              </a:rPr>
              <a:t>    </a:t>
            </a:r>
            <a:r>
              <a:rPr lang="en-US" altLang="zh-CN" sz="3200" b="1" dirty="0" smtClean="0">
                <a:solidFill>
                  <a:srgbClr val="0053A3"/>
                </a:solidFill>
                <a:latin typeface="微软雅黑" panose="020B0503020204020204" pitchFamily="34" charset="-122"/>
                <a:ea typeface="微软雅黑" panose="020B0503020204020204" pitchFamily="34" charset="-122"/>
              </a:rPr>
              <a:t>1.</a:t>
            </a:r>
            <a:r>
              <a:rPr lang="zh-CN" altLang="en-US" sz="3200" b="1" dirty="0" smtClean="0">
                <a:solidFill>
                  <a:srgbClr val="0053A3"/>
                </a:solidFill>
                <a:latin typeface="微软雅黑" panose="020B0503020204020204" pitchFamily="34" charset="-122"/>
                <a:ea typeface="微软雅黑" panose="020B0503020204020204" pitchFamily="34" charset="-122"/>
              </a:rPr>
              <a:t>全国人民代表大会常务委员会关于修改</a:t>
            </a:r>
            <a:r>
              <a:rPr lang="en-US" altLang="zh-CN" sz="3200" b="1" dirty="0" smtClean="0">
                <a:solidFill>
                  <a:srgbClr val="0053A3"/>
                </a:solidFill>
                <a:latin typeface="微软雅黑" panose="020B0503020204020204" pitchFamily="34" charset="-122"/>
                <a:ea typeface="微软雅黑" panose="020B0503020204020204" pitchFamily="34" charset="-122"/>
              </a:rPr>
              <a:t>《</a:t>
            </a:r>
            <a:r>
              <a:rPr lang="zh-CN" altLang="en-US" sz="3200" b="1" dirty="0" smtClean="0">
                <a:solidFill>
                  <a:srgbClr val="0053A3"/>
                </a:solidFill>
                <a:latin typeface="微软雅黑" panose="020B0503020204020204" pitchFamily="34" charset="-122"/>
                <a:ea typeface="微软雅黑" panose="020B0503020204020204" pitchFamily="34" charset="-122"/>
              </a:rPr>
              <a:t>中华人民共和国民办教育促进法</a:t>
            </a:r>
            <a:r>
              <a:rPr lang="en-US" altLang="zh-CN" sz="3200" b="1" dirty="0" smtClean="0">
                <a:solidFill>
                  <a:srgbClr val="0053A3"/>
                </a:solidFill>
                <a:latin typeface="微软雅黑" panose="020B0503020204020204" pitchFamily="34" charset="-122"/>
                <a:ea typeface="微软雅黑" panose="020B0503020204020204" pitchFamily="34" charset="-122"/>
              </a:rPr>
              <a:t>》</a:t>
            </a:r>
            <a:r>
              <a:rPr lang="zh-CN" altLang="en-US" sz="3200" b="1" dirty="0" smtClean="0">
                <a:solidFill>
                  <a:srgbClr val="0053A3"/>
                </a:solidFill>
                <a:latin typeface="微软雅黑" panose="020B0503020204020204" pitchFamily="34" charset="-122"/>
                <a:ea typeface="微软雅黑" panose="020B0503020204020204" pitchFamily="34" charset="-122"/>
              </a:rPr>
              <a:t>的决定</a:t>
            </a:r>
            <a:endParaRPr lang="en-US" altLang="zh-CN" sz="3200" b="1" dirty="0" smtClean="0">
              <a:solidFill>
                <a:srgbClr val="0053A3"/>
              </a:solidFill>
              <a:latin typeface="微软雅黑" panose="020B0503020204020204" pitchFamily="34" charset="-122"/>
              <a:ea typeface="微软雅黑" panose="020B0503020204020204" pitchFamily="34" charset="-122"/>
            </a:endParaRPr>
          </a:p>
          <a:p>
            <a:pPr>
              <a:lnSpc>
                <a:spcPct val="200000"/>
              </a:lnSpc>
            </a:pPr>
            <a:r>
              <a:rPr lang="en-US" altLang="zh-CN" sz="3200" b="1" dirty="0" smtClean="0">
                <a:solidFill>
                  <a:srgbClr val="0053A3"/>
                </a:solidFill>
                <a:latin typeface="微软雅黑" panose="020B0503020204020204" pitchFamily="34" charset="-122"/>
                <a:ea typeface="微软雅黑" panose="020B0503020204020204" pitchFamily="34" charset="-122"/>
              </a:rPr>
              <a:t>    2.</a:t>
            </a:r>
            <a:r>
              <a:rPr lang="zh-CN" altLang="en-US" sz="3200" b="1" dirty="0" smtClean="0">
                <a:solidFill>
                  <a:srgbClr val="0053A3"/>
                </a:solidFill>
                <a:latin typeface="微软雅黑" panose="020B0503020204020204" pitchFamily="34" charset="-122"/>
                <a:ea typeface="微软雅黑" panose="020B0503020204020204" pitchFamily="34" charset="-122"/>
              </a:rPr>
              <a:t>中华人民共和国民办教育促进法（</a:t>
            </a:r>
            <a:r>
              <a:rPr lang="en-US" altLang="zh-CN" sz="3200" b="1" dirty="0" smtClean="0">
                <a:solidFill>
                  <a:srgbClr val="0053A3"/>
                </a:solidFill>
                <a:latin typeface="微软雅黑" panose="020B0503020204020204" pitchFamily="34" charset="-122"/>
                <a:ea typeface="微软雅黑" panose="020B0503020204020204" pitchFamily="34" charset="-122"/>
              </a:rPr>
              <a:t>2016</a:t>
            </a:r>
            <a:r>
              <a:rPr lang="zh-CN" altLang="en-US" sz="3200" b="1" dirty="0" smtClean="0">
                <a:solidFill>
                  <a:srgbClr val="0053A3"/>
                </a:solidFill>
                <a:latin typeface="微软雅黑" panose="020B0503020204020204" pitchFamily="34" charset="-122"/>
                <a:ea typeface="微软雅黑" panose="020B0503020204020204" pitchFamily="34" charset="-122"/>
              </a:rPr>
              <a:t>年</a:t>
            </a:r>
            <a:r>
              <a:rPr lang="en-US" altLang="zh-CN" sz="3200" b="1" dirty="0" smtClean="0">
                <a:solidFill>
                  <a:srgbClr val="0053A3"/>
                </a:solidFill>
                <a:latin typeface="微软雅黑" panose="020B0503020204020204" pitchFamily="34" charset="-122"/>
                <a:ea typeface="微软雅黑" panose="020B0503020204020204" pitchFamily="34" charset="-122"/>
              </a:rPr>
              <a:t>11</a:t>
            </a:r>
            <a:r>
              <a:rPr lang="zh-CN" altLang="en-US" sz="3200" b="1" dirty="0" smtClean="0">
                <a:solidFill>
                  <a:srgbClr val="0053A3"/>
                </a:solidFill>
                <a:latin typeface="微软雅黑" panose="020B0503020204020204" pitchFamily="34" charset="-122"/>
                <a:ea typeface="微软雅黑" panose="020B0503020204020204" pitchFamily="34" charset="-122"/>
              </a:rPr>
              <a:t>月</a:t>
            </a:r>
            <a:r>
              <a:rPr lang="en-US" altLang="zh-CN" sz="3200" b="1" dirty="0" smtClean="0">
                <a:solidFill>
                  <a:srgbClr val="0053A3"/>
                </a:solidFill>
                <a:latin typeface="微软雅黑" panose="020B0503020204020204" pitchFamily="34" charset="-122"/>
                <a:ea typeface="微软雅黑" panose="020B0503020204020204" pitchFamily="34" charset="-122"/>
              </a:rPr>
              <a:t>7</a:t>
            </a:r>
            <a:r>
              <a:rPr lang="zh-CN" altLang="en-US" sz="3200" b="1" dirty="0" smtClean="0">
                <a:solidFill>
                  <a:srgbClr val="0053A3"/>
                </a:solidFill>
                <a:latin typeface="微软雅黑" panose="020B0503020204020204" pitchFamily="34" charset="-122"/>
                <a:ea typeface="微软雅黑" panose="020B0503020204020204" pitchFamily="34" charset="-122"/>
              </a:rPr>
              <a:t>日修改）</a:t>
            </a:r>
            <a:endParaRPr lang="en-US" altLang="zh-CN" sz="3200" b="1" dirty="0" smtClean="0">
              <a:solidFill>
                <a:srgbClr val="0053A3"/>
              </a:solidFill>
              <a:latin typeface="微软雅黑" panose="020B0503020204020204" pitchFamily="34" charset="-122"/>
              <a:ea typeface="微软雅黑" panose="020B0503020204020204" pitchFamily="34" charset="-122"/>
            </a:endParaRPr>
          </a:p>
          <a:p>
            <a:pPr>
              <a:lnSpc>
                <a:spcPct val="200000"/>
              </a:lnSpc>
            </a:pPr>
            <a:r>
              <a:rPr lang="en-US" altLang="zh-CN" sz="3200" b="1" dirty="0" smtClean="0">
                <a:solidFill>
                  <a:srgbClr val="0053A3"/>
                </a:solidFill>
                <a:latin typeface="微软雅黑" panose="020B0503020204020204" pitchFamily="34" charset="-122"/>
                <a:ea typeface="微软雅黑" panose="020B0503020204020204" pitchFamily="34" charset="-122"/>
              </a:rPr>
              <a:t>    3.</a:t>
            </a:r>
            <a:r>
              <a:rPr lang="zh-CN" altLang="en-US" sz="3200" b="1" dirty="0" smtClean="0">
                <a:solidFill>
                  <a:srgbClr val="0053A3"/>
                </a:solidFill>
                <a:latin typeface="微软雅黑" panose="020B0503020204020204" pitchFamily="34" charset="-122"/>
                <a:ea typeface="微软雅黑" panose="020B0503020204020204" pitchFamily="34" charset="-122"/>
              </a:rPr>
              <a:t>国务院关于鼓励社会力量兴办教育促进民办教育健康发展的若干意见</a:t>
            </a:r>
            <a:endParaRPr lang="en-US" altLang="zh-CN" sz="3200" b="1" dirty="0" smtClean="0">
              <a:solidFill>
                <a:srgbClr val="0053A3"/>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624115" y="754743"/>
            <a:ext cx="11132456" cy="5016758"/>
          </a:xfrm>
          <a:prstGeom prst="rect">
            <a:avLst/>
          </a:prstGeom>
          <a:noFill/>
        </p:spPr>
        <p:txBody>
          <a:bodyPr wrap="square" rtlCol="0">
            <a:spAutoFit/>
          </a:bodyPr>
          <a:lstStyle/>
          <a:p>
            <a:pPr>
              <a:lnSpc>
                <a:spcPct val="200000"/>
              </a:lnSpc>
            </a:pPr>
            <a:r>
              <a:rPr lang="en-US" altLang="zh-CN" sz="3200" b="1" dirty="0" smtClean="0">
                <a:solidFill>
                  <a:srgbClr val="002060"/>
                </a:solidFill>
                <a:latin typeface="微软雅黑" panose="020B0503020204020204" pitchFamily="34" charset="-122"/>
                <a:ea typeface="微软雅黑" panose="020B0503020204020204" pitchFamily="34" charset="-122"/>
              </a:rPr>
              <a:t>    </a:t>
            </a:r>
            <a:r>
              <a:rPr lang="en-US" altLang="zh-CN" sz="3200" b="1" dirty="0" smtClean="0">
                <a:solidFill>
                  <a:srgbClr val="0053A3"/>
                </a:solidFill>
                <a:latin typeface="微软雅黑" panose="020B0503020204020204" pitchFamily="34" charset="-122"/>
                <a:ea typeface="微软雅黑" panose="020B0503020204020204" pitchFamily="34" charset="-122"/>
              </a:rPr>
              <a:t>4.</a:t>
            </a:r>
            <a:r>
              <a:rPr lang="zh-CN" altLang="en-US" sz="3200" b="1" dirty="0" smtClean="0">
                <a:solidFill>
                  <a:srgbClr val="0053A3"/>
                </a:solidFill>
                <a:latin typeface="微软雅黑" panose="020B0503020204020204" pitchFamily="34" charset="-122"/>
                <a:ea typeface="微软雅黑" panose="020B0503020204020204" pitchFamily="34" charset="-122"/>
              </a:rPr>
              <a:t>教育部等五部门关于印发</a:t>
            </a:r>
            <a:r>
              <a:rPr lang="en-US" altLang="zh-CN" sz="3200" b="1" dirty="0" smtClean="0">
                <a:solidFill>
                  <a:srgbClr val="0053A3"/>
                </a:solidFill>
                <a:latin typeface="微软雅黑" panose="020B0503020204020204" pitchFamily="34" charset="-122"/>
                <a:ea typeface="微软雅黑" panose="020B0503020204020204" pitchFamily="34" charset="-122"/>
              </a:rPr>
              <a:t>《</a:t>
            </a:r>
            <a:r>
              <a:rPr lang="zh-CN" altLang="en-US" sz="3200" b="1" dirty="0" smtClean="0">
                <a:solidFill>
                  <a:srgbClr val="0053A3"/>
                </a:solidFill>
                <a:latin typeface="微软雅黑" panose="020B0503020204020204" pitchFamily="34" charset="-122"/>
                <a:ea typeface="微软雅黑" panose="020B0503020204020204" pitchFamily="34" charset="-122"/>
              </a:rPr>
              <a:t>民办学校分类登记实施细则</a:t>
            </a:r>
            <a:r>
              <a:rPr lang="en-US" altLang="zh-CN" sz="3200" b="1" dirty="0" smtClean="0">
                <a:solidFill>
                  <a:srgbClr val="0053A3"/>
                </a:solidFill>
                <a:latin typeface="微软雅黑" panose="020B0503020204020204" pitchFamily="34" charset="-122"/>
                <a:ea typeface="微软雅黑" panose="020B0503020204020204" pitchFamily="34" charset="-122"/>
              </a:rPr>
              <a:t>》</a:t>
            </a:r>
            <a:r>
              <a:rPr lang="zh-CN" altLang="en-US" sz="3200" b="1" dirty="0" smtClean="0">
                <a:solidFill>
                  <a:srgbClr val="0053A3"/>
                </a:solidFill>
                <a:latin typeface="微软雅黑" panose="020B0503020204020204" pitchFamily="34" charset="-122"/>
                <a:ea typeface="微软雅黑" panose="020B0503020204020204" pitchFamily="34" charset="-122"/>
              </a:rPr>
              <a:t>的通知</a:t>
            </a:r>
            <a:endParaRPr lang="en-US" altLang="zh-CN" sz="3200" b="1" dirty="0" smtClean="0">
              <a:solidFill>
                <a:srgbClr val="0053A3"/>
              </a:solidFill>
              <a:latin typeface="微软雅黑" panose="020B0503020204020204" pitchFamily="34" charset="-122"/>
              <a:ea typeface="微软雅黑" panose="020B0503020204020204" pitchFamily="34" charset="-122"/>
            </a:endParaRPr>
          </a:p>
          <a:p>
            <a:pPr>
              <a:lnSpc>
                <a:spcPct val="200000"/>
              </a:lnSpc>
            </a:pPr>
            <a:r>
              <a:rPr lang="en-US" altLang="zh-CN" sz="3200" b="1" dirty="0" smtClean="0">
                <a:solidFill>
                  <a:srgbClr val="0053A3"/>
                </a:solidFill>
                <a:latin typeface="微软雅黑" panose="020B0503020204020204" pitchFamily="34" charset="-122"/>
                <a:ea typeface="微软雅黑" panose="020B0503020204020204" pitchFamily="34" charset="-122"/>
              </a:rPr>
              <a:t>    5.</a:t>
            </a:r>
            <a:r>
              <a:rPr lang="zh-CN" altLang="en-US" sz="3200" b="1" dirty="0" smtClean="0">
                <a:solidFill>
                  <a:srgbClr val="0053A3"/>
                </a:solidFill>
                <a:latin typeface="微软雅黑" panose="020B0503020204020204" pitchFamily="34" charset="-122"/>
                <a:ea typeface="微软雅黑" panose="020B0503020204020204" pitchFamily="34" charset="-122"/>
              </a:rPr>
              <a:t>教育部、人力资源社会保障部、工商总局关于印发</a:t>
            </a:r>
            <a:r>
              <a:rPr lang="en-US" altLang="zh-CN" sz="3200" b="1" dirty="0" smtClean="0">
                <a:solidFill>
                  <a:srgbClr val="0053A3"/>
                </a:solidFill>
                <a:latin typeface="微软雅黑" panose="020B0503020204020204" pitchFamily="34" charset="-122"/>
                <a:ea typeface="微软雅黑" panose="020B0503020204020204" pitchFamily="34" charset="-122"/>
              </a:rPr>
              <a:t>《</a:t>
            </a:r>
            <a:r>
              <a:rPr lang="zh-CN" altLang="en-US" sz="3200" b="1" dirty="0" smtClean="0">
                <a:solidFill>
                  <a:srgbClr val="0053A3"/>
                </a:solidFill>
                <a:latin typeface="微软雅黑" panose="020B0503020204020204" pitchFamily="34" charset="-122"/>
                <a:ea typeface="微软雅黑" panose="020B0503020204020204" pitchFamily="34" charset="-122"/>
              </a:rPr>
              <a:t>营利性民办学校监督管理实施细则</a:t>
            </a:r>
            <a:r>
              <a:rPr lang="en-US" altLang="zh-CN" sz="3200" b="1" dirty="0" smtClean="0">
                <a:solidFill>
                  <a:srgbClr val="0053A3"/>
                </a:solidFill>
                <a:latin typeface="微软雅黑" panose="020B0503020204020204" pitchFamily="34" charset="-122"/>
                <a:ea typeface="微软雅黑" panose="020B0503020204020204" pitchFamily="34" charset="-122"/>
              </a:rPr>
              <a:t>》</a:t>
            </a:r>
            <a:r>
              <a:rPr lang="zh-CN" altLang="en-US" sz="3200" b="1" dirty="0" smtClean="0">
                <a:solidFill>
                  <a:srgbClr val="0053A3"/>
                </a:solidFill>
                <a:latin typeface="微软雅黑" panose="020B0503020204020204" pitchFamily="34" charset="-122"/>
                <a:ea typeface="微软雅黑" panose="020B0503020204020204" pitchFamily="34" charset="-122"/>
              </a:rPr>
              <a:t>的通知</a:t>
            </a:r>
            <a:endParaRPr lang="en-US" altLang="zh-CN" sz="3200" b="1" dirty="0" smtClean="0">
              <a:solidFill>
                <a:srgbClr val="0053A3"/>
              </a:solidFill>
              <a:latin typeface="微软雅黑" panose="020B0503020204020204" pitchFamily="34" charset="-122"/>
              <a:ea typeface="微软雅黑" panose="020B0503020204020204" pitchFamily="34" charset="-122"/>
            </a:endParaRPr>
          </a:p>
          <a:p>
            <a:pPr>
              <a:lnSpc>
                <a:spcPct val="200000"/>
              </a:lnSpc>
            </a:pPr>
            <a:r>
              <a:rPr lang="en-US" altLang="zh-CN" sz="3200" b="1" dirty="0" smtClean="0">
                <a:solidFill>
                  <a:srgbClr val="0053A3"/>
                </a:solidFill>
                <a:latin typeface="微软雅黑" panose="020B0503020204020204" pitchFamily="34" charset="-122"/>
                <a:ea typeface="微软雅黑" panose="020B0503020204020204" pitchFamily="34" charset="-122"/>
              </a:rPr>
              <a:t>    6.</a:t>
            </a:r>
            <a:r>
              <a:rPr lang="zh-CN" altLang="en-US" sz="3200" b="1" dirty="0" smtClean="0">
                <a:solidFill>
                  <a:srgbClr val="0053A3"/>
                </a:solidFill>
                <a:latin typeface="微软雅黑" panose="020B0503020204020204" pitchFamily="34" charset="-122"/>
                <a:ea typeface="微软雅黑" panose="020B0503020204020204" pitchFamily="34" charset="-122"/>
              </a:rPr>
              <a:t>关于加强民办学校党的建设工作的意见（试行）</a:t>
            </a:r>
            <a:endParaRPr lang="en-US" altLang="zh-CN" sz="3200" b="1" dirty="0" smtClean="0">
              <a:solidFill>
                <a:srgbClr val="0053A3"/>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624115" y="754743"/>
            <a:ext cx="11132456" cy="2062103"/>
          </a:xfrm>
          <a:prstGeom prst="rect">
            <a:avLst/>
          </a:prstGeom>
          <a:noFill/>
        </p:spPr>
        <p:txBody>
          <a:bodyPr wrap="square" rtlCol="0">
            <a:spAutoFit/>
          </a:bodyPr>
          <a:lstStyle/>
          <a:p>
            <a:pPr>
              <a:lnSpc>
                <a:spcPct val="200000"/>
              </a:lnSpc>
            </a:pPr>
            <a:r>
              <a:rPr lang="en-US" altLang="zh-CN" sz="3200" b="1" dirty="0" smtClean="0">
                <a:solidFill>
                  <a:srgbClr val="002060"/>
                </a:solidFill>
                <a:latin typeface="微软雅黑" panose="020B0503020204020204" pitchFamily="34" charset="-122"/>
                <a:ea typeface="微软雅黑" panose="020B0503020204020204" pitchFamily="34" charset="-122"/>
              </a:rPr>
              <a:t>   </a:t>
            </a:r>
            <a:endParaRPr lang="en-US" altLang="zh-CN" sz="3200" b="1" dirty="0" smtClean="0">
              <a:solidFill>
                <a:srgbClr val="0053A3"/>
              </a:solidFill>
              <a:latin typeface="微软雅黑" panose="020B0503020204020204" pitchFamily="34" charset="-122"/>
              <a:ea typeface="微软雅黑" panose="020B0503020204020204" pitchFamily="34" charset="-122"/>
            </a:endParaRPr>
          </a:p>
          <a:p>
            <a:pPr>
              <a:lnSpc>
                <a:spcPct val="200000"/>
              </a:lnSpc>
            </a:pPr>
            <a:r>
              <a:rPr lang="en-US" altLang="zh-CN" sz="3200" b="1" dirty="0" smtClean="0">
                <a:solidFill>
                  <a:srgbClr val="0053A3"/>
                </a:solidFill>
                <a:latin typeface="微软雅黑" panose="020B0503020204020204" pitchFamily="34" charset="-122"/>
                <a:ea typeface="微软雅黑" panose="020B0503020204020204" pitchFamily="34" charset="-122"/>
              </a:rPr>
              <a:t>    </a:t>
            </a:r>
            <a:endParaRPr lang="en-US" altLang="zh-CN" sz="3200" b="1" dirty="0" smtClean="0">
              <a:solidFill>
                <a:srgbClr val="0053A3"/>
              </a:solidFill>
              <a:latin typeface="微软雅黑" panose="020B0503020204020204" pitchFamily="34" charset="-122"/>
              <a:ea typeface="微软雅黑" panose="020B0503020204020204" pitchFamily="34" charset="-122"/>
              <a:sym typeface="+mn-ea"/>
            </a:endParaRPr>
          </a:p>
        </p:txBody>
      </p:sp>
      <p:graphicFrame>
        <p:nvGraphicFramePr>
          <p:cNvPr id="8" name="表格 7"/>
          <p:cNvGraphicFramePr>
            <a:graphicFrameLocks noGrp="1"/>
          </p:cNvGraphicFramePr>
          <p:nvPr/>
        </p:nvGraphicFramePr>
        <p:xfrm>
          <a:off x="464457" y="798288"/>
          <a:ext cx="11466286" cy="5457369"/>
        </p:xfrm>
        <a:graphic>
          <a:graphicData uri="http://schemas.openxmlformats.org/drawingml/2006/table">
            <a:tbl>
              <a:tblPr/>
              <a:tblGrid>
                <a:gridCol w="3617435"/>
                <a:gridCol w="4626381"/>
                <a:gridCol w="3222470"/>
              </a:tblGrid>
              <a:tr h="915288">
                <a:tc>
                  <a:txBody>
                    <a:bodyPr/>
                    <a:lstStyle/>
                    <a:p>
                      <a:pPr algn="ctr" latinLnBrk="1">
                        <a:lnSpc>
                          <a:spcPct val="150000"/>
                        </a:lnSpc>
                        <a:spcAft>
                          <a:spcPts val="0"/>
                        </a:spcAft>
                      </a:pPr>
                      <a:r>
                        <a:rPr lang="zh-CN" sz="2000" b="1" kern="0" dirty="0">
                          <a:solidFill>
                            <a:srgbClr val="002060"/>
                          </a:solidFill>
                          <a:latin typeface="+mn-ea"/>
                          <a:ea typeface="+mn-ea"/>
                          <a:cs typeface="Helvetica"/>
                        </a:rPr>
                        <a:t>主要差异</a:t>
                      </a:r>
                      <a:endParaRPr lang="zh-CN" sz="2000" b="1" kern="100" dirty="0">
                        <a:solidFill>
                          <a:srgbClr val="002060"/>
                        </a:solidFill>
                        <a:latin typeface="+mn-ea"/>
                        <a:ea typeface="+mn-ea"/>
                        <a:cs typeface="Times New Roman" panose="02020603050405020304"/>
                      </a:endParaRPr>
                    </a:p>
                  </a:txBody>
                  <a:tcPr marL="66675" marR="6667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latinLnBrk="1">
                        <a:lnSpc>
                          <a:spcPct val="150000"/>
                        </a:lnSpc>
                        <a:spcAft>
                          <a:spcPts val="0"/>
                        </a:spcAft>
                      </a:pPr>
                      <a:r>
                        <a:rPr lang="zh-CN" sz="2000" b="1" kern="0" dirty="0">
                          <a:solidFill>
                            <a:srgbClr val="002060"/>
                          </a:solidFill>
                          <a:latin typeface="+mn-ea"/>
                          <a:ea typeface="+mn-ea"/>
                          <a:cs typeface="Helvetica"/>
                        </a:rPr>
                        <a:t>非营利性民办学校</a:t>
                      </a:r>
                      <a:r>
                        <a:rPr lang="en-US" sz="2000" b="1" kern="0" dirty="0">
                          <a:solidFill>
                            <a:srgbClr val="002060"/>
                          </a:solidFill>
                          <a:latin typeface="+mn-ea"/>
                          <a:ea typeface="+mn-ea"/>
                          <a:cs typeface="Times New Roman" panose="02020603050405020304"/>
                        </a:rPr>
                        <a:t>‍</a:t>
                      </a:r>
                      <a:endParaRPr lang="zh-CN" sz="2000" b="1" kern="100" dirty="0">
                        <a:solidFill>
                          <a:srgbClr val="002060"/>
                        </a:solidFill>
                        <a:latin typeface="+mn-ea"/>
                        <a:ea typeface="+mn-ea"/>
                        <a:cs typeface="Times New Roman" panose="02020603050405020304"/>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latinLnBrk="1">
                        <a:lnSpc>
                          <a:spcPct val="150000"/>
                        </a:lnSpc>
                        <a:spcAft>
                          <a:spcPts val="0"/>
                        </a:spcAft>
                      </a:pPr>
                      <a:r>
                        <a:rPr lang="zh-CN" sz="2000" b="1" kern="0" dirty="0">
                          <a:solidFill>
                            <a:srgbClr val="002060"/>
                          </a:solidFill>
                          <a:latin typeface="+mn-ea"/>
                          <a:ea typeface="+mn-ea"/>
                          <a:cs typeface="Helvetica"/>
                        </a:rPr>
                        <a:t>营利性民办学校</a:t>
                      </a:r>
                      <a:endParaRPr lang="zh-CN" sz="2000" b="1" kern="100" dirty="0">
                        <a:solidFill>
                          <a:srgbClr val="002060"/>
                        </a:solidFill>
                        <a:latin typeface="+mn-ea"/>
                        <a:ea typeface="+mn-ea"/>
                        <a:cs typeface="Times New Roman" panose="02020603050405020304"/>
                      </a:endParaRPr>
                    </a:p>
                  </a:txBody>
                  <a:tcPr marL="66675" marR="6667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30574">
                <a:tc>
                  <a:txBody>
                    <a:bodyPr/>
                    <a:lstStyle/>
                    <a:p>
                      <a:pPr algn="ctr" latinLnBrk="1">
                        <a:lnSpc>
                          <a:spcPct val="150000"/>
                        </a:lnSpc>
                        <a:spcAft>
                          <a:spcPts val="0"/>
                        </a:spcAft>
                      </a:pPr>
                      <a:r>
                        <a:rPr lang="zh-CN" sz="2000" b="1" kern="0" dirty="0">
                          <a:solidFill>
                            <a:srgbClr val="002060"/>
                          </a:solidFill>
                          <a:latin typeface="+mn-ea"/>
                          <a:ea typeface="+mn-ea"/>
                          <a:cs typeface="Helvetica"/>
                        </a:rPr>
                        <a:t>税收优惠</a:t>
                      </a:r>
                      <a:endParaRPr lang="zh-CN" sz="2000" kern="100" dirty="0">
                        <a:solidFill>
                          <a:srgbClr val="002060"/>
                        </a:solidFill>
                        <a:latin typeface="+mn-ea"/>
                        <a:ea typeface="+mn-ea"/>
                        <a:cs typeface="Times New Roman" panose="02020603050405020304"/>
                      </a:endParaRPr>
                    </a:p>
                  </a:txBody>
                  <a:tcPr marL="66675" marR="6667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latinLnBrk="1">
                        <a:lnSpc>
                          <a:spcPct val="150000"/>
                        </a:lnSpc>
                        <a:spcAft>
                          <a:spcPts val="0"/>
                        </a:spcAft>
                      </a:pPr>
                      <a:r>
                        <a:rPr lang="zh-CN" sz="2000" b="1" kern="0" dirty="0">
                          <a:solidFill>
                            <a:srgbClr val="002060"/>
                          </a:solidFill>
                          <a:latin typeface="+mn-ea"/>
                          <a:ea typeface="+mn-ea"/>
                          <a:cs typeface="Helvetica"/>
                        </a:rPr>
                        <a:t>非营利性民办学校与公办学校享有同等待遇，按照税法规定进行免税资格认定后，免征非营利性收入的企业所得税。</a:t>
                      </a:r>
                      <a:endParaRPr lang="zh-CN" sz="2000" b="1" kern="100" dirty="0">
                        <a:solidFill>
                          <a:srgbClr val="002060"/>
                        </a:solidFill>
                        <a:latin typeface="+mn-ea"/>
                        <a:ea typeface="+mn-ea"/>
                        <a:cs typeface="Times New Roman" panose="02020603050405020304"/>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latinLnBrk="1">
                        <a:lnSpc>
                          <a:spcPct val="150000"/>
                        </a:lnSpc>
                        <a:spcAft>
                          <a:spcPts val="0"/>
                        </a:spcAft>
                      </a:pPr>
                      <a:r>
                        <a:rPr lang="zh-CN" sz="2000" b="1" kern="0" dirty="0">
                          <a:solidFill>
                            <a:srgbClr val="002060"/>
                          </a:solidFill>
                          <a:latin typeface="+mn-ea"/>
                          <a:ea typeface="+mn-ea"/>
                          <a:cs typeface="Helvetica"/>
                        </a:rPr>
                        <a:t>享受国家规定的税收优惠政策，但该优惠政策目前尚无细则</a:t>
                      </a:r>
                      <a:endParaRPr lang="zh-CN" sz="2000" b="1" kern="100" dirty="0">
                        <a:solidFill>
                          <a:srgbClr val="002060"/>
                        </a:solidFill>
                        <a:latin typeface="+mn-ea"/>
                        <a:ea typeface="+mn-ea"/>
                        <a:cs typeface="Times New Roman" panose="02020603050405020304"/>
                      </a:endParaRPr>
                    </a:p>
                  </a:txBody>
                  <a:tcPr marL="66675" marR="6667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07731">
                <a:tc>
                  <a:txBody>
                    <a:bodyPr/>
                    <a:lstStyle/>
                    <a:p>
                      <a:pPr algn="ctr" latinLnBrk="1">
                        <a:lnSpc>
                          <a:spcPct val="150000"/>
                        </a:lnSpc>
                        <a:spcAft>
                          <a:spcPts val="0"/>
                        </a:spcAft>
                      </a:pPr>
                      <a:r>
                        <a:rPr lang="zh-CN" sz="2000" b="1" kern="0" dirty="0">
                          <a:solidFill>
                            <a:srgbClr val="002060"/>
                          </a:solidFill>
                          <a:latin typeface="+mn-ea"/>
                          <a:ea typeface="+mn-ea"/>
                          <a:cs typeface="Helvetica"/>
                        </a:rPr>
                        <a:t>用地政策</a:t>
                      </a:r>
                      <a:endParaRPr lang="zh-CN" sz="2000" kern="100" dirty="0">
                        <a:solidFill>
                          <a:srgbClr val="002060"/>
                        </a:solidFill>
                        <a:latin typeface="+mn-ea"/>
                        <a:ea typeface="+mn-ea"/>
                        <a:cs typeface="Times New Roman" panose="02020603050405020304"/>
                      </a:endParaRPr>
                    </a:p>
                  </a:txBody>
                  <a:tcPr marL="66675" marR="6667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latinLnBrk="1">
                        <a:lnSpc>
                          <a:spcPct val="150000"/>
                        </a:lnSpc>
                        <a:spcAft>
                          <a:spcPts val="0"/>
                        </a:spcAft>
                      </a:pPr>
                      <a:r>
                        <a:rPr lang="zh-CN" sz="2000" b="1" kern="0" dirty="0">
                          <a:solidFill>
                            <a:srgbClr val="002060"/>
                          </a:solidFill>
                          <a:latin typeface="+mn-ea"/>
                          <a:ea typeface="+mn-ea"/>
                          <a:cs typeface="Helvetica"/>
                        </a:rPr>
                        <a:t>享受公办学校同等政策，按划拨等方式供应土地</a:t>
                      </a:r>
                      <a:endParaRPr lang="zh-CN" sz="2000" b="1" kern="100" dirty="0">
                        <a:solidFill>
                          <a:srgbClr val="002060"/>
                        </a:solidFill>
                        <a:latin typeface="+mn-ea"/>
                        <a:ea typeface="+mn-ea"/>
                        <a:cs typeface="Times New Roman" panose="02020603050405020304"/>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latinLnBrk="1">
                        <a:lnSpc>
                          <a:spcPct val="150000"/>
                        </a:lnSpc>
                        <a:spcAft>
                          <a:spcPts val="0"/>
                        </a:spcAft>
                      </a:pPr>
                      <a:r>
                        <a:rPr lang="zh-CN" sz="2000" b="1" kern="0" dirty="0">
                          <a:solidFill>
                            <a:srgbClr val="002060"/>
                          </a:solidFill>
                          <a:latin typeface="+mn-ea"/>
                          <a:ea typeface="+mn-ea"/>
                          <a:cs typeface="Helvetica"/>
                        </a:rPr>
                        <a:t>按国家相应的政策供给土地。只有一个意向用地者的，可按协议方式供地</a:t>
                      </a:r>
                      <a:endParaRPr lang="zh-CN" sz="2000" b="1" kern="100" dirty="0">
                        <a:solidFill>
                          <a:srgbClr val="002060"/>
                        </a:solidFill>
                        <a:latin typeface="+mn-ea"/>
                        <a:ea typeface="+mn-ea"/>
                        <a:cs typeface="Times New Roman" panose="02020603050405020304"/>
                      </a:endParaRPr>
                    </a:p>
                  </a:txBody>
                  <a:tcPr marL="66675" marR="6667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03776">
                <a:tc>
                  <a:txBody>
                    <a:bodyPr/>
                    <a:lstStyle/>
                    <a:p>
                      <a:pPr algn="ctr" latinLnBrk="1">
                        <a:lnSpc>
                          <a:spcPct val="150000"/>
                        </a:lnSpc>
                        <a:spcAft>
                          <a:spcPts val="0"/>
                        </a:spcAft>
                      </a:pPr>
                      <a:r>
                        <a:rPr lang="zh-CN" sz="2000" b="1" kern="0" dirty="0">
                          <a:solidFill>
                            <a:srgbClr val="002060"/>
                          </a:solidFill>
                          <a:latin typeface="+mn-ea"/>
                          <a:ea typeface="+mn-ea"/>
                          <a:cs typeface="Helvetica"/>
                        </a:rPr>
                        <a:t>剩余财产分配</a:t>
                      </a:r>
                      <a:endParaRPr lang="zh-CN" sz="2000" kern="100" dirty="0">
                        <a:solidFill>
                          <a:srgbClr val="002060"/>
                        </a:solidFill>
                        <a:latin typeface="+mn-ea"/>
                        <a:ea typeface="+mn-ea"/>
                        <a:cs typeface="Times New Roman" panose="02020603050405020304"/>
                      </a:endParaRPr>
                    </a:p>
                  </a:txBody>
                  <a:tcPr marL="66675" marR="6667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latinLnBrk="1">
                        <a:lnSpc>
                          <a:spcPct val="150000"/>
                        </a:lnSpc>
                        <a:spcAft>
                          <a:spcPts val="0"/>
                        </a:spcAft>
                      </a:pPr>
                      <a:r>
                        <a:rPr lang="zh-CN" sz="2000" b="1" kern="0" dirty="0">
                          <a:solidFill>
                            <a:srgbClr val="002060"/>
                          </a:solidFill>
                          <a:latin typeface="+mn-ea"/>
                          <a:ea typeface="+mn-ea"/>
                          <a:cs typeface="Helvetica"/>
                        </a:rPr>
                        <a:t>除给予出资者相应的补偿或者奖励外，继续用于其他非营利性学校办学</a:t>
                      </a:r>
                      <a:endParaRPr lang="zh-CN" sz="2000" b="1" kern="100" dirty="0">
                        <a:solidFill>
                          <a:srgbClr val="002060"/>
                        </a:solidFill>
                        <a:latin typeface="+mn-ea"/>
                        <a:ea typeface="+mn-ea"/>
                        <a:cs typeface="Times New Roman" panose="02020603050405020304"/>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latinLnBrk="1">
                        <a:lnSpc>
                          <a:spcPct val="150000"/>
                        </a:lnSpc>
                        <a:spcAft>
                          <a:spcPts val="0"/>
                        </a:spcAft>
                      </a:pPr>
                      <a:r>
                        <a:rPr lang="zh-CN" sz="2000" b="1" kern="0" dirty="0">
                          <a:solidFill>
                            <a:srgbClr val="002060"/>
                          </a:solidFill>
                          <a:latin typeface="+mn-ea"/>
                          <a:ea typeface="+mn-ea"/>
                          <a:cs typeface="Helvetica"/>
                        </a:rPr>
                        <a:t>依照《公司法》的清算和股东分配剩余财产的规则处理</a:t>
                      </a:r>
                      <a:endParaRPr lang="zh-CN" sz="2000" b="1" kern="100" dirty="0">
                        <a:solidFill>
                          <a:srgbClr val="002060"/>
                        </a:solidFill>
                        <a:latin typeface="+mn-ea"/>
                        <a:ea typeface="+mn-ea"/>
                        <a:cs typeface="Times New Roman" panose="02020603050405020304"/>
                      </a:endParaRPr>
                    </a:p>
                  </a:txBody>
                  <a:tcPr marL="66675" marR="6667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bl>
          </a:graphicData>
        </a:graphic>
      </p:graphicFrame>
      <p:sp>
        <p:nvSpPr>
          <p:cNvPr id="2049" name="Rectangle 1"/>
          <p:cNvSpPr>
            <a:spLocks noChangeArrowheads="1"/>
          </p:cNvSpPr>
          <p:nvPr/>
        </p:nvSpPr>
        <p:spPr bwMode="auto">
          <a:xfrm>
            <a:off x="1117600" y="190259"/>
            <a:ext cx="11074400" cy="80021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002060"/>
                </a:solidFill>
                <a:effectLst/>
                <a:latin typeface="楷体" panose="02010609060101010101" pitchFamily="49" charset="-122"/>
                <a:ea typeface="楷体" panose="02010609060101010101" pitchFamily="49" charset="-122"/>
                <a:cs typeface="Helvetica"/>
              </a:rPr>
              <a:t>    </a:t>
            </a:r>
            <a:r>
              <a:rPr kumimoji="0" lang="zh-CN" sz="2800" b="1" i="0" u="none" strike="noStrike" cap="none" normalizeH="0" baseline="0" dirty="0" smtClean="0">
                <a:ln>
                  <a:noFill/>
                </a:ln>
                <a:solidFill>
                  <a:srgbClr val="002060"/>
                </a:solidFill>
                <a:effectLst/>
                <a:latin typeface="+mn-ea"/>
                <a:cs typeface="Helvetica"/>
              </a:rPr>
              <a:t>营利性民办学校和非营利性民办学校的主要区别</a:t>
            </a:r>
            <a:endParaRPr kumimoji="0" lang="zh-CN" sz="2800" b="0" i="0" u="none" strike="noStrike" cap="none" normalizeH="0" baseline="0" dirty="0" smtClean="0">
              <a:ln>
                <a:noFill/>
              </a:ln>
              <a:solidFill>
                <a:srgbClr val="002060"/>
              </a:solidFill>
              <a:effectLst/>
              <a:latin typeface="+mn-ea"/>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endParaRPr kumimoji="0" lang="zh-CN" sz="1800" b="0" i="0" u="none" strike="noStrike" cap="none" normalizeH="0" baseline="0" dirty="0" smtClean="0">
              <a:ln>
                <a:noFill/>
              </a:ln>
              <a:solidFill>
                <a:srgbClr val="002060"/>
              </a:solidFill>
              <a:effectLst/>
              <a:latin typeface="+mn-ea"/>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624115" y="754743"/>
            <a:ext cx="11132456" cy="2062103"/>
          </a:xfrm>
          <a:prstGeom prst="rect">
            <a:avLst/>
          </a:prstGeom>
          <a:noFill/>
        </p:spPr>
        <p:txBody>
          <a:bodyPr wrap="square" rtlCol="0">
            <a:spAutoFit/>
          </a:bodyPr>
          <a:lstStyle/>
          <a:p>
            <a:pPr>
              <a:lnSpc>
                <a:spcPct val="200000"/>
              </a:lnSpc>
            </a:pPr>
            <a:r>
              <a:rPr lang="en-US" altLang="zh-CN" sz="3200" b="1" dirty="0" smtClean="0">
                <a:solidFill>
                  <a:srgbClr val="002060"/>
                </a:solidFill>
                <a:latin typeface="微软雅黑" panose="020B0503020204020204" pitchFamily="34" charset="-122"/>
                <a:ea typeface="微软雅黑" panose="020B0503020204020204" pitchFamily="34" charset="-122"/>
              </a:rPr>
              <a:t>   </a:t>
            </a:r>
            <a:endParaRPr lang="en-US" altLang="zh-CN" sz="3200" b="1" dirty="0" smtClean="0">
              <a:solidFill>
                <a:srgbClr val="0053A3"/>
              </a:solidFill>
              <a:latin typeface="微软雅黑" panose="020B0503020204020204" pitchFamily="34" charset="-122"/>
              <a:ea typeface="微软雅黑" panose="020B0503020204020204" pitchFamily="34" charset="-122"/>
            </a:endParaRPr>
          </a:p>
          <a:p>
            <a:pPr>
              <a:lnSpc>
                <a:spcPct val="200000"/>
              </a:lnSpc>
            </a:pPr>
            <a:r>
              <a:rPr lang="en-US" altLang="zh-CN" sz="3200" b="1" dirty="0" smtClean="0">
                <a:solidFill>
                  <a:srgbClr val="0053A3"/>
                </a:solidFill>
                <a:latin typeface="微软雅黑" panose="020B0503020204020204" pitchFamily="34" charset="-122"/>
                <a:ea typeface="微软雅黑" panose="020B0503020204020204" pitchFamily="34" charset="-122"/>
              </a:rPr>
              <a:t>    </a:t>
            </a:r>
            <a:endParaRPr lang="en-US" altLang="zh-CN" sz="3200" b="1" dirty="0" smtClean="0">
              <a:solidFill>
                <a:srgbClr val="0053A3"/>
              </a:solidFill>
              <a:latin typeface="微软雅黑" panose="020B0503020204020204" pitchFamily="34" charset="-122"/>
              <a:ea typeface="微软雅黑" panose="020B0503020204020204" pitchFamily="34" charset="-122"/>
              <a:sym typeface="+mn-ea"/>
            </a:endParaRPr>
          </a:p>
        </p:txBody>
      </p:sp>
      <p:graphicFrame>
        <p:nvGraphicFramePr>
          <p:cNvPr id="8" name="表格 7"/>
          <p:cNvGraphicFramePr>
            <a:graphicFrameLocks noGrp="1"/>
          </p:cNvGraphicFramePr>
          <p:nvPr/>
        </p:nvGraphicFramePr>
        <p:xfrm>
          <a:off x="551542" y="783771"/>
          <a:ext cx="10885715" cy="5884560"/>
        </p:xfrm>
        <a:graphic>
          <a:graphicData uri="http://schemas.openxmlformats.org/drawingml/2006/table">
            <a:tbl>
              <a:tblPr/>
              <a:tblGrid>
                <a:gridCol w="2770910"/>
                <a:gridCol w="4618182"/>
                <a:gridCol w="3496623"/>
              </a:tblGrid>
              <a:tr h="1807606">
                <a:tc>
                  <a:txBody>
                    <a:bodyPr/>
                    <a:lstStyle/>
                    <a:p>
                      <a:pPr algn="ctr" latinLnBrk="1">
                        <a:lnSpc>
                          <a:spcPct val="150000"/>
                        </a:lnSpc>
                        <a:spcAft>
                          <a:spcPts val="0"/>
                        </a:spcAft>
                      </a:pPr>
                      <a:r>
                        <a:rPr lang="zh-CN" sz="2000" b="1" kern="0" dirty="0">
                          <a:solidFill>
                            <a:srgbClr val="002060"/>
                          </a:solidFill>
                          <a:latin typeface="+mn-ea"/>
                          <a:ea typeface="+mn-ea"/>
                          <a:cs typeface="Helvetica"/>
                        </a:rPr>
                        <a:t>分类登记</a:t>
                      </a:r>
                      <a:endParaRPr lang="zh-CN" sz="2000" b="1" kern="100" dirty="0">
                        <a:solidFill>
                          <a:srgbClr val="002060"/>
                        </a:solidFill>
                        <a:latin typeface="+mn-ea"/>
                        <a:ea typeface="+mn-ea"/>
                        <a:cs typeface="Times New Roman" panose="02020603050405020304"/>
                      </a:endParaRPr>
                    </a:p>
                  </a:txBody>
                  <a:tcPr marL="66675" marR="6667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latinLnBrk="1">
                        <a:lnSpc>
                          <a:spcPct val="150000"/>
                        </a:lnSpc>
                        <a:spcAft>
                          <a:spcPts val="0"/>
                        </a:spcAft>
                      </a:pPr>
                      <a:r>
                        <a:rPr lang="zh-CN" sz="2000" b="1" kern="0" dirty="0">
                          <a:solidFill>
                            <a:srgbClr val="002060"/>
                          </a:solidFill>
                          <a:latin typeface="+mn-ea"/>
                          <a:ea typeface="+mn-ea"/>
                          <a:cs typeface="Helvetica"/>
                        </a:rPr>
                        <a:t>根据情况，在民政部门、事业单位登记管理机关、省级人民政府相关部门以及省级人民政府确定的县级以上人民政府相关部门办理登记</a:t>
                      </a:r>
                      <a:endParaRPr lang="zh-CN" sz="2000" b="1" kern="100" dirty="0">
                        <a:solidFill>
                          <a:srgbClr val="002060"/>
                        </a:solidFill>
                        <a:latin typeface="+mn-ea"/>
                        <a:ea typeface="+mn-ea"/>
                        <a:cs typeface="Times New Roman" panose="02020603050405020304"/>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latinLnBrk="1">
                        <a:lnSpc>
                          <a:spcPct val="150000"/>
                        </a:lnSpc>
                        <a:spcAft>
                          <a:spcPts val="0"/>
                        </a:spcAft>
                      </a:pPr>
                      <a:r>
                        <a:rPr lang="zh-CN" sz="2000" b="1" kern="0">
                          <a:solidFill>
                            <a:srgbClr val="002060"/>
                          </a:solidFill>
                          <a:latin typeface="+mn-ea"/>
                          <a:ea typeface="+mn-ea"/>
                          <a:cs typeface="Helvetica"/>
                        </a:rPr>
                        <a:t>工商行政管理部门办理登记</a:t>
                      </a:r>
                      <a:endParaRPr lang="zh-CN" sz="2000" b="1" kern="100">
                        <a:solidFill>
                          <a:srgbClr val="002060"/>
                        </a:solidFill>
                        <a:latin typeface="+mn-ea"/>
                        <a:ea typeface="+mn-ea"/>
                        <a:cs typeface="Times New Roman" panose="02020603050405020304"/>
                      </a:endParaRPr>
                    </a:p>
                  </a:txBody>
                  <a:tcPr marL="66675" marR="6667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55704">
                <a:tc>
                  <a:txBody>
                    <a:bodyPr/>
                    <a:lstStyle/>
                    <a:p>
                      <a:pPr algn="ctr" latinLnBrk="1">
                        <a:lnSpc>
                          <a:spcPct val="150000"/>
                        </a:lnSpc>
                        <a:spcAft>
                          <a:spcPts val="0"/>
                        </a:spcAft>
                      </a:pPr>
                      <a:r>
                        <a:rPr lang="zh-CN" sz="2000" b="1" kern="0" dirty="0">
                          <a:solidFill>
                            <a:srgbClr val="002060"/>
                          </a:solidFill>
                          <a:latin typeface="+mn-ea"/>
                          <a:ea typeface="+mn-ea"/>
                          <a:cs typeface="Helvetica"/>
                        </a:rPr>
                        <a:t>举办者是否可以取得办学收益</a:t>
                      </a:r>
                      <a:endParaRPr lang="zh-CN" sz="2000" b="1" kern="100" dirty="0">
                        <a:solidFill>
                          <a:srgbClr val="002060"/>
                        </a:solidFill>
                        <a:latin typeface="+mn-ea"/>
                        <a:ea typeface="+mn-ea"/>
                        <a:cs typeface="Times New Roman" panose="02020603050405020304"/>
                      </a:endParaRPr>
                    </a:p>
                  </a:txBody>
                  <a:tcPr marL="66675" marR="6667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latinLnBrk="1">
                        <a:lnSpc>
                          <a:spcPct val="150000"/>
                        </a:lnSpc>
                        <a:spcAft>
                          <a:spcPts val="0"/>
                        </a:spcAft>
                      </a:pPr>
                      <a:r>
                        <a:rPr lang="zh-CN" sz="2000" b="1" kern="0" dirty="0">
                          <a:solidFill>
                            <a:srgbClr val="002060"/>
                          </a:solidFill>
                          <a:latin typeface="+mn-ea"/>
                          <a:ea typeface="+mn-ea"/>
                          <a:cs typeface="Helvetica"/>
                        </a:rPr>
                        <a:t>禁止，学校的办学结余全部用于办学。</a:t>
                      </a:r>
                      <a:endParaRPr lang="zh-CN" sz="2000" b="1" kern="100" dirty="0">
                        <a:solidFill>
                          <a:srgbClr val="002060"/>
                        </a:solidFill>
                        <a:latin typeface="+mn-ea"/>
                        <a:ea typeface="+mn-ea"/>
                        <a:cs typeface="Times New Roman" panose="02020603050405020304"/>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latinLnBrk="1">
                        <a:lnSpc>
                          <a:spcPct val="150000"/>
                        </a:lnSpc>
                        <a:spcAft>
                          <a:spcPts val="0"/>
                        </a:spcAft>
                      </a:pPr>
                      <a:r>
                        <a:rPr lang="zh-CN" sz="2000" b="1" kern="0">
                          <a:solidFill>
                            <a:srgbClr val="002060"/>
                          </a:solidFill>
                          <a:latin typeface="+mn-ea"/>
                          <a:ea typeface="+mn-ea"/>
                          <a:cs typeface="Helvetica"/>
                        </a:rPr>
                        <a:t>允许，学校的办学结余依照《公司法》等有关法律、行政法规的规定处理。</a:t>
                      </a:r>
                      <a:endParaRPr lang="zh-CN" sz="2000" b="1" kern="100">
                        <a:solidFill>
                          <a:srgbClr val="002060"/>
                        </a:solidFill>
                        <a:latin typeface="+mn-ea"/>
                        <a:ea typeface="+mn-ea"/>
                        <a:cs typeface="Times New Roman" panose="02020603050405020304"/>
                      </a:endParaRPr>
                    </a:p>
                  </a:txBody>
                  <a:tcPr marL="66675" marR="6667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58470">
                <a:tc>
                  <a:txBody>
                    <a:bodyPr/>
                    <a:lstStyle/>
                    <a:p>
                      <a:pPr algn="ctr" latinLnBrk="1">
                        <a:lnSpc>
                          <a:spcPct val="150000"/>
                        </a:lnSpc>
                        <a:spcAft>
                          <a:spcPts val="0"/>
                        </a:spcAft>
                      </a:pPr>
                      <a:r>
                        <a:rPr lang="zh-CN" sz="2000" b="1" kern="0" dirty="0">
                          <a:solidFill>
                            <a:srgbClr val="002060"/>
                          </a:solidFill>
                          <a:latin typeface="+mn-ea"/>
                          <a:ea typeface="+mn-ea"/>
                          <a:cs typeface="Helvetica"/>
                        </a:rPr>
                        <a:t>是否可以从事义务教育</a:t>
                      </a:r>
                      <a:endParaRPr lang="zh-CN" sz="2000" b="1" kern="100" dirty="0">
                        <a:solidFill>
                          <a:srgbClr val="002060"/>
                        </a:solidFill>
                        <a:latin typeface="+mn-ea"/>
                        <a:ea typeface="+mn-ea"/>
                        <a:cs typeface="Times New Roman" panose="02020603050405020304"/>
                      </a:endParaRPr>
                    </a:p>
                  </a:txBody>
                  <a:tcPr marL="66675" marR="6667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latinLnBrk="1">
                        <a:lnSpc>
                          <a:spcPct val="150000"/>
                        </a:lnSpc>
                        <a:spcAft>
                          <a:spcPts val="0"/>
                        </a:spcAft>
                      </a:pPr>
                      <a:r>
                        <a:rPr lang="zh-CN" sz="2000" b="1" kern="0" dirty="0">
                          <a:solidFill>
                            <a:srgbClr val="002060"/>
                          </a:solidFill>
                          <a:latin typeface="+mn-ea"/>
                          <a:ea typeface="+mn-ea"/>
                          <a:cs typeface="Helvetica"/>
                        </a:rPr>
                        <a:t>允许</a:t>
                      </a:r>
                      <a:endParaRPr lang="zh-CN" sz="2000" b="1" kern="100" dirty="0">
                        <a:solidFill>
                          <a:srgbClr val="002060"/>
                        </a:solidFill>
                        <a:latin typeface="+mn-ea"/>
                        <a:ea typeface="+mn-ea"/>
                        <a:cs typeface="Times New Roman" panose="02020603050405020304"/>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latinLnBrk="1">
                        <a:lnSpc>
                          <a:spcPct val="150000"/>
                        </a:lnSpc>
                        <a:spcAft>
                          <a:spcPts val="0"/>
                        </a:spcAft>
                      </a:pPr>
                      <a:r>
                        <a:rPr lang="zh-CN" sz="2000" b="1" kern="0" dirty="0">
                          <a:solidFill>
                            <a:srgbClr val="002060"/>
                          </a:solidFill>
                          <a:latin typeface="+mn-ea"/>
                          <a:ea typeface="+mn-ea"/>
                          <a:cs typeface="Helvetica"/>
                        </a:rPr>
                        <a:t>禁</a:t>
                      </a:r>
                      <a:r>
                        <a:rPr lang="zh-CN" sz="2000" b="1" kern="0" dirty="0" smtClean="0">
                          <a:solidFill>
                            <a:srgbClr val="002060"/>
                          </a:solidFill>
                          <a:latin typeface="+mn-ea"/>
                          <a:ea typeface="+mn-ea"/>
                          <a:cs typeface="Helvetica"/>
                        </a:rPr>
                        <a:t>止</a:t>
                      </a:r>
                      <a:endParaRPr lang="en-US" altLang="zh-CN" sz="2000" b="1" kern="0" dirty="0" smtClean="0">
                        <a:solidFill>
                          <a:srgbClr val="002060"/>
                        </a:solidFill>
                        <a:latin typeface="+mn-ea"/>
                        <a:ea typeface="+mn-ea"/>
                        <a:cs typeface="Helvetica"/>
                      </a:endParaRPr>
                    </a:p>
                  </a:txBody>
                  <a:tcPr marL="66675" marR="6667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1290">
                <a:tc>
                  <a:txBody>
                    <a:bodyPr/>
                    <a:lstStyle/>
                    <a:p>
                      <a:pPr algn="ctr" latinLnBrk="1">
                        <a:lnSpc>
                          <a:spcPct val="150000"/>
                        </a:lnSpc>
                        <a:spcAft>
                          <a:spcPts val="0"/>
                        </a:spcAft>
                      </a:pPr>
                      <a:r>
                        <a:rPr lang="zh-CN" sz="2000" b="1" kern="0" dirty="0">
                          <a:solidFill>
                            <a:srgbClr val="002060"/>
                          </a:solidFill>
                          <a:latin typeface="+mn-ea"/>
                          <a:ea typeface="+mn-ea"/>
                          <a:cs typeface="Helvetica"/>
                        </a:rPr>
                        <a:t>收费办法</a:t>
                      </a:r>
                      <a:r>
                        <a:rPr lang="en-US" sz="2000" b="1" kern="0" dirty="0">
                          <a:solidFill>
                            <a:srgbClr val="002060"/>
                          </a:solidFill>
                          <a:latin typeface="+mn-ea"/>
                          <a:ea typeface="+mn-ea"/>
                          <a:cs typeface="Helvetica"/>
                        </a:rPr>
                        <a:t>/</a:t>
                      </a:r>
                      <a:r>
                        <a:rPr lang="zh-CN" sz="2000" b="1" kern="0" dirty="0">
                          <a:solidFill>
                            <a:srgbClr val="002060"/>
                          </a:solidFill>
                          <a:latin typeface="+mn-ea"/>
                          <a:ea typeface="+mn-ea"/>
                          <a:cs typeface="Helvetica"/>
                        </a:rPr>
                        <a:t>标准</a:t>
                      </a:r>
                      <a:endParaRPr lang="zh-CN" sz="2000" b="1" kern="100" dirty="0">
                        <a:solidFill>
                          <a:srgbClr val="002060"/>
                        </a:solidFill>
                        <a:latin typeface="+mn-ea"/>
                        <a:ea typeface="+mn-ea"/>
                        <a:cs typeface="Times New Roman" panose="02020603050405020304"/>
                      </a:endParaRPr>
                    </a:p>
                  </a:txBody>
                  <a:tcPr marL="66675" marR="6667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latinLnBrk="1">
                        <a:lnSpc>
                          <a:spcPct val="150000"/>
                        </a:lnSpc>
                        <a:spcAft>
                          <a:spcPts val="0"/>
                        </a:spcAft>
                      </a:pPr>
                      <a:r>
                        <a:rPr lang="zh-CN" sz="2000" b="1" kern="0" dirty="0">
                          <a:solidFill>
                            <a:srgbClr val="002060"/>
                          </a:solidFill>
                          <a:latin typeface="+mn-ea"/>
                          <a:ea typeface="+mn-ea"/>
                          <a:cs typeface="Helvetica"/>
                        </a:rPr>
                        <a:t>收费办法由省、自治区、直辖市人民政府制定</a:t>
                      </a:r>
                      <a:endParaRPr lang="zh-CN" sz="2000" b="1" kern="100" dirty="0">
                        <a:solidFill>
                          <a:srgbClr val="002060"/>
                        </a:solidFill>
                        <a:latin typeface="+mn-ea"/>
                        <a:ea typeface="+mn-ea"/>
                        <a:cs typeface="Times New Roman" panose="02020603050405020304"/>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latinLnBrk="1">
                        <a:lnSpc>
                          <a:spcPct val="150000"/>
                        </a:lnSpc>
                        <a:spcAft>
                          <a:spcPts val="0"/>
                        </a:spcAft>
                      </a:pPr>
                      <a:r>
                        <a:rPr lang="zh-CN" sz="2000" b="1" kern="0" dirty="0" smtClean="0">
                          <a:solidFill>
                            <a:srgbClr val="002060"/>
                          </a:solidFill>
                          <a:latin typeface="+mn-ea"/>
                          <a:ea typeface="+mn-ea"/>
                          <a:cs typeface="Helvetica"/>
                        </a:rPr>
                        <a:t>收</a:t>
                      </a:r>
                      <a:r>
                        <a:rPr lang="zh-CN" sz="2000" b="1" kern="0" dirty="0">
                          <a:solidFill>
                            <a:srgbClr val="002060"/>
                          </a:solidFill>
                          <a:latin typeface="+mn-ea"/>
                          <a:ea typeface="+mn-ea"/>
                          <a:cs typeface="Helvetica"/>
                        </a:rPr>
                        <a:t>费标准由市场调节，学校自主决</a:t>
                      </a:r>
                      <a:r>
                        <a:rPr lang="zh-CN" sz="2000" b="1" kern="0" dirty="0" smtClean="0">
                          <a:solidFill>
                            <a:srgbClr val="002060"/>
                          </a:solidFill>
                          <a:latin typeface="+mn-ea"/>
                          <a:ea typeface="+mn-ea"/>
                          <a:cs typeface="Helvetica"/>
                        </a:rPr>
                        <a:t>定</a:t>
                      </a:r>
                      <a:endParaRPr lang="en-US" altLang="zh-CN" sz="2000" b="1" kern="0" dirty="0" smtClean="0">
                        <a:solidFill>
                          <a:srgbClr val="002060"/>
                        </a:solidFill>
                        <a:latin typeface="+mn-ea"/>
                        <a:ea typeface="+mn-ea"/>
                        <a:cs typeface="Helvetica"/>
                      </a:endParaRPr>
                    </a:p>
                  </a:txBody>
                  <a:tcPr marL="66675" marR="6667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54929">
                <a:tc>
                  <a:txBody>
                    <a:bodyPr/>
                    <a:lstStyle/>
                    <a:p>
                      <a:pPr algn="ctr" latinLnBrk="1">
                        <a:lnSpc>
                          <a:spcPct val="150000"/>
                        </a:lnSpc>
                        <a:spcAft>
                          <a:spcPts val="0"/>
                        </a:spcAft>
                      </a:pPr>
                      <a:endParaRPr lang="zh-CN" sz="2000" b="1" kern="100" dirty="0">
                        <a:solidFill>
                          <a:srgbClr val="002060"/>
                        </a:solidFill>
                        <a:latin typeface="+mn-ea"/>
                        <a:ea typeface="+mn-ea"/>
                        <a:cs typeface="Times New Roman" panose="02020603050405020304"/>
                      </a:endParaRPr>
                    </a:p>
                  </a:txBody>
                  <a:tcPr marL="66675" marR="6667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latinLnBrk="1">
                        <a:lnSpc>
                          <a:spcPct val="150000"/>
                        </a:lnSpc>
                        <a:spcAft>
                          <a:spcPts val="0"/>
                        </a:spcAft>
                      </a:pPr>
                      <a:r>
                        <a:rPr lang="zh-CN" altLang="en-US" sz="2000" b="1" kern="100" dirty="0" smtClean="0">
                          <a:solidFill>
                            <a:srgbClr val="002060"/>
                          </a:solidFill>
                          <a:latin typeface="+mn-ea"/>
                          <a:ea typeface="+mn-ea"/>
                          <a:cs typeface="Times New Roman" panose="02020603050405020304"/>
                        </a:rPr>
                        <a:t>办学免税、收费限制、结余归“公”</a:t>
                      </a:r>
                      <a:endParaRPr lang="zh-CN" sz="2000" b="1" kern="100" dirty="0">
                        <a:solidFill>
                          <a:srgbClr val="002060"/>
                        </a:solidFill>
                        <a:latin typeface="+mn-ea"/>
                        <a:ea typeface="+mn-ea"/>
                        <a:cs typeface="Times New Roman" panose="02020603050405020304"/>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latinLnBrk="1">
                        <a:lnSpc>
                          <a:spcPct val="150000"/>
                        </a:lnSpc>
                        <a:spcAft>
                          <a:spcPts val="0"/>
                        </a:spcAft>
                      </a:pPr>
                      <a:r>
                        <a:rPr lang="zh-CN" altLang="en-US" sz="2000" b="1" kern="100" dirty="0" smtClean="0">
                          <a:solidFill>
                            <a:srgbClr val="002060"/>
                          </a:solidFill>
                          <a:latin typeface="+mn-ea"/>
                          <a:ea typeface="+mn-ea"/>
                          <a:cs typeface="Times New Roman" panose="02020603050405020304"/>
                        </a:rPr>
                        <a:t>办学纳税、收费放开、结余归己</a:t>
                      </a:r>
                      <a:endParaRPr lang="zh-CN" sz="2000" b="1" kern="100" dirty="0">
                        <a:solidFill>
                          <a:srgbClr val="002060"/>
                        </a:solidFill>
                        <a:latin typeface="+mn-ea"/>
                        <a:ea typeface="+mn-ea"/>
                        <a:cs typeface="Times New Roman" panose="02020603050405020304"/>
                      </a:endParaRPr>
                    </a:p>
                  </a:txBody>
                  <a:tcPr marL="66675" marR="6667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9" name="TextBox 8"/>
          <p:cNvSpPr txBox="1"/>
          <p:nvPr/>
        </p:nvSpPr>
        <p:spPr>
          <a:xfrm>
            <a:off x="841828" y="232229"/>
            <a:ext cx="1117601" cy="369332"/>
          </a:xfrm>
          <a:prstGeom prst="rect">
            <a:avLst/>
          </a:prstGeom>
          <a:noFill/>
        </p:spPr>
        <p:txBody>
          <a:bodyPr wrap="square" rtlCol="0">
            <a:spAutoFit/>
          </a:bodyPr>
          <a:lstStyle/>
          <a:p>
            <a:r>
              <a:rPr lang="zh-CN" altLang="en-US" dirty="0" smtClean="0"/>
              <a:t>接上表</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50" name="矩形 49"/>
          <p:cNvSpPr/>
          <p:nvPr/>
        </p:nvSpPr>
        <p:spPr>
          <a:xfrm rot="5400000">
            <a:off x="5036185" y="-5090795"/>
            <a:ext cx="2118995" cy="122370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5400000">
            <a:off x="5036820" y="-260985"/>
            <a:ext cx="2118995" cy="122370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51313" y="2510972"/>
            <a:ext cx="17301028" cy="1323439"/>
          </a:xfrm>
          <a:prstGeom prst="rect">
            <a:avLst/>
          </a:prstGeom>
          <a:noFill/>
        </p:spPr>
        <p:txBody>
          <a:bodyPr wrap="square" rtlCol="0" anchor="t">
            <a:spAutoFit/>
          </a:bodyPr>
          <a:lstStyle/>
          <a:p>
            <a:pPr algn="ctr">
              <a:lnSpc>
                <a:spcPct val="200000"/>
              </a:lnSpc>
            </a:pPr>
            <a:r>
              <a:rPr lang="zh-CN" altLang="en-US" sz="4000" b="1" spc="300" dirty="0" smtClean="0">
                <a:solidFill>
                  <a:srgbClr val="002060"/>
                </a:solidFill>
                <a:latin typeface="微软雅黑" panose="020B0503020204020204" pitchFamily="34" charset="-122"/>
                <a:ea typeface="微软雅黑" panose="020B0503020204020204" pitchFamily="34" charset="-122"/>
                <a:sym typeface="+mn-ea"/>
              </a:rPr>
              <a:t>二、</a:t>
            </a:r>
            <a:r>
              <a:rPr lang="zh-CN" altLang="en-US" sz="4000" b="1" dirty="0" smtClean="0">
                <a:solidFill>
                  <a:srgbClr val="002060"/>
                </a:solidFill>
                <a:latin typeface="+mn-ea"/>
                <a:sym typeface="+mn-ea"/>
              </a:rPr>
              <a:t>有关各级、同级、人民政府需要制定的政策</a:t>
            </a:r>
            <a:endParaRPr lang="zh-CN" altLang="en-US" sz="4000" b="1" dirty="0" smtClean="0">
              <a:solidFill>
                <a:srgbClr val="002060"/>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ldLvl="0" animBg="1"/>
      <p:bldP spid="4"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769257" y="1204687"/>
            <a:ext cx="11074400" cy="3046988"/>
          </a:xfrm>
          <a:prstGeom prst="rect">
            <a:avLst/>
          </a:prstGeom>
          <a:noFill/>
        </p:spPr>
        <p:txBody>
          <a:bodyPr wrap="square" rtlCol="0">
            <a:spAutoFit/>
          </a:bodyPr>
          <a:lstStyle/>
          <a:p>
            <a:pPr>
              <a:lnSpc>
                <a:spcPct val="200000"/>
              </a:lnSpc>
            </a:pPr>
            <a:r>
              <a:rPr lang="zh-CN" altLang="en-US" sz="3200" b="1" dirty="0" smtClean="0">
                <a:solidFill>
                  <a:schemeClr val="accent1"/>
                </a:solidFill>
                <a:latin typeface="黑体" panose="02010609060101010101" pitchFamily="49" charset="-122"/>
                <a:ea typeface="黑体" panose="02010609060101010101" pitchFamily="49" charset="-122"/>
                <a:sym typeface="+mn-ea"/>
              </a:rPr>
              <a:t>    新修订</a:t>
            </a:r>
            <a:r>
              <a:rPr lang="en-US" altLang="zh-CN" sz="3200" b="1" dirty="0" smtClean="0">
                <a:solidFill>
                  <a:schemeClr val="accent1"/>
                </a:solidFill>
                <a:latin typeface="黑体" panose="02010609060101010101" pitchFamily="49" charset="-122"/>
                <a:ea typeface="黑体" panose="02010609060101010101" pitchFamily="49" charset="-122"/>
                <a:sym typeface="+mn-ea"/>
              </a:rPr>
              <a:t>《</a:t>
            </a:r>
            <a:r>
              <a:rPr lang="zh-CN" altLang="en-US" sz="3200" b="1" dirty="0" smtClean="0">
                <a:solidFill>
                  <a:schemeClr val="accent1"/>
                </a:solidFill>
                <a:latin typeface="黑体" panose="02010609060101010101" pitchFamily="49" charset="-122"/>
                <a:ea typeface="黑体" panose="02010609060101010101" pitchFamily="49" charset="-122"/>
                <a:sym typeface="+mn-ea"/>
              </a:rPr>
              <a:t>民促法</a:t>
            </a:r>
            <a:r>
              <a:rPr lang="en-US" altLang="zh-CN" sz="3200" b="1" dirty="0" smtClean="0">
                <a:solidFill>
                  <a:schemeClr val="accent1"/>
                </a:solidFill>
                <a:latin typeface="黑体" panose="02010609060101010101" pitchFamily="49" charset="-122"/>
                <a:ea typeface="黑体" panose="02010609060101010101" pitchFamily="49" charset="-122"/>
                <a:sym typeface="+mn-ea"/>
              </a:rPr>
              <a:t>》</a:t>
            </a:r>
            <a:r>
              <a:rPr lang="zh-CN" altLang="en-US" sz="3200" b="1" dirty="0" smtClean="0">
                <a:solidFill>
                  <a:schemeClr val="accent1"/>
                </a:solidFill>
                <a:latin typeface="黑体" panose="02010609060101010101" pitchFamily="49" charset="-122"/>
                <a:ea typeface="黑体" panose="02010609060101010101" pitchFamily="49" charset="-122"/>
                <a:sym typeface="+mn-ea"/>
              </a:rPr>
              <a:t>中有关各级、同级、人民政府需要制定的政策共十四条，计</a:t>
            </a:r>
            <a:r>
              <a:rPr lang="en-US" altLang="zh-CN" sz="3200" b="1" dirty="0" smtClean="0">
                <a:solidFill>
                  <a:schemeClr val="accent1"/>
                </a:solidFill>
                <a:latin typeface="黑体" panose="02010609060101010101" pitchFamily="49" charset="-122"/>
                <a:ea typeface="黑体" panose="02010609060101010101" pitchFamily="49" charset="-122"/>
                <a:sym typeface="+mn-ea"/>
              </a:rPr>
              <a:t>18</a:t>
            </a:r>
            <a:r>
              <a:rPr lang="zh-CN" altLang="en-US" sz="3200" b="1" dirty="0" smtClean="0">
                <a:solidFill>
                  <a:schemeClr val="accent1"/>
                </a:solidFill>
                <a:latin typeface="黑体" panose="02010609060101010101" pitchFamily="49" charset="-122"/>
                <a:ea typeface="黑体" panose="02010609060101010101" pitchFamily="49" charset="-122"/>
                <a:sym typeface="+mn-ea"/>
              </a:rPr>
              <a:t>款。</a:t>
            </a:r>
            <a:endParaRPr lang="en-US" altLang="zh-CN" sz="3200" b="1" dirty="0" smtClean="0">
              <a:solidFill>
                <a:schemeClr val="accent1"/>
              </a:solidFill>
              <a:latin typeface="黑体" panose="02010609060101010101" pitchFamily="49" charset="-122"/>
              <a:ea typeface="黑体" panose="02010609060101010101" pitchFamily="49" charset="-122"/>
              <a:sym typeface="+mn-ea"/>
            </a:endParaRPr>
          </a:p>
          <a:p>
            <a:pPr>
              <a:lnSpc>
                <a:spcPct val="200000"/>
              </a:lnSpc>
            </a:pPr>
            <a:r>
              <a:rPr lang="zh-CN" altLang="en-US" sz="3200" b="1" dirty="0" smtClean="0">
                <a:solidFill>
                  <a:schemeClr val="accent1"/>
                </a:solidFill>
                <a:latin typeface="仿宋" panose="02010609060101010101" pitchFamily="1" charset="-122"/>
                <a:ea typeface="仿宋" panose="02010609060101010101" pitchFamily="1" charset="-122"/>
                <a:sym typeface="+mn-ea"/>
              </a:rPr>
              <a:t>    如：第四十条 县级以上各级人民政府可以设立专项资金。</a:t>
            </a:r>
            <a:endParaRPr lang="en-US" altLang="zh-CN" sz="3200" b="1" dirty="0" smtClean="0">
              <a:solidFill>
                <a:schemeClr val="accent1"/>
              </a:solidFill>
              <a:latin typeface="仿宋" panose="02010609060101010101" pitchFamily="1" charset="-122"/>
              <a:ea typeface="仿宋" panose="02010609060101010101" pitchFamily="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508000" y="812799"/>
            <a:ext cx="11422743" cy="6247864"/>
          </a:xfrm>
          <a:prstGeom prst="rect">
            <a:avLst/>
          </a:prstGeom>
          <a:noFill/>
        </p:spPr>
        <p:txBody>
          <a:bodyPr wrap="square" rtlCol="0">
            <a:spAutoFit/>
          </a:bodyPr>
          <a:lstStyle/>
          <a:p>
            <a:pPr>
              <a:lnSpc>
                <a:spcPct val="200000"/>
              </a:lnSpc>
            </a:pPr>
            <a:r>
              <a:rPr lang="en-US" altLang="zh-CN" sz="2800" b="1" dirty="0" smtClean="0">
                <a:solidFill>
                  <a:schemeClr val="accent1"/>
                </a:solidFill>
                <a:latin typeface="+mn-ea"/>
              </a:rPr>
              <a:t>       </a:t>
            </a:r>
            <a:r>
              <a:rPr lang="zh-CN" altLang="zh-CN" sz="2800" b="1" dirty="0" smtClean="0">
                <a:solidFill>
                  <a:schemeClr val="accent1"/>
                </a:solidFill>
                <a:latin typeface="+mn-ea"/>
              </a:rPr>
              <a:t>第三条</a:t>
            </a:r>
            <a:r>
              <a:rPr lang="en-US" altLang="zh-CN" sz="2800" b="1" dirty="0" smtClean="0">
                <a:solidFill>
                  <a:schemeClr val="accent1"/>
                </a:solidFill>
                <a:latin typeface="仿宋" panose="02010609060101010101" pitchFamily="1" charset="-122"/>
                <a:ea typeface="仿宋" panose="02010609060101010101" pitchFamily="1" charset="-122"/>
              </a:rPr>
              <a:t> </a:t>
            </a:r>
            <a:r>
              <a:rPr lang="en-US" altLang="zh-CN" sz="2800" b="1" dirty="0" smtClean="0">
                <a:solidFill>
                  <a:schemeClr val="accent1"/>
                </a:solidFill>
                <a:latin typeface="+mn-ea"/>
              </a:rPr>
              <a:t> </a:t>
            </a:r>
            <a:r>
              <a:rPr lang="zh-CN" altLang="zh-CN" sz="2800" b="1" dirty="0" smtClean="0">
                <a:solidFill>
                  <a:schemeClr val="accent1"/>
                </a:solidFill>
                <a:latin typeface="+mn-ea"/>
              </a:rPr>
              <a:t>各级人民政府</a:t>
            </a:r>
            <a:r>
              <a:rPr lang="zh-CN" altLang="zh-CN" sz="2800" b="1" dirty="0" smtClean="0">
                <a:solidFill>
                  <a:schemeClr val="accent1"/>
                </a:solidFill>
                <a:latin typeface="仿宋" panose="02010609060101010101" pitchFamily="1" charset="-122"/>
                <a:ea typeface="仿宋" panose="02010609060101010101" pitchFamily="1" charset="-122"/>
              </a:rPr>
              <a:t>应当将民办教育事业纳入国民经济和社会发展规划。</a:t>
            </a:r>
            <a:endParaRPr lang="zh-CN" altLang="zh-CN" sz="2800" b="1" dirty="0" smtClean="0">
              <a:solidFill>
                <a:schemeClr val="accent1"/>
              </a:solidFill>
              <a:latin typeface="仿宋" panose="02010609060101010101" pitchFamily="1" charset="-122"/>
              <a:ea typeface="仿宋" panose="02010609060101010101" pitchFamily="1" charset="-122"/>
            </a:endParaRPr>
          </a:p>
          <a:p>
            <a:pPr>
              <a:lnSpc>
                <a:spcPct val="200000"/>
              </a:lnSpc>
            </a:pPr>
            <a:r>
              <a:rPr lang="en-US" altLang="zh-CN" sz="2800" b="1" dirty="0" smtClean="0">
                <a:solidFill>
                  <a:schemeClr val="accent1"/>
                </a:solidFill>
                <a:latin typeface="+mn-ea"/>
              </a:rPr>
              <a:t>       </a:t>
            </a:r>
            <a:r>
              <a:rPr lang="zh-CN" altLang="zh-CN" sz="2800" b="1" dirty="0" smtClean="0">
                <a:solidFill>
                  <a:schemeClr val="accent1"/>
                </a:solidFill>
                <a:latin typeface="+mn-ea"/>
              </a:rPr>
              <a:t>第八条  </a:t>
            </a:r>
            <a:r>
              <a:rPr lang="zh-CN" altLang="zh-CN" sz="2800" b="1" dirty="0" smtClean="0">
                <a:solidFill>
                  <a:schemeClr val="accent1"/>
                </a:solidFill>
                <a:latin typeface="仿宋" panose="02010609060101010101" pitchFamily="1" charset="-122"/>
                <a:ea typeface="仿宋" panose="02010609060101010101" pitchFamily="1" charset="-122"/>
              </a:rPr>
              <a:t>县级以上地方</a:t>
            </a:r>
            <a:r>
              <a:rPr lang="zh-CN" altLang="zh-CN" sz="2800" b="1" dirty="0" smtClean="0">
                <a:solidFill>
                  <a:schemeClr val="accent1"/>
                </a:solidFill>
                <a:latin typeface="+mn-ea"/>
              </a:rPr>
              <a:t>各级人民政府</a:t>
            </a:r>
            <a:r>
              <a:rPr lang="zh-CN" altLang="zh-CN" sz="2800" b="1" dirty="0" smtClean="0">
                <a:solidFill>
                  <a:schemeClr val="accent1"/>
                </a:solidFill>
                <a:latin typeface="仿宋" panose="02010609060101010101" pitchFamily="1" charset="-122"/>
                <a:ea typeface="仿宋" panose="02010609060101010101" pitchFamily="1" charset="-122"/>
              </a:rPr>
              <a:t>教育行政部门主管本行政区域内的民办教育工作。</a:t>
            </a:r>
            <a:endParaRPr lang="zh-CN" altLang="zh-CN" sz="2800" b="1" dirty="0" smtClean="0">
              <a:solidFill>
                <a:schemeClr val="accent1"/>
              </a:solidFill>
              <a:latin typeface="仿宋" panose="02010609060101010101" pitchFamily="1" charset="-122"/>
              <a:ea typeface="仿宋" panose="02010609060101010101" pitchFamily="1" charset="-122"/>
            </a:endParaRPr>
          </a:p>
          <a:p>
            <a:pPr>
              <a:lnSpc>
                <a:spcPct val="200000"/>
              </a:lnSpc>
            </a:pPr>
            <a:r>
              <a:rPr lang="en-US" altLang="zh-CN" sz="2800" b="1" dirty="0" smtClean="0">
                <a:solidFill>
                  <a:schemeClr val="accent1"/>
                </a:solidFill>
                <a:latin typeface="仿宋" panose="02010609060101010101" pitchFamily="1" charset="-122"/>
                <a:ea typeface="仿宋" panose="02010609060101010101" pitchFamily="1" charset="-122"/>
              </a:rPr>
              <a:t>    </a:t>
            </a:r>
            <a:r>
              <a:rPr lang="zh-CN" altLang="zh-CN" sz="2800" b="1" dirty="0" smtClean="0">
                <a:solidFill>
                  <a:schemeClr val="accent1"/>
                </a:solidFill>
                <a:latin typeface="仿宋" panose="02010609060101010101" pitchFamily="1" charset="-122"/>
                <a:ea typeface="仿宋" panose="02010609060101010101" pitchFamily="1" charset="-122"/>
              </a:rPr>
              <a:t>县级以上地方</a:t>
            </a:r>
            <a:r>
              <a:rPr lang="zh-CN" altLang="zh-CN" sz="2800" b="1" dirty="0" smtClean="0">
                <a:solidFill>
                  <a:schemeClr val="accent1"/>
                </a:solidFill>
                <a:latin typeface="微软雅黑" panose="020B0503020204020204" pitchFamily="34" charset="-122"/>
                <a:ea typeface="微软雅黑" panose="020B0503020204020204" pitchFamily="34" charset="-122"/>
              </a:rPr>
              <a:t>各级人民政府</a:t>
            </a:r>
            <a:r>
              <a:rPr lang="zh-CN" altLang="zh-CN" sz="2800" b="1" dirty="0" smtClean="0">
                <a:solidFill>
                  <a:schemeClr val="accent1"/>
                </a:solidFill>
                <a:latin typeface="仿宋" panose="02010609060101010101" pitchFamily="1" charset="-122"/>
                <a:ea typeface="仿宋" panose="02010609060101010101" pitchFamily="1" charset="-122"/>
              </a:rPr>
              <a:t>人力资源社会保障行政部门及其他有关部门在各自的职责范围内，分别负责有关的民办教育工作。</a:t>
            </a:r>
            <a:endParaRPr lang="zh-CN" altLang="zh-CN" sz="2800" b="1" dirty="0" smtClean="0">
              <a:solidFill>
                <a:schemeClr val="accent1"/>
              </a:solidFill>
              <a:latin typeface="仿宋" panose="02010609060101010101" pitchFamily="1" charset="-122"/>
              <a:ea typeface="仿宋" panose="02010609060101010101" pitchFamily="1" charset="-122"/>
            </a:endParaRPr>
          </a:p>
          <a:p>
            <a:pPr>
              <a:lnSpc>
                <a:spcPct val="200000"/>
              </a:lnSpc>
            </a:pPr>
            <a:endParaRPr lang="en-US" altLang="zh-CN" sz="3200" b="1" dirty="0" smtClean="0">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23803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74172" y="2593674"/>
            <a:ext cx="1886858" cy="1015663"/>
          </a:xfrm>
          <a:prstGeom prst="rect">
            <a:avLst/>
          </a:prstGeom>
          <a:noFill/>
        </p:spPr>
        <p:txBody>
          <a:bodyPr wrap="square" rtlCol="0">
            <a:spAutoFit/>
          </a:bodyPr>
          <a:lstStyle/>
          <a:p>
            <a:pPr algn="r"/>
            <a:r>
              <a:rPr lang="zh-CN" altLang="en-US" sz="6000" b="1" dirty="0" smtClean="0">
                <a:solidFill>
                  <a:schemeClr val="bg1"/>
                </a:solidFill>
                <a:effectLst/>
                <a:latin typeface="微软雅黑" panose="020B0503020204020204" pitchFamily="34" charset="-122"/>
                <a:ea typeface="微软雅黑" panose="020B0503020204020204" pitchFamily="34" charset="-122"/>
              </a:rPr>
              <a:t>目录</a:t>
            </a:r>
            <a:endParaRPr lang="zh-CN" altLang="en-US" sz="6000" b="1" dirty="0" smtClean="0">
              <a:solidFill>
                <a:schemeClr val="bg1"/>
              </a:solidFill>
              <a:effectLst/>
              <a:latin typeface="微软雅黑" panose="020B0503020204020204" pitchFamily="34" charset="-122"/>
              <a:ea typeface="微软雅黑" panose="020B0503020204020204" pitchFamily="34" charset="-122"/>
            </a:endParaRPr>
          </a:p>
        </p:txBody>
      </p:sp>
      <p:sp>
        <p:nvSpPr>
          <p:cNvPr id="8" name="文本框 7"/>
          <p:cNvSpPr txBox="1"/>
          <p:nvPr/>
        </p:nvSpPr>
        <p:spPr>
          <a:xfrm>
            <a:off x="-783770" y="3556441"/>
            <a:ext cx="3178627" cy="584775"/>
          </a:xfrm>
          <a:prstGeom prst="rect">
            <a:avLst/>
          </a:prstGeom>
          <a:noFill/>
        </p:spPr>
        <p:txBody>
          <a:bodyPr wrap="square" rtlCol="0">
            <a:spAutoFit/>
          </a:bodyPr>
          <a:lstStyle/>
          <a:p>
            <a:pPr algn="r"/>
            <a:r>
              <a:rPr lang="en-US" altLang="zh-CN" sz="3200" b="1" dirty="0" smtClean="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rPr>
              <a:t>CONTENTS</a:t>
            </a:r>
            <a:endParaRPr lang="zh-CN" altLang="en-US" sz="3200" b="1" dirty="0" smtClean="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 name="组合 69"/>
          <p:cNvGrpSpPr/>
          <p:nvPr/>
        </p:nvGrpSpPr>
        <p:grpSpPr>
          <a:xfrm>
            <a:off x="1721224" y="-663388"/>
            <a:ext cx="10703006" cy="2521217"/>
            <a:chOff x="3223203" y="29240"/>
            <a:chExt cx="7910299" cy="25110975"/>
          </a:xfrm>
        </p:grpSpPr>
        <p:grpSp>
          <p:nvGrpSpPr>
            <p:cNvPr id="3" name="组合 41"/>
            <p:cNvGrpSpPr/>
            <p:nvPr/>
          </p:nvGrpSpPr>
          <p:grpSpPr>
            <a:xfrm>
              <a:off x="4128532" y="29240"/>
              <a:ext cx="7004970" cy="25110975"/>
              <a:chOff x="4034462" y="-281027"/>
              <a:chExt cx="7004970" cy="25110975"/>
            </a:xfrm>
          </p:grpSpPr>
          <p:sp>
            <p:nvSpPr>
              <p:cNvPr id="19" name="文本框 18"/>
              <p:cNvSpPr txBox="1"/>
              <p:nvPr/>
            </p:nvSpPr>
            <p:spPr>
              <a:xfrm>
                <a:off x="6714435" y="-281027"/>
                <a:ext cx="1481611" cy="6905411"/>
              </a:xfrm>
              <a:prstGeom prst="rect">
                <a:avLst/>
              </a:prstGeom>
              <a:noFill/>
            </p:spPr>
            <p:txBody>
              <a:bodyPr wrap="square" rtlCol="0">
                <a:spAutoFit/>
              </a:bodyPr>
              <a:lstStyle/>
              <a:p>
                <a:endParaRPr lang="zh-CN" altLang="en-US" sz="3600" b="1" dirty="0">
                  <a:solidFill>
                    <a:schemeClr val="accent5">
                      <a:lumMod val="50000"/>
                    </a:schemeClr>
                  </a:solidFill>
                  <a:latin typeface="黑体" panose="02010609060101010101" pitchFamily="49" charset="-122"/>
                  <a:ea typeface="黑体" panose="02010609060101010101" pitchFamily="49" charset="-122"/>
                </a:endParaRPr>
              </a:p>
            </p:txBody>
          </p:sp>
          <p:sp>
            <p:nvSpPr>
              <p:cNvPr id="20" name="文本框 19"/>
              <p:cNvSpPr txBox="1"/>
              <p:nvPr/>
            </p:nvSpPr>
            <p:spPr>
              <a:xfrm>
                <a:off x="4034462" y="10418866"/>
                <a:ext cx="7004970" cy="14411082"/>
              </a:xfrm>
              <a:prstGeom prst="rect">
                <a:avLst/>
              </a:prstGeom>
              <a:noFill/>
            </p:spPr>
            <p:txBody>
              <a:bodyPr wrap="square" rtlCol="0">
                <a:spAutoFit/>
              </a:bodyPr>
              <a:lstStyle/>
              <a:p>
                <a:r>
                  <a:rPr lang="zh-CN" altLang="en-US" sz="3200" b="1" dirty="0" smtClean="0">
                    <a:latin typeface="黑体" panose="02010609060101010101" pitchFamily="49" charset="-122"/>
                    <a:ea typeface="黑体" panose="02010609060101010101" pitchFamily="49" charset="-122"/>
                    <a:sym typeface="楷体" panose="02010609060101010101" pitchFamily="49" charset="-122"/>
                  </a:rPr>
                  <a:t>    </a:t>
                </a:r>
                <a:endParaRPr lang="zh-CN" altLang="en-US" sz="3200" b="1" dirty="0" smtClean="0">
                  <a:solidFill>
                    <a:schemeClr val="accent5">
                      <a:lumMod val="50000"/>
                    </a:schemeClr>
                  </a:solidFill>
                  <a:latin typeface="黑体" panose="02010609060101010101" pitchFamily="49" charset="-122"/>
                  <a:ea typeface="黑体" panose="02010609060101010101" pitchFamily="49" charset="-122"/>
                  <a:sym typeface="楷体" panose="02010609060101010101" pitchFamily="49" charset="-122"/>
                </a:endParaRPr>
              </a:p>
              <a:p>
                <a:pPr lvl="0" indent="0"/>
                <a:endParaRPr lang="zh-CN" altLang="en-US" sz="3200" b="1" dirty="0">
                  <a:solidFill>
                    <a:schemeClr val="tx1"/>
                  </a:solidFill>
                  <a:latin typeface="黑体" panose="02010609060101010101" pitchFamily="49" charset="-122"/>
                  <a:ea typeface="黑体" panose="02010609060101010101" pitchFamily="49" charset="-122"/>
                  <a:sym typeface="宋体" panose="02010600030101010101" pitchFamily="2" charset="-122"/>
                </a:endParaRPr>
              </a:p>
              <a:p>
                <a:pPr lvl="0" indent="0"/>
                <a:endParaRPr lang="zh-CN" altLang="en-US" sz="3200" b="1" dirty="0">
                  <a:solidFill>
                    <a:srgbClr val="FF0000"/>
                  </a:solidFill>
                  <a:latin typeface="楷体" panose="02010609060101010101" pitchFamily="49" charset="-122"/>
                  <a:ea typeface="楷体" panose="02010609060101010101" pitchFamily="49" charset="-122"/>
                  <a:cs typeface="Times New Roman" panose="02020603050405020304" pitchFamily="18" charset="0"/>
                  <a:sym typeface="宋体" panose="02010600030101010101" pitchFamily="2" charset="-122"/>
                </a:endParaRPr>
              </a:p>
            </p:txBody>
          </p:sp>
        </p:grpSp>
        <p:grpSp>
          <p:nvGrpSpPr>
            <p:cNvPr id="4" name="组合 68"/>
            <p:cNvGrpSpPr/>
            <p:nvPr/>
          </p:nvGrpSpPr>
          <p:grpSpPr>
            <a:xfrm>
              <a:off x="3223203" y="9524988"/>
              <a:ext cx="1613453" cy="8862698"/>
              <a:chOff x="3223203" y="9524988"/>
              <a:chExt cx="1613453" cy="8862698"/>
            </a:xfrm>
          </p:grpSpPr>
          <p:sp>
            <p:nvSpPr>
              <p:cNvPr id="17" name="文本框 16"/>
              <p:cNvSpPr txBox="1"/>
              <p:nvPr/>
            </p:nvSpPr>
            <p:spPr>
              <a:xfrm>
                <a:off x="3223203" y="10263917"/>
                <a:ext cx="1613453" cy="6729140"/>
              </a:xfrm>
              <a:prstGeom prst="rect">
                <a:avLst/>
              </a:prstGeom>
              <a:noFill/>
              <a:ln>
                <a:noFill/>
              </a:ln>
            </p:spPr>
            <p:txBody>
              <a:bodyPr wrap="square" rtlCol="0">
                <a:spAutoFit/>
              </a:bodyPr>
              <a:lstStyle/>
              <a:p>
                <a:pPr algn="ctr"/>
                <a:r>
                  <a:rPr lang="en-US" altLang="zh-CN" sz="4000" b="1" dirty="0" smtClean="0">
                    <a:solidFill>
                      <a:schemeClr val="accent1"/>
                    </a:solidFill>
                    <a:latin typeface="微软雅黑" panose="020B0503020204020204" pitchFamily="34" charset="-122"/>
                    <a:ea typeface="微软雅黑" panose="020B0503020204020204" pitchFamily="34" charset="-122"/>
                  </a:rPr>
                  <a:t>    </a:t>
                </a:r>
                <a:r>
                  <a:rPr lang="zh-CN" altLang="en-US" sz="4000" b="1" dirty="0" smtClean="0">
                    <a:solidFill>
                      <a:schemeClr val="accent1"/>
                    </a:solidFill>
                    <a:latin typeface="微软雅黑" panose="020B0503020204020204" pitchFamily="34" charset="-122"/>
                    <a:ea typeface="微软雅黑" panose="020B0503020204020204" pitchFamily="34" charset="-122"/>
                  </a:rPr>
                  <a:t>六</a:t>
                </a:r>
                <a:endParaRPr lang="en-US" altLang="zh-CN" sz="4000" b="1" dirty="0" smtClean="0">
                  <a:solidFill>
                    <a:schemeClr val="accent1"/>
                  </a:solidFill>
                  <a:latin typeface="微软雅黑" panose="020B0503020204020204" pitchFamily="34" charset="-122"/>
                  <a:ea typeface="微软雅黑" panose="020B0503020204020204" pitchFamily="34" charset="-122"/>
                </a:endParaRPr>
              </a:p>
            </p:txBody>
          </p:sp>
          <p:sp>
            <p:nvSpPr>
              <p:cNvPr id="32" name="矩形 31"/>
              <p:cNvSpPr/>
              <p:nvPr/>
            </p:nvSpPr>
            <p:spPr>
              <a:xfrm>
                <a:off x="3832755" y="9524988"/>
                <a:ext cx="755315" cy="886269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 name="组合 70"/>
          <p:cNvGrpSpPr/>
          <p:nvPr/>
        </p:nvGrpSpPr>
        <p:grpSpPr>
          <a:xfrm>
            <a:off x="1739154" y="1075764"/>
            <a:ext cx="10119018" cy="1424107"/>
            <a:chOff x="6570812" y="2145693"/>
            <a:chExt cx="9048840" cy="1335864"/>
          </a:xfrm>
        </p:grpSpPr>
        <p:grpSp>
          <p:nvGrpSpPr>
            <p:cNvPr id="9" name="组合 40"/>
            <p:cNvGrpSpPr/>
            <p:nvPr/>
          </p:nvGrpSpPr>
          <p:grpSpPr>
            <a:xfrm>
              <a:off x="8131909" y="2145693"/>
              <a:ext cx="7487743" cy="1335864"/>
              <a:chOff x="8053441" y="1835425"/>
              <a:chExt cx="7487743" cy="1335864"/>
            </a:xfrm>
          </p:grpSpPr>
          <p:sp>
            <p:nvSpPr>
              <p:cNvPr id="13" name="文本框 12"/>
              <p:cNvSpPr txBox="1"/>
              <p:nvPr/>
            </p:nvSpPr>
            <p:spPr>
              <a:xfrm>
                <a:off x="8053441" y="2377123"/>
                <a:ext cx="7487743" cy="794166"/>
              </a:xfrm>
              <a:prstGeom prst="rect">
                <a:avLst/>
              </a:prstGeom>
              <a:noFill/>
            </p:spPr>
            <p:txBody>
              <a:bodyPr wrap="square" rtlCol="0">
                <a:spAutoFit/>
              </a:bodyPr>
              <a:lstStyle/>
              <a:p>
                <a:r>
                  <a:rPr lang="zh-CN" altLang="en-US" sz="3200" b="1" dirty="0" smtClean="0">
                    <a:solidFill>
                      <a:schemeClr val="accent5">
                        <a:lumMod val="50000"/>
                      </a:schemeClr>
                    </a:solidFill>
                    <a:latin typeface="微软雅黑" panose="020B0503020204020204" pitchFamily="34" charset="-122"/>
                    <a:ea typeface="微软雅黑" panose="020B0503020204020204" pitchFamily="34" charset="-122"/>
                    <a:sym typeface="楷体" panose="02010609060101010101" pitchFamily="49" charset="-122"/>
                  </a:rPr>
                  <a:t>  </a:t>
                </a:r>
                <a:endParaRPr lang="zh-CN" altLang="en-US" sz="3200" b="1" dirty="0" smtClean="0">
                  <a:solidFill>
                    <a:schemeClr val="accent5">
                      <a:lumMod val="50000"/>
                    </a:schemeClr>
                  </a:solidFill>
                  <a:latin typeface="黑体" panose="02010609060101010101" pitchFamily="49" charset="-122"/>
                  <a:ea typeface="黑体" panose="02010609060101010101" pitchFamily="49" charset="-122"/>
                  <a:sym typeface="楷体" panose="02010609060101010101" pitchFamily="49" charset="-122"/>
                </a:endParaRPr>
              </a:p>
              <a:p>
                <a:pPr lvl="0" indent="0"/>
                <a:endParaRPr lang="zh-CN" altLang="en-US" sz="3200" b="1" dirty="0">
                  <a:solidFill>
                    <a:schemeClr val="tx1"/>
                  </a:solidFill>
                  <a:latin typeface="黑体" panose="02010609060101010101" pitchFamily="49" charset="-122"/>
                  <a:ea typeface="黑体" panose="02010609060101010101" pitchFamily="49" charset="-122"/>
                  <a:sym typeface="宋体" panose="02010600030101010101" pitchFamily="2" charset="-122"/>
                </a:endParaRPr>
              </a:p>
            </p:txBody>
          </p:sp>
          <p:sp>
            <p:nvSpPr>
              <p:cNvPr id="15" name="文本框 14"/>
              <p:cNvSpPr txBox="1"/>
              <p:nvPr/>
            </p:nvSpPr>
            <p:spPr>
              <a:xfrm>
                <a:off x="9042399" y="1835425"/>
                <a:ext cx="2394858" cy="365760"/>
              </a:xfrm>
              <a:prstGeom prst="rect">
                <a:avLst/>
              </a:prstGeom>
              <a:noFill/>
            </p:spPr>
            <p:txBody>
              <a:bodyPr wrap="square" rtlCol="0">
                <a:spAutoFit/>
              </a:bodyPr>
              <a:lstStyle/>
              <a:p>
                <a:endParaRPr lang="zh-CN" altLang="en-US" dirty="0">
                  <a:solidFill>
                    <a:schemeClr val="bg1">
                      <a:lumMod val="65000"/>
                    </a:schemeClr>
                  </a:solidFill>
                  <a:latin typeface="Times New Roman" panose="02020603050405020304" pitchFamily="18" charset="0"/>
                  <a:cs typeface="Times New Roman" panose="02020603050405020304" pitchFamily="18" charset="0"/>
                </a:endParaRPr>
              </a:p>
            </p:txBody>
          </p:sp>
        </p:grpSp>
        <p:grpSp>
          <p:nvGrpSpPr>
            <p:cNvPr id="10" name="组合 63"/>
            <p:cNvGrpSpPr/>
            <p:nvPr/>
          </p:nvGrpSpPr>
          <p:grpSpPr>
            <a:xfrm>
              <a:off x="6570812" y="2483186"/>
              <a:ext cx="2260682" cy="916934"/>
              <a:chOff x="6570812" y="2483186"/>
              <a:chExt cx="2260682" cy="916934"/>
            </a:xfrm>
          </p:grpSpPr>
          <p:sp>
            <p:nvSpPr>
              <p:cNvPr id="11" name="文本框 10"/>
              <p:cNvSpPr txBox="1"/>
              <p:nvPr/>
            </p:nvSpPr>
            <p:spPr>
              <a:xfrm>
                <a:off x="6570812" y="2618603"/>
                <a:ext cx="2260682" cy="643797"/>
              </a:xfrm>
              <a:prstGeom prst="rect">
                <a:avLst/>
              </a:prstGeom>
              <a:noFill/>
            </p:spPr>
            <p:txBody>
              <a:bodyPr wrap="square" rtlCol="0">
                <a:spAutoFit/>
              </a:bodyPr>
              <a:lstStyle/>
              <a:p>
                <a:pPr algn="ctr"/>
                <a:r>
                  <a:rPr lang="zh-CN" altLang="en-US" sz="4400" b="1" dirty="0" smtClean="0">
                    <a:solidFill>
                      <a:schemeClr val="accent1"/>
                    </a:solidFill>
                    <a:latin typeface="微软雅黑" panose="020B0503020204020204" pitchFamily="34" charset="-122"/>
                    <a:ea typeface="微软雅黑" panose="020B0503020204020204" pitchFamily="34" charset="-122"/>
                  </a:rPr>
                  <a:t>七</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33" name="矩形 32"/>
              <p:cNvSpPr/>
              <p:nvPr/>
            </p:nvSpPr>
            <p:spPr>
              <a:xfrm>
                <a:off x="7292305" y="2483186"/>
                <a:ext cx="897862" cy="91693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grpSp>
      </p:grpSp>
      <p:grpSp>
        <p:nvGrpSpPr>
          <p:cNvPr id="12" name="组合 71"/>
          <p:cNvGrpSpPr/>
          <p:nvPr/>
        </p:nvGrpSpPr>
        <p:grpSpPr>
          <a:xfrm>
            <a:off x="2348752" y="2779059"/>
            <a:ext cx="10420405" cy="1255059"/>
            <a:chOff x="7959555" y="3477677"/>
            <a:chExt cx="4961308" cy="397280"/>
          </a:xfrm>
        </p:grpSpPr>
        <p:grpSp>
          <p:nvGrpSpPr>
            <p:cNvPr id="14" name="组合 58"/>
            <p:cNvGrpSpPr/>
            <p:nvPr/>
          </p:nvGrpSpPr>
          <p:grpSpPr>
            <a:xfrm>
              <a:off x="8788949" y="3477677"/>
              <a:ext cx="4131914" cy="397280"/>
              <a:chOff x="8710481" y="3801662"/>
              <a:chExt cx="4131914" cy="397280"/>
            </a:xfrm>
          </p:grpSpPr>
          <p:sp>
            <p:nvSpPr>
              <p:cNvPr id="60" name="文本框 59"/>
              <p:cNvSpPr txBox="1"/>
              <p:nvPr/>
            </p:nvSpPr>
            <p:spPr>
              <a:xfrm>
                <a:off x="8710481" y="3801662"/>
                <a:ext cx="4131914" cy="351088"/>
              </a:xfrm>
              <a:prstGeom prst="rect">
                <a:avLst/>
              </a:prstGeom>
              <a:noFill/>
            </p:spPr>
            <p:txBody>
              <a:bodyPr wrap="square" rtlCol="0">
                <a:spAutoFit/>
              </a:bodyPr>
              <a:lstStyle/>
              <a:p>
                <a:r>
                  <a:rPr lang="zh-CN" altLang="en-US" sz="3200" b="1" dirty="0" smtClean="0">
                    <a:latin typeface="黑体" panose="02010609060101010101" pitchFamily="49" charset="-122"/>
                    <a:ea typeface="黑体" panose="02010609060101010101" pitchFamily="49" charset="-122"/>
                    <a:sym typeface="宋体" panose="02010600030101010101" pitchFamily="2" charset="-122"/>
                  </a:rPr>
                  <a:t>  </a:t>
                </a:r>
                <a:endParaRPr lang="zh-CN" altLang="en-US" sz="3200" b="1" dirty="0">
                  <a:solidFill>
                    <a:schemeClr val="accent5">
                      <a:lumMod val="50000"/>
                    </a:schemeClr>
                  </a:solidFill>
                  <a:latin typeface="黑体" panose="02010609060101010101" pitchFamily="49" charset="-122"/>
                  <a:ea typeface="黑体" panose="02010609060101010101" pitchFamily="49" charset="-122"/>
                  <a:sym typeface="宋体" panose="02010600030101010101" pitchFamily="2" charset="-122"/>
                </a:endParaRPr>
              </a:p>
            </p:txBody>
          </p:sp>
          <p:sp>
            <p:nvSpPr>
              <p:cNvPr id="61" name="文本框 60"/>
              <p:cNvSpPr txBox="1"/>
              <p:nvPr/>
            </p:nvSpPr>
            <p:spPr>
              <a:xfrm>
                <a:off x="9042399" y="3905993"/>
                <a:ext cx="2394858" cy="292949"/>
              </a:xfrm>
              <a:prstGeom prst="rect">
                <a:avLst/>
              </a:prstGeom>
              <a:noFill/>
            </p:spPr>
            <p:txBody>
              <a:bodyPr wrap="square" rtlCol="0">
                <a:spAutoFit/>
              </a:bodyPr>
              <a:lstStyle/>
              <a:p>
                <a:endParaRPr lang="zh-CN" altLang="en-US" dirty="0">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 name="组合 64"/>
            <p:cNvGrpSpPr/>
            <p:nvPr/>
          </p:nvGrpSpPr>
          <p:grpSpPr>
            <a:xfrm>
              <a:off x="7959555" y="3491315"/>
              <a:ext cx="570960" cy="325229"/>
              <a:chOff x="7959555" y="3491315"/>
              <a:chExt cx="570960" cy="325229"/>
            </a:xfrm>
          </p:grpSpPr>
          <p:sp>
            <p:nvSpPr>
              <p:cNvPr id="62" name="文本框 61"/>
              <p:cNvSpPr txBox="1"/>
              <p:nvPr/>
            </p:nvSpPr>
            <p:spPr>
              <a:xfrm>
                <a:off x="7959555" y="3510076"/>
                <a:ext cx="553917" cy="268408"/>
              </a:xfrm>
              <a:prstGeom prst="rect">
                <a:avLst/>
              </a:prstGeom>
              <a:noFill/>
            </p:spPr>
            <p:txBody>
              <a:bodyPr wrap="square" rtlCol="0">
                <a:spAutoFit/>
              </a:bodyPr>
              <a:lstStyle/>
              <a:p>
                <a:pPr algn="ctr"/>
                <a:r>
                  <a:rPr lang="zh-CN" altLang="en-US" sz="4400" b="1" dirty="0" smtClean="0">
                    <a:solidFill>
                      <a:schemeClr val="accent1"/>
                    </a:solidFill>
                    <a:latin typeface="微软雅黑" panose="020B0503020204020204" pitchFamily="34" charset="-122"/>
                    <a:ea typeface="微软雅黑" panose="020B0503020204020204" pitchFamily="34" charset="-122"/>
                  </a:rPr>
                  <a:t>  八</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63" name="矩形 62"/>
              <p:cNvSpPr/>
              <p:nvPr/>
            </p:nvSpPr>
            <p:spPr>
              <a:xfrm>
                <a:off x="8053456" y="3491315"/>
                <a:ext cx="477059" cy="32522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4" name="矩形 33"/>
          <p:cNvSpPr/>
          <p:nvPr/>
        </p:nvSpPr>
        <p:spPr>
          <a:xfrm>
            <a:off x="3962400" y="1452282"/>
            <a:ext cx="7548281" cy="2062103"/>
          </a:xfrm>
          <a:prstGeom prst="rect">
            <a:avLst/>
          </a:prstGeom>
        </p:spPr>
        <p:txBody>
          <a:bodyPr wrap="square">
            <a:spAutoFit/>
          </a:bodyPr>
          <a:lstStyle/>
          <a:p>
            <a:pPr algn="ctr">
              <a:lnSpc>
                <a:spcPct val="200000"/>
              </a:lnSpc>
            </a:pPr>
            <a:r>
              <a:rPr lang="zh-CN" altLang="en-US" sz="3200" b="1" dirty="0" smtClean="0">
                <a:solidFill>
                  <a:schemeClr val="accent5">
                    <a:lumMod val="50000"/>
                  </a:schemeClr>
                </a:solidFill>
                <a:latin typeface="+mn-ea"/>
                <a:sym typeface="楷体" panose="02010609060101010101" pitchFamily="49" charset="-122"/>
              </a:rPr>
              <a:t>陕西民办教育</a:t>
            </a:r>
            <a:r>
              <a:rPr lang="zh-CN" altLang="en-US" sz="3200" b="1" dirty="0" smtClean="0">
                <a:solidFill>
                  <a:schemeClr val="accent5">
                    <a:lumMod val="50000"/>
                  </a:schemeClr>
                </a:solidFill>
                <a:latin typeface="+mn-ea"/>
              </a:rPr>
              <a:t>营非选择的现状（见附表</a:t>
            </a:r>
            <a:r>
              <a:rPr lang="en-US" altLang="zh-CN" sz="3200" b="1" dirty="0" smtClean="0">
                <a:solidFill>
                  <a:schemeClr val="accent5">
                    <a:lumMod val="50000"/>
                  </a:schemeClr>
                </a:solidFill>
                <a:latin typeface="+mn-ea"/>
              </a:rPr>
              <a:t>1</a:t>
            </a:r>
            <a:r>
              <a:rPr lang="zh-CN" altLang="en-US" sz="3200" b="1" dirty="0" smtClean="0">
                <a:solidFill>
                  <a:schemeClr val="accent5">
                    <a:lumMod val="50000"/>
                  </a:schemeClr>
                </a:solidFill>
                <a:latin typeface="+mn-ea"/>
              </a:rPr>
              <a:t>）</a:t>
            </a:r>
            <a:endParaRPr lang="zh-CN" altLang="en-US" sz="3200" b="1" dirty="0" smtClean="0">
              <a:solidFill>
                <a:schemeClr val="accent5">
                  <a:lumMod val="50000"/>
                </a:schemeClr>
              </a:solidFill>
              <a:latin typeface="+mn-ea"/>
            </a:endParaRPr>
          </a:p>
          <a:p>
            <a:pPr algn="ctr">
              <a:lnSpc>
                <a:spcPct val="200000"/>
              </a:lnSpc>
            </a:pPr>
            <a:endParaRPr lang="zh-CN" altLang="en-US" sz="3200" b="1" dirty="0" smtClean="0">
              <a:solidFill>
                <a:srgbClr val="002060"/>
              </a:solidFill>
              <a:latin typeface="微软雅黑" panose="020B0503020204020204" pitchFamily="34" charset="-122"/>
              <a:ea typeface="微软雅黑" panose="020B0503020204020204" pitchFamily="34" charset="-122"/>
            </a:endParaRPr>
          </a:p>
        </p:txBody>
      </p:sp>
      <p:grpSp>
        <p:nvGrpSpPr>
          <p:cNvPr id="18" name="组合 71"/>
          <p:cNvGrpSpPr/>
          <p:nvPr/>
        </p:nvGrpSpPr>
        <p:grpSpPr>
          <a:xfrm>
            <a:off x="2259106" y="4052047"/>
            <a:ext cx="9073136" cy="1147482"/>
            <a:chOff x="8005456" y="3376186"/>
            <a:chExt cx="4617144" cy="533886"/>
          </a:xfrm>
        </p:grpSpPr>
        <p:grpSp>
          <p:nvGrpSpPr>
            <p:cNvPr id="21" name="组合 58"/>
            <p:cNvGrpSpPr/>
            <p:nvPr/>
          </p:nvGrpSpPr>
          <p:grpSpPr>
            <a:xfrm>
              <a:off x="8490686" y="3558984"/>
              <a:ext cx="4131914" cy="351088"/>
              <a:chOff x="8412218" y="3882969"/>
              <a:chExt cx="4131914" cy="351088"/>
            </a:xfrm>
          </p:grpSpPr>
          <p:sp>
            <p:nvSpPr>
              <p:cNvPr id="40" name="文本框 59"/>
              <p:cNvSpPr txBox="1"/>
              <p:nvPr/>
            </p:nvSpPr>
            <p:spPr>
              <a:xfrm>
                <a:off x="8412218" y="3882969"/>
                <a:ext cx="4131914" cy="351088"/>
              </a:xfrm>
              <a:prstGeom prst="rect">
                <a:avLst/>
              </a:prstGeom>
              <a:noFill/>
            </p:spPr>
            <p:txBody>
              <a:bodyPr wrap="square" rtlCol="0">
                <a:spAutoFit/>
              </a:bodyPr>
              <a:lstStyle/>
              <a:p>
                <a:r>
                  <a:rPr lang="zh-CN" altLang="en-US" sz="3200" b="1" dirty="0" smtClean="0">
                    <a:latin typeface="黑体" panose="02010609060101010101" pitchFamily="49" charset="-122"/>
                    <a:ea typeface="黑体" panose="02010609060101010101" pitchFamily="49" charset="-122"/>
                    <a:sym typeface="宋体" panose="02010600030101010101" pitchFamily="2" charset="-122"/>
                  </a:rPr>
                  <a:t>  </a:t>
                </a:r>
                <a:endParaRPr lang="zh-CN" altLang="en-US" sz="3200" b="1" dirty="0">
                  <a:solidFill>
                    <a:schemeClr val="accent5">
                      <a:lumMod val="50000"/>
                    </a:schemeClr>
                  </a:solidFill>
                  <a:latin typeface="黑体" panose="02010609060101010101" pitchFamily="49" charset="-122"/>
                  <a:ea typeface="黑体" panose="02010609060101010101" pitchFamily="49" charset="-122"/>
                  <a:sym typeface="宋体" panose="02010600030101010101" pitchFamily="2" charset="-122"/>
                </a:endParaRPr>
              </a:p>
            </p:txBody>
          </p:sp>
          <p:sp>
            <p:nvSpPr>
              <p:cNvPr id="41" name="文本框 60"/>
              <p:cNvSpPr txBox="1"/>
              <p:nvPr/>
            </p:nvSpPr>
            <p:spPr>
              <a:xfrm>
                <a:off x="9042399" y="3905993"/>
                <a:ext cx="2394858" cy="292949"/>
              </a:xfrm>
              <a:prstGeom prst="rect">
                <a:avLst/>
              </a:prstGeom>
              <a:noFill/>
            </p:spPr>
            <p:txBody>
              <a:bodyPr wrap="square" rtlCol="0">
                <a:spAutoFit/>
              </a:bodyPr>
              <a:lstStyle/>
              <a:p>
                <a:endParaRPr lang="zh-CN" altLang="en-US" dirty="0">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22" name="组合 64"/>
            <p:cNvGrpSpPr/>
            <p:nvPr/>
          </p:nvGrpSpPr>
          <p:grpSpPr>
            <a:xfrm>
              <a:off x="8005456" y="3376186"/>
              <a:ext cx="659531" cy="467147"/>
              <a:chOff x="8005456" y="3376186"/>
              <a:chExt cx="659531" cy="467147"/>
            </a:xfrm>
          </p:grpSpPr>
          <p:sp>
            <p:nvSpPr>
              <p:cNvPr id="38" name="文本框 61"/>
              <p:cNvSpPr txBox="1"/>
              <p:nvPr/>
            </p:nvSpPr>
            <p:spPr>
              <a:xfrm>
                <a:off x="8005456" y="3384729"/>
                <a:ext cx="630301" cy="357766"/>
              </a:xfrm>
              <a:prstGeom prst="rect">
                <a:avLst/>
              </a:prstGeom>
              <a:noFill/>
            </p:spPr>
            <p:txBody>
              <a:bodyPr wrap="square" rtlCol="0">
                <a:spAutoFit/>
              </a:bodyPr>
              <a:lstStyle/>
              <a:p>
                <a:pPr algn="ctr"/>
                <a:r>
                  <a:rPr lang="en-US" altLang="zh-CN" sz="4400" b="1" dirty="0" smtClean="0">
                    <a:solidFill>
                      <a:schemeClr val="accent1"/>
                    </a:solidFill>
                    <a:latin typeface="微软雅黑" panose="020B0503020204020204" pitchFamily="34" charset="-122"/>
                    <a:ea typeface="微软雅黑" panose="020B0503020204020204" pitchFamily="34" charset="-122"/>
                  </a:rPr>
                  <a:t>  </a:t>
                </a:r>
                <a:r>
                  <a:rPr lang="zh-CN" altLang="en-US" sz="4400" b="1" dirty="0" smtClean="0">
                    <a:solidFill>
                      <a:schemeClr val="accent1"/>
                    </a:solidFill>
                    <a:latin typeface="微软雅黑" panose="020B0503020204020204" pitchFamily="34" charset="-122"/>
                    <a:ea typeface="微软雅黑" panose="020B0503020204020204" pitchFamily="34" charset="-122"/>
                  </a:rPr>
                  <a:t>九</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39" name="矩形 38"/>
              <p:cNvSpPr/>
              <p:nvPr/>
            </p:nvSpPr>
            <p:spPr>
              <a:xfrm>
                <a:off x="8142859" y="3376186"/>
                <a:ext cx="522128" cy="46714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2" name="矩形 41"/>
          <p:cNvSpPr/>
          <p:nvPr/>
        </p:nvSpPr>
        <p:spPr>
          <a:xfrm>
            <a:off x="-2169460" y="3980328"/>
            <a:ext cx="20188517" cy="1077218"/>
          </a:xfrm>
          <a:prstGeom prst="rect">
            <a:avLst/>
          </a:prstGeom>
        </p:spPr>
        <p:txBody>
          <a:bodyPr wrap="square">
            <a:spAutoFit/>
          </a:bodyPr>
          <a:lstStyle/>
          <a:p>
            <a:pPr algn="ctr">
              <a:lnSpc>
                <a:spcPct val="200000"/>
              </a:lnSpc>
            </a:pPr>
            <a:r>
              <a:rPr lang="zh-CN" altLang="en-US" sz="3200" b="1" dirty="0" smtClean="0">
                <a:solidFill>
                  <a:srgbClr val="002060"/>
                </a:solidFill>
                <a:latin typeface="+mn-ea"/>
                <a:sym typeface="+mn-ea"/>
              </a:rPr>
              <a:t>中国民办职业教育发展现状及陕西情况介绍</a:t>
            </a:r>
            <a:endParaRPr lang="zh-CN" altLang="en-US" sz="3200" b="1" dirty="0" smtClean="0">
              <a:solidFill>
                <a:srgbClr val="002060"/>
              </a:solidFill>
              <a:latin typeface="+mn-ea"/>
            </a:endParaRPr>
          </a:p>
        </p:txBody>
      </p:sp>
      <p:sp>
        <p:nvSpPr>
          <p:cNvPr id="43" name="矩形 42"/>
          <p:cNvSpPr/>
          <p:nvPr/>
        </p:nvSpPr>
        <p:spPr>
          <a:xfrm>
            <a:off x="3207657" y="2779058"/>
            <a:ext cx="9202058" cy="1077218"/>
          </a:xfrm>
          <a:prstGeom prst="rect">
            <a:avLst/>
          </a:prstGeom>
        </p:spPr>
        <p:txBody>
          <a:bodyPr wrap="square">
            <a:spAutoFit/>
          </a:bodyPr>
          <a:lstStyle/>
          <a:p>
            <a:pPr algn="ctr">
              <a:lnSpc>
                <a:spcPct val="200000"/>
              </a:lnSpc>
            </a:pPr>
            <a:r>
              <a:rPr lang="zh-CN" altLang="en-US" sz="3200" b="1" spc="300" dirty="0" smtClean="0">
                <a:solidFill>
                  <a:srgbClr val="002060"/>
                </a:solidFill>
                <a:latin typeface="微软雅黑" panose="020B0503020204020204" pitchFamily="34" charset="-122"/>
                <a:ea typeface="微软雅黑" panose="020B0503020204020204" pitchFamily="34" charset="-122"/>
                <a:sym typeface="+mn-ea"/>
              </a:rPr>
              <a:t>我国职业教育概况及重大政策法规综述</a:t>
            </a:r>
            <a:endParaRPr lang="zh-CN" altLang="en-US" sz="3200" b="1" dirty="0" smtClean="0">
              <a:solidFill>
                <a:srgbClr val="002060"/>
              </a:solidFill>
              <a:latin typeface="+mn-ea"/>
            </a:endParaRPr>
          </a:p>
        </p:txBody>
      </p:sp>
      <p:sp>
        <p:nvSpPr>
          <p:cNvPr id="44" name="矩形 43"/>
          <p:cNvSpPr/>
          <p:nvPr/>
        </p:nvSpPr>
        <p:spPr>
          <a:xfrm>
            <a:off x="3962400" y="519953"/>
            <a:ext cx="7547428" cy="584775"/>
          </a:xfrm>
          <a:prstGeom prst="rect">
            <a:avLst/>
          </a:prstGeom>
        </p:spPr>
        <p:txBody>
          <a:bodyPr wrap="square">
            <a:spAutoFit/>
          </a:bodyPr>
          <a:lstStyle/>
          <a:p>
            <a:r>
              <a:rPr lang="zh-CN" altLang="en-US" sz="3200" b="1" dirty="0" smtClean="0">
                <a:solidFill>
                  <a:schemeClr val="accent5">
                    <a:lumMod val="50000"/>
                  </a:schemeClr>
                </a:solidFill>
                <a:latin typeface="+mn-ea"/>
                <a:sym typeface="楷体" panose="02010609060101010101" pitchFamily="49" charset="-122"/>
              </a:rPr>
              <a:t>陕西民办教育已出台的营非政策</a:t>
            </a:r>
            <a:endParaRPr lang="zh-CN" altLang="en-US" sz="3200" spc="300" dirty="0">
              <a:solidFill>
                <a:srgbClr val="002060"/>
              </a:solidFill>
            </a:endParaRPr>
          </a:p>
        </p:txBody>
      </p:sp>
      <p:grpSp>
        <p:nvGrpSpPr>
          <p:cNvPr id="23" name="组合 71"/>
          <p:cNvGrpSpPr/>
          <p:nvPr/>
        </p:nvGrpSpPr>
        <p:grpSpPr>
          <a:xfrm>
            <a:off x="2366683" y="5378822"/>
            <a:ext cx="9730975" cy="1237133"/>
            <a:chOff x="7996933" y="3499804"/>
            <a:chExt cx="4625667" cy="410268"/>
          </a:xfrm>
        </p:grpSpPr>
        <p:grpSp>
          <p:nvGrpSpPr>
            <p:cNvPr id="24" name="组合 58"/>
            <p:cNvGrpSpPr/>
            <p:nvPr/>
          </p:nvGrpSpPr>
          <p:grpSpPr>
            <a:xfrm>
              <a:off x="8490686" y="3558984"/>
              <a:ext cx="4131914" cy="351088"/>
              <a:chOff x="8412218" y="3882969"/>
              <a:chExt cx="4131914" cy="351088"/>
            </a:xfrm>
          </p:grpSpPr>
          <p:sp>
            <p:nvSpPr>
              <p:cNvPr id="49" name="文本框 59"/>
              <p:cNvSpPr txBox="1"/>
              <p:nvPr/>
            </p:nvSpPr>
            <p:spPr>
              <a:xfrm>
                <a:off x="8412218" y="3882969"/>
                <a:ext cx="4131914" cy="351088"/>
              </a:xfrm>
              <a:prstGeom prst="rect">
                <a:avLst/>
              </a:prstGeom>
              <a:noFill/>
            </p:spPr>
            <p:txBody>
              <a:bodyPr wrap="square" rtlCol="0">
                <a:spAutoFit/>
              </a:bodyPr>
              <a:lstStyle/>
              <a:p>
                <a:r>
                  <a:rPr lang="zh-CN" altLang="en-US" sz="3200" b="1" dirty="0" smtClean="0">
                    <a:latin typeface="黑体" panose="02010609060101010101" pitchFamily="49" charset="-122"/>
                    <a:ea typeface="黑体" panose="02010609060101010101" pitchFamily="49" charset="-122"/>
                    <a:sym typeface="宋体" panose="02010600030101010101" pitchFamily="2" charset="-122"/>
                  </a:rPr>
                  <a:t>  </a:t>
                </a:r>
                <a:endParaRPr lang="zh-CN" altLang="en-US" sz="3200" b="1" dirty="0">
                  <a:solidFill>
                    <a:schemeClr val="accent5">
                      <a:lumMod val="50000"/>
                    </a:schemeClr>
                  </a:solidFill>
                  <a:latin typeface="黑体" panose="02010609060101010101" pitchFamily="49" charset="-122"/>
                  <a:ea typeface="黑体" panose="02010609060101010101" pitchFamily="49" charset="-122"/>
                  <a:sym typeface="宋体" panose="02010600030101010101" pitchFamily="2" charset="-122"/>
                </a:endParaRPr>
              </a:p>
            </p:txBody>
          </p:sp>
          <p:sp>
            <p:nvSpPr>
              <p:cNvPr id="50" name="文本框 60"/>
              <p:cNvSpPr txBox="1"/>
              <p:nvPr/>
            </p:nvSpPr>
            <p:spPr>
              <a:xfrm>
                <a:off x="9042399" y="3905993"/>
                <a:ext cx="2394858" cy="292949"/>
              </a:xfrm>
              <a:prstGeom prst="rect">
                <a:avLst/>
              </a:prstGeom>
              <a:noFill/>
            </p:spPr>
            <p:txBody>
              <a:bodyPr wrap="square" rtlCol="0">
                <a:spAutoFit/>
              </a:bodyPr>
              <a:lstStyle/>
              <a:p>
                <a:endParaRPr lang="zh-CN" altLang="en-US" dirty="0">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25" name="组合 64"/>
            <p:cNvGrpSpPr/>
            <p:nvPr/>
          </p:nvGrpSpPr>
          <p:grpSpPr>
            <a:xfrm>
              <a:off x="7996933" y="3499804"/>
              <a:ext cx="581576" cy="339882"/>
              <a:chOff x="7996933" y="3499804"/>
              <a:chExt cx="581576" cy="339882"/>
            </a:xfrm>
          </p:grpSpPr>
          <p:sp>
            <p:nvSpPr>
              <p:cNvPr id="47" name="文本框 61"/>
              <p:cNvSpPr txBox="1"/>
              <p:nvPr/>
            </p:nvSpPr>
            <p:spPr>
              <a:xfrm>
                <a:off x="7996933" y="3528156"/>
                <a:ext cx="581576" cy="255168"/>
              </a:xfrm>
              <a:prstGeom prst="rect">
                <a:avLst/>
              </a:prstGeom>
              <a:noFill/>
            </p:spPr>
            <p:txBody>
              <a:bodyPr wrap="square" rtlCol="0">
                <a:spAutoFit/>
              </a:bodyPr>
              <a:lstStyle/>
              <a:p>
                <a:pPr algn="ctr"/>
                <a:r>
                  <a:rPr lang="en-US" altLang="zh-CN" sz="4400" b="1" dirty="0" smtClean="0">
                    <a:solidFill>
                      <a:schemeClr val="accent1"/>
                    </a:solidFill>
                    <a:latin typeface="微软雅黑" panose="020B0503020204020204" pitchFamily="34" charset="-122"/>
                    <a:ea typeface="微软雅黑" panose="020B0503020204020204" pitchFamily="34" charset="-122"/>
                  </a:rPr>
                  <a:t>  </a:t>
                </a:r>
                <a:r>
                  <a:rPr lang="zh-CN" altLang="en-US" sz="4400" b="1" dirty="0" smtClean="0">
                    <a:solidFill>
                      <a:schemeClr val="accent1"/>
                    </a:solidFill>
                    <a:latin typeface="微软雅黑" panose="020B0503020204020204" pitchFamily="34" charset="-122"/>
                    <a:ea typeface="微软雅黑" panose="020B0503020204020204" pitchFamily="34" charset="-122"/>
                  </a:rPr>
                  <a:t>十</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48" name="矩形 47"/>
              <p:cNvSpPr/>
              <p:nvPr/>
            </p:nvSpPr>
            <p:spPr>
              <a:xfrm>
                <a:off x="8108136" y="3499804"/>
                <a:ext cx="464639" cy="3398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69" name="矩形 68"/>
          <p:cNvSpPr/>
          <p:nvPr/>
        </p:nvSpPr>
        <p:spPr>
          <a:xfrm>
            <a:off x="3976913" y="5593977"/>
            <a:ext cx="8215087" cy="584775"/>
          </a:xfrm>
          <a:prstGeom prst="rect">
            <a:avLst/>
          </a:prstGeom>
        </p:spPr>
        <p:txBody>
          <a:bodyPr wrap="square">
            <a:spAutoFit/>
          </a:bodyPr>
          <a:lstStyle/>
          <a:p>
            <a:r>
              <a:rPr lang="zh-CN" altLang="en-US" sz="3200" b="1" spc="300" dirty="0" smtClean="0">
                <a:solidFill>
                  <a:srgbClr val="002060"/>
                </a:solidFill>
                <a:latin typeface="微软雅黑" panose="020B0503020204020204" pitchFamily="34" charset="-122"/>
                <a:ea typeface="微软雅黑" panose="020B0503020204020204" pitchFamily="34" charset="-122"/>
                <a:sym typeface="+mn-ea"/>
              </a:rPr>
              <a:t>新形势下职业教育发展的建议</a:t>
            </a:r>
            <a:endParaRPr lang="zh-CN" altLang="en-US" sz="3200" spc="300" dirty="0" smtClean="0">
              <a:solidFill>
                <a:srgbClr val="002060"/>
              </a:solidFill>
            </a:endParaRPr>
          </a:p>
        </p:txBody>
      </p:sp>
      <p:sp>
        <p:nvSpPr>
          <p:cNvPr id="71" name="矩形 70"/>
          <p:cNvSpPr/>
          <p:nvPr/>
        </p:nvSpPr>
        <p:spPr>
          <a:xfrm>
            <a:off x="3280230" y="5660571"/>
            <a:ext cx="6865256" cy="928652"/>
          </a:xfrm>
          <a:prstGeom prst="rect">
            <a:avLst/>
          </a:prstGeom>
        </p:spPr>
        <p:txBody>
          <a:bodyPr wrap="square">
            <a:spAutoFit/>
          </a:bodyPr>
          <a:lstStyle/>
          <a:p>
            <a:pPr algn="ctr">
              <a:lnSpc>
                <a:spcPct val="200000"/>
              </a:lnSpc>
            </a:pPr>
            <a:r>
              <a:rPr lang="zh-CN" altLang="en-US" sz="3200" b="1" spc="300" dirty="0" smtClean="0">
                <a:solidFill>
                  <a:srgbClr val="002060"/>
                </a:solidFill>
                <a:latin typeface="微软雅黑" panose="020B0503020204020204" pitchFamily="34" charset="-122"/>
                <a:ea typeface="微软雅黑" panose="020B0503020204020204" pitchFamily="34" charset="-122"/>
                <a:sym typeface="+mn-ea"/>
              </a:rPr>
              <a:t>     </a:t>
            </a:r>
            <a:endParaRPr lang="zh-CN" altLang="en-US" sz="3200" b="1" dirty="0" smtClean="0">
              <a:solidFill>
                <a:srgbClr val="002060"/>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 presetClass="entr" presetSubtype="2" fill="hold" nodeType="withEffect">
                                  <p:stCondLst>
                                    <p:cond delay="3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1+#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60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1+#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120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1+#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120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1+#ppt_w/2"/>
                                          </p:val>
                                        </p:tav>
                                        <p:tav tm="100000">
                                          <p:val>
                                            <p:strVal val="#ppt_x"/>
                                          </p:val>
                                        </p:tav>
                                      </p:tavLst>
                                    </p:anim>
                                    <p:anim calcmode="lin" valueType="num">
                                      <p:cBhvr additive="base">
                                        <p:cTn id="23" dur="500" fill="hold"/>
                                        <p:tgtEl>
                                          <p:spTgt spid="18"/>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120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1+#ppt_w/2"/>
                                          </p:val>
                                        </p:tav>
                                        <p:tav tm="100000">
                                          <p:val>
                                            <p:strVal val="#ppt_x"/>
                                          </p:val>
                                        </p:tav>
                                      </p:tavLst>
                                    </p:anim>
                                    <p:anim calcmode="lin" valueType="num">
                                      <p:cBhvr additive="base">
                                        <p:cTn id="27"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2049" name="Rectangle 1"/>
          <p:cNvSpPr>
            <a:spLocks noChangeArrowheads="1"/>
          </p:cNvSpPr>
          <p:nvPr/>
        </p:nvSpPr>
        <p:spPr bwMode="auto">
          <a:xfrm>
            <a:off x="319314" y="1217571"/>
            <a:ext cx="11684000" cy="3631763"/>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08305" algn="l" defTabSz="914400" rtl="0" eaLnBrk="1" fontAlgn="base" latinLnBrk="0" hangingPunct="1">
              <a:lnSpc>
                <a:spcPct val="250000"/>
              </a:lnSpc>
              <a:spcBef>
                <a:spcPct val="0"/>
              </a:spcBef>
              <a:spcAft>
                <a:spcPct val="0"/>
              </a:spcAft>
              <a:buClrTx/>
              <a:buSzTx/>
              <a:buFontTx/>
              <a:buNone/>
            </a:pPr>
            <a:r>
              <a:rPr kumimoji="0" lang="en-US" altLang="zh-CN" sz="3200" b="1" i="0" u="none" strike="noStrike" cap="none" normalizeH="0" baseline="0" dirty="0" smtClean="0">
                <a:ln>
                  <a:noFill/>
                </a:ln>
                <a:solidFill>
                  <a:schemeClr val="accent1"/>
                </a:solidFill>
                <a:effectLst/>
                <a:latin typeface="+mn-ea"/>
                <a:cs typeface="宋体" panose="02010600030101010101" pitchFamily="2" charset="-122"/>
              </a:rPr>
              <a:t>    </a:t>
            </a:r>
            <a:r>
              <a:rPr kumimoji="0" lang="zh-CN" sz="3200" b="1" i="0" u="none" strike="noStrike" cap="none" normalizeH="0" baseline="0" dirty="0" smtClean="0">
                <a:ln>
                  <a:noFill/>
                </a:ln>
                <a:solidFill>
                  <a:schemeClr val="accent1"/>
                </a:solidFill>
                <a:effectLst/>
                <a:latin typeface="+mn-ea"/>
                <a:cs typeface="宋体" panose="02010600030101010101" pitchFamily="2" charset="-122"/>
              </a:rPr>
              <a:t>第十一条</a:t>
            </a:r>
            <a:r>
              <a:rPr kumimoji="0" lang="zh-CN" altLang="en-US" sz="3200" b="1" i="0" u="none" strike="noStrike" cap="none" normalizeH="0" baseline="0" dirty="0" smtClean="0">
                <a:ln>
                  <a:noFill/>
                </a:ln>
                <a:solidFill>
                  <a:schemeClr val="accent1"/>
                </a:solidFill>
                <a:effectLst/>
                <a:latin typeface="仿宋" panose="02010609060101010101" pitchFamily="1" charset="-122"/>
                <a:ea typeface="仿宋" panose="02010609060101010101" pitchFamily="1" charset="-122"/>
                <a:cs typeface="Times New Roman" panose="02020603050405020304" pitchFamily="18" charset="0"/>
              </a:rPr>
              <a:t>  设立民办学校应当符合</a:t>
            </a:r>
            <a:r>
              <a:rPr kumimoji="0" lang="zh-CN" altLang="en-US" sz="3200" b="1" i="0" u="none" strike="noStrike" cap="none" normalizeH="0" baseline="0" dirty="0" smtClean="0">
                <a:ln>
                  <a:noFill/>
                </a:ln>
                <a:solidFill>
                  <a:schemeClr val="accent1"/>
                </a:solidFill>
                <a:effectLst/>
                <a:latin typeface="+mn-ea"/>
                <a:cs typeface="Times New Roman" panose="02020603050405020304" pitchFamily="18" charset="0"/>
              </a:rPr>
              <a:t>当地</a:t>
            </a:r>
            <a:r>
              <a:rPr kumimoji="0" lang="zh-CN" altLang="en-US" sz="3200" b="1" i="0" u="none" strike="noStrike" cap="none" normalizeH="0" baseline="0" dirty="0" smtClean="0">
                <a:ln>
                  <a:noFill/>
                </a:ln>
                <a:solidFill>
                  <a:schemeClr val="accent1"/>
                </a:solidFill>
                <a:effectLst/>
                <a:latin typeface="仿宋" panose="02010609060101010101" pitchFamily="1" charset="-122"/>
                <a:ea typeface="仿宋" panose="02010609060101010101" pitchFamily="1" charset="-122"/>
                <a:cs typeface="Times New Roman" panose="02020603050405020304" pitchFamily="18" charset="0"/>
              </a:rPr>
              <a:t>教育发展的需求，具备教育法和其他有关法律、法规规定的条件。</a:t>
            </a:r>
            <a:endParaRPr kumimoji="0" lang="zh-CN" altLang="en-US" sz="3200" b="1" i="0" u="none" strike="noStrike" cap="none" normalizeH="0" baseline="0" dirty="0" smtClean="0">
              <a:ln>
                <a:noFill/>
              </a:ln>
              <a:solidFill>
                <a:schemeClr val="accent1"/>
              </a:solidFill>
              <a:effectLst/>
              <a:latin typeface="仿宋" panose="02010609060101010101" pitchFamily="1" charset="-122"/>
              <a:ea typeface="仿宋" panose="02010609060101010101" pitchFamily="1" charset="-122"/>
              <a:cs typeface="宋体" panose="02010600030101010101" pitchFamily="2" charset="-122"/>
            </a:endParaRPr>
          </a:p>
          <a:p>
            <a:pPr marL="0" marR="0" lvl="0" indent="408305" algn="l" defTabSz="914400" rtl="0" eaLnBrk="0" fontAlgn="base" latinLnBrk="0" hangingPunct="0">
              <a:lnSpc>
                <a:spcPct val="250000"/>
              </a:lnSpc>
              <a:spcBef>
                <a:spcPct val="0"/>
              </a:spcBef>
              <a:spcAft>
                <a:spcPct val="0"/>
              </a:spcAft>
              <a:buClrTx/>
              <a:buSzTx/>
              <a:buFontTx/>
              <a:buNone/>
            </a:pPr>
            <a:r>
              <a:rPr kumimoji="0" lang="zh-CN" altLang="en-US" sz="2800" b="1" i="0" u="none" strike="noStrike" cap="none" normalizeH="0" baseline="0" dirty="0" smtClean="0">
                <a:ln>
                  <a:noFill/>
                </a:ln>
                <a:solidFill>
                  <a:schemeClr val="accent1"/>
                </a:solidFill>
                <a:effectLst/>
                <a:latin typeface="仿宋" panose="02010609060101010101" pitchFamily="1" charset="-122"/>
                <a:ea typeface="仿宋" panose="02010609060101010101" pitchFamily="1" charset="-122"/>
                <a:cs typeface="Times New Roman" panose="02020603050405020304" pitchFamily="18" charset="0"/>
              </a:rPr>
              <a:t>   民办学校的设置标准参照</a:t>
            </a:r>
            <a:r>
              <a:rPr kumimoji="0" lang="zh-CN" altLang="en-US" sz="2800" b="1" i="0" u="none" strike="noStrike" cap="none" normalizeH="0" baseline="0" dirty="0" smtClean="0">
                <a:ln>
                  <a:noFill/>
                </a:ln>
                <a:solidFill>
                  <a:schemeClr val="accent1"/>
                </a:solidFill>
                <a:effectLst/>
                <a:latin typeface="+mn-ea"/>
                <a:cs typeface="Times New Roman" panose="02020603050405020304" pitchFamily="18" charset="0"/>
              </a:rPr>
              <a:t>同级同类</a:t>
            </a:r>
            <a:r>
              <a:rPr kumimoji="0" lang="zh-CN" altLang="en-US" sz="2800" b="1" i="0" u="none" strike="noStrike" cap="none" normalizeH="0" baseline="0" dirty="0" smtClean="0">
                <a:ln>
                  <a:noFill/>
                </a:ln>
                <a:solidFill>
                  <a:schemeClr val="accent1"/>
                </a:solidFill>
                <a:effectLst/>
                <a:latin typeface="仿宋" panose="02010609060101010101" pitchFamily="1" charset="-122"/>
                <a:ea typeface="仿宋" panose="02010609060101010101" pitchFamily="1" charset="-122"/>
                <a:cs typeface="Times New Roman" panose="02020603050405020304" pitchFamily="18" charset="0"/>
              </a:rPr>
              <a:t>公办学校的设置标准执行。</a:t>
            </a:r>
            <a:endParaRPr kumimoji="0" lang="zh-CN" altLang="en-US" sz="2800" b="1" i="0" u="none" strike="noStrike" cap="none" normalizeH="0" baseline="0" dirty="0" smtClean="0">
              <a:ln>
                <a:noFill/>
              </a:ln>
              <a:solidFill>
                <a:schemeClr val="accent1"/>
              </a:solidFill>
              <a:effectLst/>
              <a:latin typeface="仿宋" panose="02010609060101010101" pitchFamily="1" charset="-122"/>
              <a:ea typeface="仿宋" panose="02010609060101010101" pitchFamily="1"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2049" name="Rectangle 1"/>
          <p:cNvSpPr>
            <a:spLocks noChangeArrowheads="1"/>
          </p:cNvSpPr>
          <p:nvPr/>
        </p:nvSpPr>
        <p:spPr bwMode="auto">
          <a:xfrm>
            <a:off x="478971" y="380558"/>
            <a:ext cx="11422743" cy="6001643"/>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08305" algn="l" defTabSz="914400" rtl="0" eaLnBrk="0" fontAlgn="base" latinLnBrk="0" hangingPunct="0">
              <a:lnSpc>
                <a:spcPct val="200000"/>
              </a:lnSpc>
              <a:spcBef>
                <a:spcPct val="0"/>
              </a:spcBef>
              <a:spcAft>
                <a:spcPct val="0"/>
              </a:spcAft>
              <a:buClrTx/>
              <a:buSzTx/>
              <a:buFontTx/>
              <a:buNone/>
            </a:pPr>
            <a:r>
              <a:rPr kumimoji="0" lang="zh-CN" altLang="en-US" sz="3200" b="1" i="0" u="none" strike="noStrike" cap="none" normalizeH="0" baseline="0" dirty="0" smtClean="0">
                <a:ln>
                  <a:noFill/>
                </a:ln>
                <a:solidFill>
                  <a:schemeClr val="accent1"/>
                </a:solidFill>
                <a:effectLst/>
                <a:latin typeface="+mn-ea"/>
                <a:cs typeface="宋体" panose="02010600030101010101" pitchFamily="2" charset="-122"/>
              </a:rPr>
              <a:t>    第十二条</a:t>
            </a:r>
            <a:r>
              <a:rPr kumimoji="0" lang="zh-CN" altLang="en-US" sz="3200" b="1" i="0" u="none" strike="noStrike" cap="none" normalizeH="0" baseline="0" dirty="0" smtClean="0">
                <a:ln>
                  <a:noFill/>
                </a:ln>
                <a:solidFill>
                  <a:schemeClr val="accent1"/>
                </a:solidFill>
                <a:effectLst/>
                <a:latin typeface="仿宋" panose="02010609060101010101" pitchFamily="1" charset="-122"/>
                <a:ea typeface="仿宋" panose="02010609060101010101" pitchFamily="1" charset="-122"/>
                <a:cs typeface="Times New Roman" panose="02020603050405020304" pitchFamily="18" charset="0"/>
              </a:rPr>
              <a:t>  举办实施学历教育、学前教育、自学考试助学及其他文化教育的民办学校，由</a:t>
            </a:r>
            <a:r>
              <a:rPr kumimoji="0" lang="zh-CN" altLang="en-US" sz="3200" b="1" i="0" u="none" strike="noStrike" cap="none" normalizeH="0" baseline="0" dirty="0" smtClean="0">
                <a:ln>
                  <a:noFill/>
                </a:ln>
                <a:solidFill>
                  <a:schemeClr val="accent1"/>
                </a:solidFill>
                <a:effectLst/>
                <a:latin typeface="+mn-ea"/>
                <a:cs typeface="Times New Roman" panose="02020603050405020304" pitchFamily="18" charset="0"/>
              </a:rPr>
              <a:t>县级以上人民政府</a:t>
            </a:r>
            <a:r>
              <a:rPr kumimoji="0" lang="zh-CN" altLang="en-US" sz="3200" b="1" i="0" u="none" strike="noStrike" cap="none" normalizeH="0" baseline="0" dirty="0" smtClean="0">
                <a:ln>
                  <a:noFill/>
                </a:ln>
                <a:solidFill>
                  <a:schemeClr val="accent1"/>
                </a:solidFill>
                <a:effectLst/>
                <a:latin typeface="仿宋" panose="02010609060101010101" pitchFamily="1" charset="-122"/>
                <a:ea typeface="仿宋" panose="02010609060101010101" pitchFamily="1" charset="-122"/>
                <a:cs typeface="Times New Roman" panose="02020603050405020304" pitchFamily="18" charset="0"/>
              </a:rPr>
              <a:t>教育行政部门按照国家规定的权限审批；</a:t>
            </a:r>
            <a:endParaRPr kumimoji="0" lang="en-US" altLang="zh-CN" sz="3200" b="1" i="0" u="none" strike="noStrike" cap="none" normalizeH="0" baseline="0" dirty="0" smtClean="0">
              <a:ln>
                <a:noFill/>
              </a:ln>
              <a:solidFill>
                <a:schemeClr val="accent1"/>
              </a:solidFill>
              <a:effectLst/>
              <a:latin typeface="仿宋" panose="02010609060101010101" pitchFamily="1" charset="-122"/>
              <a:ea typeface="仿宋" panose="02010609060101010101" pitchFamily="1" charset="-122"/>
              <a:cs typeface="Times New Roman" panose="02020603050405020304" pitchFamily="18" charset="0"/>
            </a:endParaRPr>
          </a:p>
          <a:p>
            <a:pPr marL="0" marR="0" lvl="0" indent="408305" algn="l" defTabSz="914400" rtl="0" eaLnBrk="0" fontAlgn="base" latinLnBrk="0" hangingPunct="0">
              <a:lnSpc>
                <a:spcPct val="200000"/>
              </a:lnSpc>
              <a:spcBef>
                <a:spcPct val="0"/>
              </a:spcBef>
              <a:spcAft>
                <a:spcPct val="0"/>
              </a:spcAft>
              <a:buClrTx/>
              <a:buSzTx/>
              <a:buFontTx/>
              <a:buNone/>
            </a:pPr>
            <a:r>
              <a:rPr lang="en-US" altLang="zh-CN" sz="3200" b="1" dirty="0" smtClean="0">
                <a:solidFill>
                  <a:schemeClr val="accent1"/>
                </a:solidFill>
                <a:latin typeface="仿宋" panose="02010609060101010101" pitchFamily="1" charset="-122"/>
                <a:ea typeface="仿宋" panose="02010609060101010101" pitchFamily="1" charset="-122"/>
                <a:cs typeface="Times New Roman" panose="02020603050405020304" pitchFamily="18" charset="0"/>
              </a:rPr>
              <a:t>  </a:t>
            </a:r>
            <a:r>
              <a:rPr kumimoji="0" lang="zh-CN" altLang="en-US" sz="3200" b="1" i="0" u="none" strike="noStrike" cap="none" normalizeH="0" baseline="0" dirty="0" smtClean="0">
                <a:ln>
                  <a:noFill/>
                </a:ln>
                <a:solidFill>
                  <a:schemeClr val="accent1"/>
                </a:solidFill>
                <a:effectLst/>
                <a:latin typeface="仿宋" panose="02010609060101010101" pitchFamily="1" charset="-122"/>
                <a:ea typeface="仿宋" panose="02010609060101010101" pitchFamily="1" charset="-122"/>
                <a:cs typeface="Times New Roman" panose="02020603050405020304" pitchFamily="18" charset="0"/>
              </a:rPr>
              <a:t>举办实施以职业技能为主的职业资格培训、职业技能培训的民办学校，由</a:t>
            </a:r>
            <a:r>
              <a:rPr kumimoji="0" lang="zh-CN" altLang="en-US" sz="3200" b="1" i="0" u="none" strike="noStrike" cap="none" normalizeH="0" baseline="0" dirty="0" smtClean="0">
                <a:ln>
                  <a:noFill/>
                </a:ln>
                <a:solidFill>
                  <a:schemeClr val="accent1"/>
                </a:solidFill>
                <a:effectLst/>
                <a:latin typeface="+mn-ea"/>
                <a:cs typeface="Times New Roman" panose="02020603050405020304" pitchFamily="18" charset="0"/>
              </a:rPr>
              <a:t>县级以上人民政府</a:t>
            </a:r>
            <a:r>
              <a:rPr kumimoji="0" lang="zh-CN" altLang="en-US" sz="3200" b="1" i="0" u="none" strike="noStrike" cap="none" normalizeH="0" baseline="0" dirty="0" smtClean="0">
                <a:ln>
                  <a:noFill/>
                </a:ln>
                <a:solidFill>
                  <a:schemeClr val="accent1"/>
                </a:solidFill>
                <a:effectLst/>
                <a:latin typeface="仿宋" panose="02010609060101010101" pitchFamily="1" charset="-122"/>
                <a:ea typeface="仿宋" panose="02010609060101010101" pitchFamily="1" charset="-122"/>
                <a:cs typeface="Times New Roman" panose="02020603050405020304" pitchFamily="18" charset="0"/>
              </a:rPr>
              <a:t>人力资源社会保障行政部门按照国家规定的权限审批，并抄送同级教育行政部门备案。</a:t>
            </a:r>
            <a:endParaRPr kumimoji="0" lang="zh-CN" altLang="en-US" sz="3200" b="1" i="0" u="none" strike="noStrike" cap="none" normalizeH="0" baseline="0" dirty="0" smtClean="0">
              <a:ln>
                <a:noFill/>
              </a:ln>
              <a:solidFill>
                <a:schemeClr val="accent1"/>
              </a:solidFill>
              <a:effectLst/>
              <a:latin typeface="仿宋" panose="02010609060101010101" pitchFamily="1" charset="-122"/>
              <a:ea typeface="仿宋" panose="02010609060101010101" pitchFamily="1"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4097" name="Rectangle 1"/>
          <p:cNvSpPr>
            <a:spLocks noChangeArrowheads="1"/>
          </p:cNvSpPr>
          <p:nvPr/>
        </p:nvSpPr>
        <p:spPr bwMode="auto">
          <a:xfrm>
            <a:off x="420915" y="1278959"/>
            <a:ext cx="11480800" cy="3046988"/>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08305" algn="l" defTabSz="914400" rtl="0" eaLnBrk="1" fontAlgn="base" latinLnBrk="0" hangingPunct="1">
              <a:lnSpc>
                <a:spcPct val="200000"/>
              </a:lnSpc>
              <a:spcBef>
                <a:spcPct val="0"/>
              </a:spcBef>
              <a:spcAft>
                <a:spcPct val="0"/>
              </a:spcAft>
              <a:buClrTx/>
              <a:buSzTx/>
              <a:buFontTx/>
              <a:buNone/>
            </a:pPr>
            <a:r>
              <a:rPr kumimoji="0" lang="en-US" altLang="zh-CN" sz="3200" b="1" i="0" u="none" strike="noStrike" cap="none" normalizeH="0" baseline="0" dirty="0" smtClean="0">
                <a:ln>
                  <a:noFill/>
                </a:ln>
                <a:solidFill>
                  <a:schemeClr val="accent1"/>
                </a:solidFill>
                <a:effectLst/>
                <a:latin typeface="+mn-ea"/>
                <a:cs typeface="宋体" panose="02010600030101010101" pitchFamily="2" charset="-122"/>
              </a:rPr>
              <a:t>    </a:t>
            </a:r>
            <a:r>
              <a:rPr kumimoji="0" lang="zh-CN" sz="3200" b="1" i="0" u="none" strike="noStrike" cap="none" normalizeH="0" baseline="0" dirty="0" smtClean="0">
                <a:ln>
                  <a:noFill/>
                </a:ln>
                <a:solidFill>
                  <a:schemeClr val="accent1"/>
                </a:solidFill>
                <a:effectLst/>
                <a:latin typeface="+mn-ea"/>
                <a:cs typeface="宋体" panose="02010600030101010101" pitchFamily="2" charset="-122"/>
              </a:rPr>
              <a:t>第三十八条</a:t>
            </a:r>
            <a:r>
              <a:rPr kumimoji="0" lang="zh-CN" altLang="en-US" sz="3200" b="1" i="0" u="none" strike="noStrike" cap="none" normalizeH="0" baseline="0" dirty="0" smtClean="0">
                <a:ln>
                  <a:noFill/>
                </a:ln>
                <a:solidFill>
                  <a:schemeClr val="accent1"/>
                </a:solidFill>
                <a:effectLst/>
                <a:latin typeface="仿宋" panose="02010609060101010101" pitchFamily="1" charset="-122"/>
                <a:ea typeface="仿宋" panose="02010609060101010101" pitchFamily="1" charset="-122"/>
                <a:cs typeface="Times New Roman" panose="02020603050405020304" pitchFamily="18" charset="0"/>
              </a:rPr>
              <a:t>  非营利性民办学校收费的具体办法，由</a:t>
            </a:r>
            <a:r>
              <a:rPr kumimoji="0" lang="zh-CN" altLang="en-US" sz="3200" b="1" i="0" u="none" strike="noStrike" cap="none" normalizeH="0" baseline="0" dirty="0" smtClean="0">
                <a:ln>
                  <a:noFill/>
                </a:ln>
                <a:solidFill>
                  <a:schemeClr val="accent1"/>
                </a:solidFill>
                <a:effectLst/>
                <a:latin typeface="+mn-ea"/>
                <a:cs typeface="Times New Roman" panose="02020603050405020304" pitchFamily="18" charset="0"/>
              </a:rPr>
              <a:t>省、自治区、直辖市人民政府</a:t>
            </a:r>
            <a:r>
              <a:rPr kumimoji="0" lang="zh-CN" altLang="en-US" sz="3200" b="1" i="0" u="none" strike="noStrike" cap="none" normalizeH="0" baseline="0" dirty="0" smtClean="0">
                <a:ln>
                  <a:noFill/>
                </a:ln>
                <a:solidFill>
                  <a:schemeClr val="accent1"/>
                </a:solidFill>
                <a:effectLst/>
                <a:latin typeface="仿宋" panose="02010609060101010101" pitchFamily="1" charset="-122"/>
                <a:ea typeface="仿宋" panose="02010609060101010101" pitchFamily="1" charset="-122"/>
                <a:cs typeface="Times New Roman" panose="02020603050405020304" pitchFamily="18" charset="0"/>
              </a:rPr>
              <a:t>制定；营利性民办学校的收费标准，实行市场调节， 由学校自主决定。</a:t>
            </a:r>
            <a:endParaRPr kumimoji="0" lang="zh-CN" altLang="en-US" sz="3200" b="1" i="0" u="none" strike="noStrike" cap="none" normalizeH="0" baseline="0" dirty="0" smtClean="0">
              <a:ln>
                <a:noFill/>
              </a:ln>
              <a:solidFill>
                <a:schemeClr val="accent1"/>
              </a:solidFill>
              <a:effectLst/>
              <a:latin typeface="仿宋" panose="02010609060101010101" pitchFamily="1" charset="-122"/>
              <a:ea typeface="仿宋" panose="02010609060101010101" pitchFamily="1"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4097" name="Rectangle 1"/>
          <p:cNvSpPr>
            <a:spLocks noChangeArrowheads="1"/>
          </p:cNvSpPr>
          <p:nvPr/>
        </p:nvSpPr>
        <p:spPr bwMode="auto">
          <a:xfrm>
            <a:off x="391886" y="786174"/>
            <a:ext cx="11480800" cy="5016758"/>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08305" algn="l" defTabSz="914400" rtl="0" eaLnBrk="0" fontAlgn="base" latinLnBrk="0" hangingPunct="0">
              <a:lnSpc>
                <a:spcPct val="200000"/>
              </a:lnSpc>
              <a:spcBef>
                <a:spcPct val="0"/>
              </a:spcBef>
              <a:spcAft>
                <a:spcPct val="0"/>
              </a:spcAft>
              <a:buClrTx/>
              <a:buSzTx/>
              <a:buFontTx/>
              <a:buNone/>
            </a:pPr>
            <a:r>
              <a:rPr kumimoji="0" lang="zh-CN" altLang="en-US" sz="3200" b="1" i="0" u="none" strike="noStrike" cap="none" normalizeH="0" baseline="0" dirty="0" smtClean="0">
                <a:ln>
                  <a:noFill/>
                </a:ln>
                <a:solidFill>
                  <a:schemeClr val="accent1"/>
                </a:solidFill>
                <a:effectLst/>
                <a:latin typeface="+mj-ea"/>
                <a:ea typeface="+mj-ea"/>
                <a:cs typeface="宋体" panose="02010600030101010101" pitchFamily="2" charset="-122"/>
              </a:rPr>
              <a:t>    第四十一条</a:t>
            </a:r>
            <a:r>
              <a:rPr kumimoji="0" lang="zh-CN" altLang="en-US" sz="3200" b="1" i="0" u="none" strike="noStrike" cap="none" normalizeH="0" baseline="0" dirty="0" smtClean="0">
                <a:ln>
                  <a:noFill/>
                </a:ln>
                <a:solidFill>
                  <a:schemeClr val="accent1"/>
                </a:solidFill>
                <a:effectLst/>
                <a:latin typeface="仿宋" panose="02010609060101010101" pitchFamily="1" charset="-122"/>
                <a:ea typeface="仿宋" panose="02010609060101010101" pitchFamily="1" charset="-122"/>
                <a:cs typeface="Times New Roman" panose="02020603050405020304" pitchFamily="18" charset="0"/>
              </a:rPr>
              <a:t>  </a:t>
            </a:r>
            <a:r>
              <a:rPr kumimoji="0" lang="zh-CN" altLang="en-US" sz="3200" b="1" i="0" u="none" strike="noStrike" cap="none" normalizeH="0" baseline="0" dirty="0" smtClean="0">
                <a:ln>
                  <a:noFill/>
                </a:ln>
                <a:solidFill>
                  <a:schemeClr val="accent1"/>
                </a:solidFill>
                <a:effectLst/>
                <a:latin typeface="+mn-ea"/>
                <a:cs typeface="Times New Roman" panose="02020603050405020304" pitchFamily="18" charset="0"/>
              </a:rPr>
              <a:t>教育行政部门</a:t>
            </a:r>
            <a:r>
              <a:rPr kumimoji="0" lang="zh-CN" altLang="en-US" sz="3200" b="1" i="0" u="none" strike="noStrike" cap="none" normalizeH="0" baseline="0" dirty="0" smtClean="0">
                <a:ln>
                  <a:noFill/>
                </a:ln>
                <a:solidFill>
                  <a:schemeClr val="accent1"/>
                </a:solidFill>
                <a:effectLst/>
                <a:latin typeface="仿宋" panose="02010609060101010101" pitchFamily="1" charset="-122"/>
                <a:ea typeface="仿宋" panose="02010609060101010101" pitchFamily="1" charset="-122"/>
                <a:cs typeface="Times New Roman" panose="02020603050405020304" pitchFamily="18" charset="0"/>
              </a:rPr>
              <a:t>及有关部门依法对民办学校实行督导，建立民办学校信息公示和信用档案制度，促进提高办学质量；</a:t>
            </a:r>
            <a:endParaRPr kumimoji="0" lang="en-US" altLang="zh-CN" sz="3200" b="1" i="0" u="none" strike="noStrike" cap="none" normalizeH="0" baseline="0" dirty="0" smtClean="0">
              <a:ln>
                <a:noFill/>
              </a:ln>
              <a:solidFill>
                <a:schemeClr val="accent1"/>
              </a:solidFill>
              <a:effectLst/>
              <a:latin typeface="仿宋" panose="02010609060101010101" pitchFamily="1" charset="-122"/>
              <a:ea typeface="仿宋" panose="02010609060101010101" pitchFamily="1" charset="-122"/>
              <a:cs typeface="Times New Roman" panose="02020603050405020304" pitchFamily="18" charset="0"/>
            </a:endParaRPr>
          </a:p>
          <a:p>
            <a:pPr marL="0" marR="0" lvl="0" indent="408305" algn="l" defTabSz="914400" rtl="0" eaLnBrk="0" fontAlgn="base" latinLnBrk="0" hangingPunct="0">
              <a:lnSpc>
                <a:spcPct val="200000"/>
              </a:lnSpc>
              <a:spcBef>
                <a:spcPct val="0"/>
              </a:spcBef>
              <a:spcAft>
                <a:spcPct val="0"/>
              </a:spcAft>
              <a:buClrTx/>
              <a:buSzTx/>
              <a:buFontTx/>
              <a:buNone/>
            </a:pPr>
            <a:r>
              <a:rPr lang="en-US" altLang="zh-CN" sz="3200" b="1" dirty="0" smtClean="0">
                <a:solidFill>
                  <a:schemeClr val="accent1"/>
                </a:solidFill>
                <a:latin typeface="仿宋" panose="02010609060101010101" pitchFamily="1" charset="-122"/>
                <a:ea typeface="仿宋" panose="02010609060101010101" pitchFamily="1" charset="-122"/>
                <a:cs typeface="Times New Roman" panose="02020603050405020304" pitchFamily="18" charset="0"/>
              </a:rPr>
              <a:t>  </a:t>
            </a:r>
            <a:r>
              <a:rPr kumimoji="0" lang="zh-CN" altLang="en-US" sz="3200" b="1" i="0" u="none" strike="noStrike" cap="none" normalizeH="0" baseline="0" dirty="0" smtClean="0">
                <a:ln>
                  <a:noFill/>
                </a:ln>
                <a:solidFill>
                  <a:schemeClr val="accent1"/>
                </a:solidFill>
                <a:effectLst/>
                <a:latin typeface="仿宋" panose="02010609060101010101" pitchFamily="1" charset="-122"/>
                <a:ea typeface="仿宋" panose="02010609060101010101" pitchFamily="1" charset="-122"/>
                <a:cs typeface="Times New Roman" panose="02020603050405020304" pitchFamily="18" charset="0"/>
              </a:rPr>
              <a:t>组织或者委托社会中介组织评估办学水平和教育质量，并将评估结果向社会公布。</a:t>
            </a:r>
            <a:endParaRPr kumimoji="0" lang="zh-CN" altLang="en-US" sz="3200" b="1" i="0" u="none" strike="noStrike" cap="none" normalizeH="0" baseline="0" dirty="0" smtClean="0">
              <a:ln>
                <a:noFill/>
              </a:ln>
              <a:solidFill>
                <a:schemeClr val="accent1"/>
              </a:solidFill>
              <a:effectLst/>
              <a:latin typeface="仿宋" panose="02010609060101010101" pitchFamily="1" charset="-122"/>
              <a:ea typeface="仿宋" panose="02010609060101010101" pitchFamily="1"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8193" name="Rectangle 1"/>
          <p:cNvSpPr>
            <a:spLocks noChangeArrowheads="1"/>
          </p:cNvSpPr>
          <p:nvPr/>
        </p:nvSpPr>
        <p:spPr bwMode="auto">
          <a:xfrm>
            <a:off x="711200" y="394056"/>
            <a:ext cx="10769600" cy="6001643"/>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08305" algn="l" defTabSz="914400" rtl="0" eaLnBrk="1" fontAlgn="base" latinLnBrk="0" hangingPunct="1">
              <a:lnSpc>
                <a:spcPct val="200000"/>
              </a:lnSpc>
              <a:spcBef>
                <a:spcPct val="0"/>
              </a:spcBef>
              <a:spcAft>
                <a:spcPct val="0"/>
              </a:spcAft>
              <a:buClrTx/>
              <a:buSzTx/>
              <a:buFontTx/>
              <a:buNone/>
            </a:pPr>
            <a:r>
              <a:rPr kumimoji="0" lang="en-US" altLang="zh-CN" sz="3200" b="1" i="0" u="none" strike="noStrike" cap="none" normalizeH="0" baseline="0" dirty="0" smtClean="0">
                <a:ln>
                  <a:noFill/>
                </a:ln>
                <a:solidFill>
                  <a:schemeClr val="accent1"/>
                </a:solidFill>
                <a:effectLst/>
                <a:latin typeface="+mn-ea"/>
                <a:cs typeface="宋体" panose="02010600030101010101" pitchFamily="2" charset="-122"/>
              </a:rPr>
              <a:t>    </a:t>
            </a:r>
            <a:r>
              <a:rPr kumimoji="0" lang="zh-CN" sz="3200" b="1" i="0" u="none" strike="noStrike" cap="none" normalizeH="0" baseline="0" dirty="0" smtClean="0">
                <a:ln>
                  <a:noFill/>
                </a:ln>
                <a:solidFill>
                  <a:schemeClr val="accent1"/>
                </a:solidFill>
                <a:effectLst/>
                <a:latin typeface="+mn-ea"/>
                <a:cs typeface="宋体" panose="02010600030101010101" pitchFamily="2" charset="-122"/>
              </a:rPr>
              <a:t>第四十三条</a:t>
            </a:r>
            <a:r>
              <a:rPr kumimoji="0" lang="zh-CN" sz="3200" b="1" i="0" u="none" strike="noStrike" cap="none" normalizeH="0" baseline="0" dirty="0" smtClean="0">
                <a:ln>
                  <a:noFill/>
                </a:ln>
                <a:solidFill>
                  <a:schemeClr val="accent1"/>
                </a:solidFill>
                <a:effectLst/>
                <a:latin typeface="黑体" panose="02010609060101010101" pitchFamily="49" charset="-122"/>
                <a:ea typeface="黑体" panose="02010609060101010101" pitchFamily="49" charset="-122"/>
                <a:cs typeface="Times New Roman" panose="02020603050405020304" pitchFamily="18" charset="0"/>
              </a:rPr>
              <a:t> </a:t>
            </a:r>
            <a:r>
              <a:rPr kumimoji="0" lang="zh-CN" sz="3200" b="1" i="0" u="none" strike="noStrike" cap="none" normalizeH="0" baseline="0" dirty="0" smtClean="0">
                <a:ln>
                  <a:noFill/>
                </a:ln>
                <a:solidFill>
                  <a:schemeClr val="accent1"/>
                </a:solidFill>
                <a:effectLst/>
                <a:latin typeface="仿宋" panose="02010609060101010101" pitchFamily="1" charset="-122"/>
                <a:ea typeface="仿宋" panose="02010609060101010101" pitchFamily="1" charset="-122"/>
                <a:cs typeface="Times New Roman" panose="02020603050405020304" pitchFamily="18" charset="0"/>
              </a:rPr>
              <a:t> 民办学校侵犯受教育者的合法权益，受教育者及其亲属有权向</a:t>
            </a:r>
            <a:r>
              <a:rPr kumimoji="0" lang="zh-CN" sz="3200" b="1" i="0" u="none" strike="noStrike" cap="none" normalizeH="0" baseline="0" dirty="0" smtClean="0">
                <a:ln>
                  <a:noFill/>
                </a:ln>
                <a:solidFill>
                  <a:schemeClr val="accent1"/>
                </a:solidFill>
                <a:effectLst/>
                <a:latin typeface="黑体" panose="02010609060101010101" pitchFamily="49" charset="-122"/>
                <a:ea typeface="黑体" panose="02010609060101010101" pitchFamily="49" charset="-122"/>
                <a:cs typeface="Times New Roman" panose="02020603050405020304" pitchFamily="18" charset="0"/>
              </a:rPr>
              <a:t>教育行政部门</a:t>
            </a:r>
            <a:r>
              <a:rPr kumimoji="0" lang="zh-CN" sz="3200" b="1" i="0" u="none" strike="noStrike" cap="none" normalizeH="0" baseline="0" dirty="0" smtClean="0">
                <a:ln>
                  <a:noFill/>
                </a:ln>
                <a:solidFill>
                  <a:schemeClr val="accent1"/>
                </a:solidFill>
                <a:effectLst/>
                <a:latin typeface="仿宋" panose="02010609060101010101" pitchFamily="1" charset="-122"/>
                <a:ea typeface="仿宋" panose="02010609060101010101" pitchFamily="1" charset="-122"/>
                <a:cs typeface="Times New Roman" panose="02020603050405020304" pitchFamily="18" charset="0"/>
              </a:rPr>
              <a:t>和其他有关部门申诉，有关部门应当及时予以处理。</a:t>
            </a:r>
            <a:endParaRPr kumimoji="0" lang="zh-CN" sz="3200" b="1" i="0" u="none" strike="noStrike" cap="none" normalizeH="0" baseline="0" dirty="0" smtClean="0">
              <a:ln>
                <a:noFill/>
              </a:ln>
              <a:solidFill>
                <a:schemeClr val="accent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408305" algn="l" defTabSz="914400" rtl="0" eaLnBrk="0" fontAlgn="base" latinLnBrk="0" hangingPunct="0">
              <a:lnSpc>
                <a:spcPct val="200000"/>
              </a:lnSpc>
              <a:spcBef>
                <a:spcPct val="0"/>
              </a:spcBef>
              <a:spcAft>
                <a:spcPct val="0"/>
              </a:spcAft>
              <a:buClrTx/>
              <a:buSzTx/>
              <a:buFontTx/>
              <a:buNone/>
            </a:pPr>
            <a:r>
              <a:rPr kumimoji="0" lang="en-US" altLang="zh-CN" sz="3200" b="1" i="0" u="none" strike="noStrike" cap="none" normalizeH="0" baseline="0" dirty="0" smtClean="0">
                <a:ln>
                  <a:noFill/>
                </a:ln>
                <a:solidFill>
                  <a:schemeClr val="accent1"/>
                </a:solidFill>
                <a:effectLst/>
                <a:latin typeface="+mn-ea"/>
                <a:cs typeface="宋体" panose="02010600030101010101" pitchFamily="2" charset="-122"/>
              </a:rPr>
              <a:t>    </a:t>
            </a:r>
            <a:r>
              <a:rPr kumimoji="0" lang="zh-CN" sz="3200" b="1" i="0" u="none" strike="noStrike" cap="none" normalizeH="0" baseline="0" dirty="0" smtClean="0">
                <a:ln>
                  <a:noFill/>
                </a:ln>
                <a:solidFill>
                  <a:schemeClr val="accent1"/>
                </a:solidFill>
                <a:effectLst/>
                <a:latin typeface="+mn-ea"/>
                <a:cs typeface="宋体" panose="02010600030101010101" pitchFamily="2" charset="-122"/>
              </a:rPr>
              <a:t>第四十五条</a:t>
            </a:r>
            <a:r>
              <a:rPr kumimoji="0" lang="zh-CN" altLang="en-US" sz="3200" b="1" i="0" u="none" strike="noStrike" cap="none" normalizeH="0" baseline="0" dirty="0" smtClean="0">
                <a:ln>
                  <a:noFill/>
                </a:ln>
                <a:solidFill>
                  <a:schemeClr val="accent1"/>
                </a:solidFill>
                <a:effectLst/>
                <a:latin typeface="+mn-ea"/>
                <a:cs typeface="Times New Roman" panose="02020603050405020304" pitchFamily="18" charset="0"/>
              </a:rPr>
              <a:t>  </a:t>
            </a:r>
            <a:r>
              <a:rPr kumimoji="0" lang="zh-CN" altLang="en-US" sz="3200" b="1" i="0" u="none" strike="noStrike" cap="none" normalizeH="0" baseline="0" dirty="0" smtClean="0">
                <a:ln>
                  <a:noFill/>
                </a:ln>
                <a:solidFill>
                  <a:schemeClr val="accent1"/>
                </a:solidFill>
                <a:effectLst/>
                <a:latin typeface="仿宋" panose="02010609060101010101" pitchFamily="1" charset="-122"/>
                <a:ea typeface="仿宋" panose="02010609060101010101" pitchFamily="1" charset="-122"/>
                <a:cs typeface="Times New Roman" panose="02020603050405020304" pitchFamily="18" charset="0"/>
              </a:rPr>
              <a:t>县级以上</a:t>
            </a:r>
            <a:r>
              <a:rPr kumimoji="0" lang="zh-CN" altLang="en-US" sz="3200" b="1" i="0" u="none" strike="noStrike" cap="none" normalizeH="0" baseline="0" dirty="0" smtClean="0">
                <a:ln>
                  <a:noFill/>
                </a:ln>
                <a:solidFill>
                  <a:schemeClr val="accent1"/>
                </a:solidFill>
                <a:effectLst/>
                <a:latin typeface="黑体" panose="02010609060101010101" pitchFamily="49" charset="-122"/>
                <a:ea typeface="黑体" panose="02010609060101010101" pitchFamily="49" charset="-122"/>
                <a:cs typeface="Times New Roman" panose="02020603050405020304" pitchFamily="18" charset="0"/>
              </a:rPr>
              <a:t>各级人民政府</a:t>
            </a:r>
            <a:r>
              <a:rPr kumimoji="0" lang="zh-CN" altLang="en-US" sz="3200" b="1" i="0" u="none" strike="noStrike" cap="none" normalizeH="0" baseline="0" dirty="0" smtClean="0">
                <a:ln>
                  <a:noFill/>
                </a:ln>
                <a:solidFill>
                  <a:schemeClr val="accent1"/>
                </a:solidFill>
                <a:effectLst/>
                <a:latin typeface="仿宋" panose="02010609060101010101" pitchFamily="1" charset="-122"/>
                <a:ea typeface="仿宋" panose="02010609060101010101" pitchFamily="1" charset="-122"/>
                <a:cs typeface="Times New Roman" panose="02020603050405020304" pitchFamily="18" charset="0"/>
              </a:rPr>
              <a:t>可以设立专项资金，用于资助民办学校的发展，奖励和表彰有突出贡献的集体和个人。</a:t>
            </a:r>
            <a:endParaRPr kumimoji="0" lang="zh-CN" altLang="en-US" sz="3200" b="1" i="0" u="none" strike="noStrike" cap="none" normalizeH="0" baseline="0" dirty="0" smtClean="0">
              <a:ln>
                <a:noFill/>
              </a:ln>
              <a:solidFill>
                <a:schemeClr val="accent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5473" name="Rectangle 1"/>
          <p:cNvSpPr>
            <a:spLocks noChangeArrowheads="1"/>
          </p:cNvSpPr>
          <p:nvPr/>
        </p:nvSpPr>
        <p:spPr bwMode="auto">
          <a:xfrm>
            <a:off x="682171" y="255997"/>
            <a:ext cx="10987315" cy="6001643"/>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08305" algn="l" defTabSz="914400" rtl="0" eaLnBrk="1" fontAlgn="base" latinLnBrk="0" hangingPunct="1">
              <a:lnSpc>
                <a:spcPct val="200000"/>
              </a:lnSpc>
              <a:spcBef>
                <a:spcPct val="0"/>
              </a:spcBef>
              <a:spcAft>
                <a:spcPct val="0"/>
              </a:spcAft>
              <a:buClrTx/>
              <a:buSzTx/>
              <a:buFontTx/>
              <a:buNone/>
            </a:pPr>
            <a:r>
              <a:rPr kumimoji="0" lang="en-US" altLang="zh-CN" sz="3200" b="1" i="0" u="none" strike="noStrike" cap="none" normalizeH="0" baseline="0" dirty="0" smtClean="0">
                <a:ln>
                  <a:noFill/>
                </a:ln>
                <a:solidFill>
                  <a:schemeClr val="accent1"/>
                </a:solidFill>
                <a:effectLst/>
                <a:latin typeface="+mn-ea"/>
                <a:cs typeface="宋体" panose="02010600030101010101" pitchFamily="2" charset="-122"/>
              </a:rPr>
              <a:t>    </a:t>
            </a:r>
            <a:r>
              <a:rPr kumimoji="0" lang="zh-CN" sz="3200" b="1" i="0" u="none" strike="noStrike" cap="none" normalizeH="0" baseline="0" dirty="0" smtClean="0">
                <a:ln>
                  <a:noFill/>
                </a:ln>
                <a:solidFill>
                  <a:schemeClr val="accent1"/>
                </a:solidFill>
                <a:effectLst/>
                <a:latin typeface="+mn-ea"/>
                <a:cs typeface="宋体" panose="02010600030101010101" pitchFamily="2" charset="-122"/>
              </a:rPr>
              <a:t>第四十六条</a:t>
            </a:r>
            <a:r>
              <a:rPr kumimoji="0" lang="zh-CN" altLang="en-US" sz="3200" b="1" i="0" u="none" strike="noStrike" cap="none" normalizeH="0" baseline="0" dirty="0" smtClean="0">
                <a:ln>
                  <a:noFill/>
                </a:ln>
                <a:solidFill>
                  <a:schemeClr val="accent1"/>
                </a:solidFill>
                <a:effectLst/>
                <a:latin typeface="+mn-ea"/>
                <a:cs typeface="Times New Roman" panose="02020603050405020304" pitchFamily="18" charset="0"/>
              </a:rPr>
              <a:t>  </a:t>
            </a:r>
            <a:r>
              <a:rPr kumimoji="0" lang="zh-CN" altLang="en-US" sz="3200" b="1" i="0" u="none" strike="noStrike" cap="none" normalizeH="0" baseline="0" dirty="0" smtClean="0">
                <a:ln>
                  <a:noFill/>
                </a:ln>
                <a:solidFill>
                  <a:schemeClr val="accent1"/>
                </a:solidFill>
                <a:effectLst/>
                <a:latin typeface="仿宋" panose="02010609060101010101" pitchFamily="1" charset="-122"/>
                <a:ea typeface="仿宋" panose="02010609060101010101" pitchFamily="1" charset="-122"/>
                <a:cs typeface="Times New Roman" panose="02020603050405020304" pitchFamily="18" charset="0"/>
              </a:rPr>
              <a:t>县级以上</a:t>
            </a:r>
            <a:r>
              <a:rPr kumimoji="0" lang="zh-CN" altLang="en-US" sz="3200" b="1" i="0" u="none" strike="noStrike" cap="none" normalizeH="0" baseline="0" dirty="0" smtClean="0">
                <a:ln>
                  <a:noFill/>
                </a:ln>
                <a:solidFill>
                  <a:schemeClr val="accent1"/>
                </a:solidFill>
                <a:effectLst/>
                <a:latin typeface="+mn-ea"/>
                <a:cs typeface="Times New Roman" panose="02020603050405020304" pitchFamily="18" charset="0"/>
              </a:rPr>
              <a:t>各级人民政府</a:t>
            </a:r>
            <a:r>
              <a:rPr kumimoji="0" lang="zh-CN" altLang="en-US" sz="3200" b="1" i="0" u="none" strike="noStrike" cap="none" normalizeH="0" baseline="0" dirty="0" smtClean="0">
                <a:ln>
                  <a:noFill/>
                </a:ln>
                <a:solidFill>
                  <a:schemeClr val="accent1"/>
                </a:solidFill>
                <a:effectLst/>
                <a:latin typeface="仿宋" panose="02010609060101010101" pitchFamily="1" charset="-122"/>
                <a:ea typeface="仿宋" panose="02010609060101010101" pitchFamily="1" charset="-122"/>
                <a:cs typeface="Times New Roman" panose="02020603050405020304" pitchFamily="18" charset="0"/>
              </a:rPr>
              <a:t>可以采取购买服务、助学贷款、奖助学金和出租、转让闲置的国有资产等措施对民办学校予以扶持；对非营利性民办学校还可以采取政府补贴、基金奖励、捐资激励等扶持措施。</a:t>
            </a:r>
            <a:endParaRPr kumimoji="0" lang="zh-CN" altLang="en-US" sz="3200" b="1" i="0" u="none" strike="noStrike" cap="none" normalizeH="0" baseline="0" dirty="0" smtClean="0">
              <a:ln>
                <a:noFill/>
              </a:ln>
              <a:solidFill>
                <a:schemeClr val="accent1"/>
              </a:solidFill>
              <a:effectLst/>
              <a:latin typeface="仿宋" panose="02010609060101010101" pitchFamily="1" charset="-122"/>
              <a:ea typeface="仿宋" panose="02010609060101010101" pitchFamily="1" charset="-122"/>
              <a:cs typeface="宋体" panose="02010600030101010101" pitchFamily="2" charset="-122"/>
            </a:endParaRPr>
          </a:p>
          <a:p>
            <a:pPr marL="0" marR="0" lvl="0" indent="408305" algn="l" defTabSz="914400" rtl="0" eaLnBrk="0" fontAlgn="base" latinLnBrk="0" hangingPunct="0">
              <a:lnSpc>
                <a:spcPct val="200000"/>
              </a:lnSpc>
              <a:spcBef>
                <a:spcPct val="0"/>
              </a:spcBef>
              <a:spcAft>
                <a:spcPct val="0"/>
              </a:spcAft>
              <a:buClrTx/>
              <a:buSzTx/>
              <a:buFontTx/>
              <a:buNone/>
            </a:pPr>
            <a:r>
              <a:rPr kumimoji="0" lang="zh-CN" altLang="en-US" sz="3200" b="1" i="0" u="none" strike="noStrike" cap="none" normalizeH="0" baseline="0" dirty="0" smtClean="0">
                <a:ln>
                  <a:noFill/>
                </a:ln>
                <a:solidFill>
                  <a:schemeClr val="accent1"/>
                </a:solidFill>
                <a:effectLst/>
                <a:latin typeface="+mn-ea"/>
                <a:cs typeface="宋体" panose="02010600030101010101" pitchFamily="2" charset="-122"/>
              </a:rPr>
              <a:t>    第五十条</a:t>
            </a:r>
            <a:r>
              <a:rPr kumimoji="0" lang="zh-CN" altLang="en-US" sz="3200" b="1" i="0" u="none" strike="noStrike" cap="none" normalizeH="0" baseline="0" dirty="0" smtClean="0">
                <a:ln>
                  <a:noFill/>
                </a:ln>
                <a:solidFill>
                  <a:schemeClr val="accent1"/>
                </a:solidFill>
                <a:effectLst/>
                <a:latin typeface="+mn-ea"/>
                <a:cs typeface="Times New Roman" panose="02020603050405020304" pitchFamily="18" charset="0"/>
              </a:rPr>
              <a:t>  人民政府</a:t>
            </a:r>
            <a:r>
              <a:rPr kumimoji="0" lang="zh-CN" altLang="en-US" sz="3200" b="1" i="0" u="none" strike="noStrike" cap="none" normalizeH="0" baseline="0" dirty="0" smtClean="0">
                <a:ln>
                  <a:noFill/>
                </a:ln>
                <a:solidFill>
                  <a:schemeClr val="accent1"/>
                </a:solidFill>
                <a:effectLst/>
                <a:latin typeface="仿宋" panose="02010609060101010101" pitchFamily="1" charset="-122"/>
                <a:ea typeface="仿宋" panose="02010609060101010101" pitchFamily="1" charset="-122"/>
                <a:cs typeface="Times New Roman" panose="02020603050405020304" pitchFamily="18" charset="0"/>
              </a:rPr>
              <a:t>委托民办学校承担义务教育任务，应当按照委托协议拨付相应的教育经费。</a:t>
            </a:r>
            <a:endParaRPr kumimoji="0" lang="zh-CN" altLang="en-US" sz="3200" b="1" i="0" u="none" strike="noStrike" cap="none" normalizeH="0" baseline="0" dirty="0" smtClean="0">
              <a:ln>
                <a:noFill/>
              </a:ln>
              <a:solidFill>
                <a:schemeClr val="accent1"/>
              </a:solidFill>
              <a:effectLst/>
              <a:latin typeface="仿宋" panose="02010609060101010101" pitchFamily="1" charset="-122"/>
              <a:ea typeface="仿宋" panose="02010609060101010101" pitchFamily="1"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3425" name="Rectangle 1"/>
          <p:cNvSpPr>
            <a:spLocks noChangeArrowheads="1"/>
          </p:cNvSpPr>
          <p:nvPr/>
        </p:nvSpPr>
        <p:spPr bwMode="auto">
          <a:xfrm>
            <a:off x="682171" y="462966"/>
            <a:ext cx="10885715" cy="5016758"/>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08305" algn="l" defTabSz="914400" rtl="0" eaLnBrk="1" fontAlgn="base" latinLnBrk="0" hangingPunct="1">
              <a:lnSpc>
                <a:spcPct val="250000"/>
              </a:lnSpc>
              <a:spcBef>
                <a:spcPct val="0"/>
              </a:spcBef>
              <a:spcAft>
                <a:spcPct val="0"/>
              </a:spcAft>
              <a:buClrTx/>
              <a:buSzTx/>
              <a:buFontTx/>
              <a:buNone/>
            </a:pPr>
            <a:r>
              <a:rPr kumimoji="0" lang="en-US" altLang="zh-CN" sz="3200" b="1" i="0" u="none" strike="noStrike" cap="none" normalizeH="0" baseline="0" dirty="0" smtClean="0">
                <a:ln>
                  <a:noFill/>
                </a:ln>
                <a:solidFill>
                  <a:schemeClr val="accent1"/>
                </a:solidFill>
                <a:effectLst/>
                <a:latin typeface="+mn-ea"/>
                <a:cs typeface="宋体" panose="02010600030101010101" pitchFamily="2" charset="-122"/>
              </a:rPr>
              <a:t>   </a:t>
            </a:r>
            <a:r>
              <a:rPr kumimoji="0" lang="zh-CN" sz="3200" b="1" i="0" u="none" strike="noStrike" cap="none" normalizeH="0" baseline="0" dirty="0" smtClean="0">
                <a:ln>
                  <a:noFill/>
                </a:ln>
                <a:solidFill>
                  <a:schemeClr val="accent1"/>
                </a:solidFill>
                <a:effectLst/>
                <a:latin typeface="+mn-ea"/>
                <a:cs typeface="宋体" panose="02010600030101010101" pitchFamily="2" charset="-122"/>
              </a:rPr>
              <a:t>第五十一条</a:t>
            </a:r>
            <a:r>
              <a:rPr kumimoji="0" lang="zh-CN" altLang="en-US" sz="3200" b="1" i="0" u="none" strike="noStrike" cap="none" normalizeH="0" baseline="0" dirty="0" smtClean="0">
                <a:ln>
                  <a:noFill/>
                </a:ln>
                <a:solidFill>
                  <a:schemeClr val="accent1"/>
                </a:solidFill>
                <a:effectLst/>
                <a:latin typeface="+mn-ea"/>
                <a:cs typeface="Times New Roman" panose="02020603050405020304" pitchFamily="18" charset="0"/>
              </a:rPr>
              <a:t>  </a:t>
            </a:r>
            <a:r>
              <a:rPr kumimoji="0" lang="zh-CN" altLang="en-US" sz="3200" b="1" i="0" u="none" strike="noStrike" cap="none" normalizeH="0" baseline="0" dirty="0" smtClean="0">
                <a:ln>
                  <a:noFill/>
                </a:ln>
                <a:solidFill>
                  <a:schemeClr val="accent1"/>
                </a:solidFill>
                <a:effectLst/>
                <a:latin typeface="仿宋" panose="02010609060101010101" pitchFamily="1" charset="-122"/>
                <a:ea typeface="仿宋" panose="02010609060101010101" pitchFamily="1" charset="-122"/>
                <a:cs typeface="Times New Roman" panose="02020603050405020304" pitchFamily="18" charset="0"/>
              </a:rPr>
              <a:t>新建、扩建非营利性民办学校，</a:t>
            </a:r>
            <a:r>
              <a:rPr kumimoji="0" lang="zh-CN" altLang="en-US" sz="3200" b="1" i="0" u="none" strike="noStrike" cap="none" normalizeH="0" baseline="0" dirty="0" smtClean="0">
                <a:ln>
                  <a:noFill/>
                </a:ln>
                <a:solidFill>
                  <a:schemeClr val="accent1"/>
                </a:solidFill>
                <a:effectLst/>
                <a:latin typeface="黑体" panose="02010609060101010101" pitchFamily="49" charset="-122"/>
                <a:ea typeface="黑体" panose="02010609060101010101" pitchFamily="49" charset="-122"/>
                <a:cs typeface="Times New Roman" panose="02020603050405020304" pitchFamily="18" charset="0"/>
              </a:rPr>
              <a:t>人民政府</a:t>
            </a:r>
            <a:r>
              <a:rPr kumimoji="0" lang="zh-CN" altLang="en-US" sz="3200" b="1" i="0" u="none" strike="noStrike" cap="none" normalizeH="0" baseline="0" dirty="0" smtClean="0">
                <a:ln>
                  <a:noFill/>
                </a:ln>
                <a:solidFill>
                  <a:schemeClr val="accent1"/>
                </a:solidFill>
                <a:effectLst/>
                <a:latin typeface="仿宋" panose="02010609060101010101" pitchFamily="1" charset="-122"/>
                <a:ea typeface="仿宋" panose="02010609060101010101" pitchFamily="1" charset="-122"/>
                <a:cs typeface="Times New Roman" panose="02020603050405020304" pitchFamily="18" charset="0"/>
              </a:rPr>
              <a:t>应当按照与公办学校同等原则，以划拨等方式给予用地优惠。  新建、扩建营利性民办学校，</a:t>
            </a:r>
            <a:r>
              <a:rPr kumimoji="0" lang="zh-CN" altLang="en-US" sz="3200" b="1" i="0" u="none" strike="noStrike" cap="none" normalizeH="0" baseline="0" dirty="0" smtClean="0">
                <a:ln>
                  <a:noFill/>
                </a:ln>
                <a:solidFill>
                  <a:schemeClr val="accent1"/>
                </a:solidFill>
                <a:effectLst/>
                <a:latin typeface="黑体" panose="02010609060101010101" pitchFamily="49" charset="-122"/>
                <a:ea typeface="黑体" panose="02010609060101010101" pitchFamily="49" charset="-122"/>
                <a:cs typeface="Times New Roman" panose="02020603050405020304" pitchFamily="18" charset="0"/>
              </a:rPr>
              <a:t>人民政府</a:t>
            </a:r>
            <a:r>
              <a:rPr kumimoji="0" lang="zh-CN" altLang="en-US" sz="3200" b="1" i="0" u="none" strike="noStrike" cap="none" normalizeH="0" baseline="0" dirty="0" smtClean="0">
                <a:ln>
                  <a:noFill/>
                </a:ln>
                <a:solidFill>
                  <a:schemeClr val="accent1"/>
                </a:solidFill>
                <a:effectLst/>
                <a:latin typeface="仿宋" panose="02010609060101010101" pitchFamily="1" charset="-122"/>
                <a:ea typeface="仿宋" panose="02010609060101010101" pitchFamily="1" charset="-122"/>
                <a:cs typeface="Times New Roman" panose="02020603050405020304" pitchFamily="18" charset="0"/>
              </a:rPr>
              <a:t>应当按照国家规定供给土地。</a:t>
            </a:r>
            <a:endParaRPr kumimoji="0" lang="zh-CN" altLang="en-US" sz="3200" b="1" i="0" u="none" strike="noStrike" cap="none" normalizeH="0" baseline="0" dirty="0" smtClean="0">
              <a:ln>
                <a:noFill/>
              </a:ln>
              <a:solidFill>
                <a:schemeClr val="accent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3425" name="Rectangle 1"/>
          <p:cNvSpPr>
            <a:spLocks noChangeArrowheads="1"/>
          </p:cNvSpPr>
          <p:nvPr/>
        </p:nvSpPr>
        <p:spPr bwMode="auto">
          <a:xfrm>
            <a:off x="682171" y="940211"/>
            <a:ext cx="10885715" cy="5016758"/>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08305" algn="l" defTabSz="914400" rtl="0" eaLnBrk="0" fontAlgn="base" latinLnBrk="0" hangingPunct="0">
              <a:lnSpc>
                <a:spcPct val="200000"/>
              </a:lnSpc>
              <a:spcBef>
                <a:spcPct val="0"/>
              </a:spcBef>
              <a:spcAft>
                <a:spcPct val="0"/>
              </a:spcAft>
              <a:buClrTx/>
              <a:buSzTx/>
              <a:buFontTx/>
              <a:buNone/>
            </a:pPr>
            <a:r>
              <a:rPr kumimoji="0" lang="zh-CN" altLang="en-US" sz="2800" b="1" i="0" u="none" strike="noStrike" cap="none" normalizeH="0" baseline="0" dirty="0" smtClean="0">
                <a:ln>
                  <a:noFill/>
                </a:ln>
                <a:solidFill>
                  <a:schemeClr val="accent1"/>
                </a:solidFill>
                <a:effectLst/>
                <a:latin typeface="+mn-ea"/>
                <a:cs typeface="宋体" panose="02010600030101010101" pitchFamily="2" charset="-122"/>
              </a:rPr>
              <a:t>    第六十二条</a:t>
            </a:r>
            <a:r>
              <a:rPr kumimoji="0" lang="zh-CN" altLang="en-US" sz="2800" b="1" i="0" u="none" strike="noStrike" cap="none" normalizeH="0" baseline="0" dirty="0" smtClean="0">
                <a:ln>
                  <a:noFill/>
                </a:ln>
                <a:solidFill>
                  <a:schemeClr val="accent1"/>
                </a:solidFill>
                <a:effectLst/>
                <a:latin typeface="黑体" panose="02010609060101010101" pitchFamily="49" charset="-122"/>
                <a:ea typeface="黑体" panose="02010609060101010101" pitchFamily="49" charset="-122"/>
                <a:cs typeface="Times New Roman" panose="02020603050405020304" pitchFamily="18" charset="0"/>
              </a:rPr>
              <a:t> </a:t>
            </a:r>
            <a:r>
              <a:rPr kumimoji="0" lang="zh-CN" altLang="en-US" sz="2800" b="1" i="0" u="none" strike="noStrike" cap="none" normalizeH="0" baseline="0" dirty="0" smtClean="0">
                <a:ln>
                  <a:noFill/>
                </a:ln>
                <a:solidFill>
                  <a:schemeClr val="accent1"/>
                </a:solidFill>
                <a:effectLst/>
                <a:latin typeface="仿宋" panose="02010609060101010101" pitchFamily="1" charset="-122"/>
                <a:ea typeface="仿宋" panose="02010609060101010101" pitchFamily="1" charset="-122"/>
                <a:cs typeface="Times New Roman" panose="02020603050405020304" pitchFamily="18" charset="0"/>
              </a:rPr>
              <a:t> </a:t>
            </a:r>
            <a:r>
              <a:rPr kumimoji="0" lang="zh-CN" altLang="en-US" sz="3200" b="1" i="0" u="none" strike="noStrike" cap="none" normalizeH="0" baseline="0" dirty="0" smtClean="0">
                <a:ln>
                  <a:noFill/>
                </a:ln>
                <a:solidFill>
                  <a:schemeClr val="accent1"/>
                </a:solidFill>
                <a:effectLst/>
                <a:latin typeface="仿宋" panose="02010609060101010101" pitchFamily="1" charset="-122"/>
                <a:ea typeface="仿宋" panose="02010609060101010101" pitchFamily="1" charset="-122"/>
                <a:cs typeface="Times New Roman" panose="02020603050405020304" pitchFamily="18" charset="0"/>
              </a:rPr>
              <a:t>民办学校有下列行为之一的， 由县级以上</a:t>
            </a:r>
            <a:r>
              <a:rPr kumimoji="0" lang="zh-CN" altLang="en-US" sz="3200" b="1" i="0" u="none" strike="noStrike" cap="none" normalizeH="0" baseline="0" dirty="0" smtClean="0">
                <a:ln>
                  <a:noFill/>
                </a:ln>
                <a:solidFill>
                  <a:schemeClr val="accent1"/>
                </a:solidFill>
                <a:effectLst/>
                <a:latin typeface="黑体" panose="02010609060101010101" pitchFamily="49" charset="-122"/>
                <a:ea typeface="黑体" panose="02010609060101010101" pitchFamily="49" charset="-122"/>
                <a:cs typeface="Times New Roman" panose="02020603050405020304" pitchFamily="18" charset="0"/>
              </a:rPr>
              <a:t>人民政府</a:t>
            </a:r>
            <a:r>
              <a:rPr kumimoji="0" lang="zh-CN" altLang="en-US" sz="3200" b="1" i="0" u="none" strike="noStrike" cap="none" normalizeH="0" baseline="0" dirty="0" smtClean="0">
                <a:ln>
                  <a:noFill/>
                </a:ln>
                <a:solidFill>
                  <a:schemeClr val="accent1"/>
                </a:solidFill>
                <a:effectLst/>
                <a:latin typeface="仿宋" panose="02010609060101010101" pitchFamily="1" charset="-122"/>
                <a:ea typeface="仿宋" panose="02010609060101010101" pitchFamily="1" charset="-122"/>
                <a:cs typeface="Times New Roman" panose="02020603050405020304" pitchFamily="18" charset="0"/>
              </a:rPr>
              <a:t>教育行政部门、人力资源社会保障行政部门或者其他有关部门责令限期改正，并予以警告；有违法所得的， 退还所收费用后没收违法所得；情节严重的，责令停止招生、吊销办学许可证；构成犯罪的，依法追究刑事责任</a:t>
            </a:r>
            <a:r>
              <a:rPr lang="zh-CN" altLang="en-US" sz="3200" b="1" dirty="0" smtClean="0">
                <a:solidFill>
                  <a:schemeClr val="accent1"/>
                </a:solidFill>
                <a:latin typeface="仿宋" panose="02010609060101010101" pitchFamily="1" charset="-122"/>
                <a:ea typeface="仿宋" panose="02010609060101010101" pitchFamily="1" charset="-122"/>
                <a:cs typeface="Times New Roman" panose="02020603050405020304" pitchFamily="18" charset="0"/>
              </a:rPr>
              <a:t>。</a:t>
            </a:r>
            <a:endParaRPr kumimoji="0" lang="en-US" altLang="zh-CN" sz="3200" b="1" i="0" u="none" strike="noStrike" cap="none" normalizeH="0" baseline="0" dirty="0" smtClean="0">
              <a:ln>
                <a:noFill/>
              </a:ln>
              <a:solidFill>
                <a:schemeClr val="accent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754743" y="899885"/>
            <a:ext cx="10827658" cy="5016758"/>
          </a:xfrm>
          <a:prstGeom prst="rect">
            <a:avLst/>
          </a:prstGeom>
          <a:noFill/>
        </p:spPr>
        <p:txBody>
          <a:bodyPr wrap="square" rtlCol="0">
            <a:spAutoFit/>
          </a:bodyPr>
          <a:lstStyle/>
          <a:p>
            <a:pPr>
              <a:lnSpc>
                <a:spcPct val="200000"/>
              </a:lnSpc>
            </a:pPr>
            <a:r>
              <a:rPr lang="en-US" altLang="zh-CN" sz="3200" b="1" dirty="0" smtClean="0">
                <a:solidFill>
                  <a:schemeClr val="accent1"/>
                </a:solidFill>
                <a:latin typeface="+mn-ea"/>
              </a:rPr>
              <a:t>       </a:t>
            </a:r>
            <a:r>
              <a:rPr lang="zh-CN" altLang="zh-CN" sz="3200" b="1" dirty="0" smtClean="0">
                <a:solidFill>
                  <a:schemeClr val="accent1"/>
                </a:solidFill>
                <a:latin typeface="+mn-ea"/>
              </a:rPr>
              <a:t>第六十三条</a:t>
            </a:r>
            <a:r>
              <a:rPr lang="zh-CN" altLang="zh-CN" sz="3200" b="1" dirty="0" smtClean="0">
                <a:solidFill>
                  <a:schemeClr val="accent1"/>
                </a:solidFill>
                <a:latin typeface="仿宋" panose="02010609060101010101" pitchFamily="1" charset="-122"/>
                <a:ea typeface="仿宋" panose="02010609060101010101" pitchFamily="1" charset="-122"/>
              </a:rPr>
              <a:t>  县级以上</a:t>
            </a:r>
            <a:r>
              <a:rPr lang="zh-CN" altLang="zh-CN" sz="3200" b="1" dirty="0" smtClean="0">
                <a:solidFill>
                  <a:schemeClr val="accent1"/>
                </a:solidFill>
                <a:latin typeface="+mn-ea"/>
              </a:rPr>
              <a:t>人民政府</a:t>
            </a:r>
            <a:r>
              <a:rPr lang="zh-CN" altLang="zh-CN" sz="3200" b="1" dirty="0" smtClean="0">
                <a:solidFill>
                  <a:schemeClr val="accent1"/>
                </a:solidFill>
                <a:latin typeface="仿宋" panose="02010609060101010101" pitchFamily="1" charset="-122"/>
                <a:ea typeface="仿宋" panose="02010609060101010101" pitchFamily="1" charset="-122"/>
              </a:rPr>
              <a:t>教育行政部门、人力资源社会保障行政部门或者其他有关部门有下列行为之一的，由上级机关责令其改正；情节严重的，对直接负责的主管人员和其他直接责任人员，依法给予处分；造成经济损失的，依法承担赔偿责任；构成犯罪的，依法追究刑事责任</a:t>
            </a:r>
            <a:r>
              <a:rPr lang="en-US" altLang="zh-CN" sz="3200" b="1" dirty="0" smtClean="0">
                <a:solidFill>
                  <a:schemeClr val="accent1"/>
                </a:solidFill>
                <a:latin typeface="仿宋" panose="02010609060101010101" pitchFamily="1" charset="-122"/>
                <a:ea typeface="仿宋" panose="02010609060101010101" pitchFamily="1" charset="-122"/>
              </a:rPr>
              <a:t>:</a:t>
            </a:r>
            <a:endParaRPr lang="zh-CN" altLang="zh-CN" sz="3200" b="1" dirty="0" smtClean="0">
              <a:solidFill>
                <a:schemeClr val="accent1"/>
              </a:solidFill>
              <a:latin typeface="仿宋" panose="02010609060101010101" pitchFamily="1" charset="-122"/>
              <a:ea typeface="仿宋" panose="02010609060101010101"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551542" y="406401"/>
            <a:ext cx="11422743" cy="6001643"/>
          </a:xfrm>
          <a:prstGeom prst="rect">
            <a:avLst/>
          </a:prstGeom>
          <a:noFill/>
        </p:spPr>
        <p:txBody>
          <a:bodyPr wrap="square" rtlCol="0">
            <a:spAutoFit/>
          </a:bodyPr>
          <a:lstStyle/>
          <a:p>
            <a:pPr>
              <a:lnSpc>
                <a:spcPct val="200000"/>
              </a:lnSpc>
            </a:pPr>
            <a:r>
              <a:rPr lang="en-US" altLang="zh-CN" sz="3200" b="1" dirty="0" smtClean="0">
                <a:solidFill>
                  <a:schemeClr val="accent1"/>
                </a:solidFill>
                <a:latin typeface="+mn-ea"/>
              </a:rPr>
              <a:t>       </a:t>
            </a:r>
            <a:r>
              <a:rPr lang="zh-CN" altLang="zh-CN" sz="3200" b="1" dirty="0" smtClean="0">
                <a:solidFill>
                  <a:schemeClr val="accent1"/>
                </a:solidFill>
                <a:latin typeface="+mn-ea"/>
              </a:rPr>
              <a:t>第六十四条</a:t>
            </a:r>
            <a:r>
              <a:rPr lang="en-US" altLang="zh-CN" sz="3200" b="1" dirty="0" smtClean="0">
                <a:solidFill>
                  <a:schemeClr val="accent1"/>
                </a:solidFill>
                <a:latin typeface="仿宋" panose="02010609060101010101" pitchFamily="1" charset="-122"/>
                <a:ea typeface="仿宋" panose="02010609060101010101" pitchFamily="1" charset="-122"/>
              </a:rPr>
              <a:t>  </a:t>
            </a:r>
            <a:r>
              <a:rPr lang="zh-CN" altLang="zh-CN" sz="3200" b="1" dirty="0" smtClean="0">
                <a:solidFill>
                  <a:schemeClr val="accent1"/>
                </a:solidFill>
                <a:latin typeface="仿宋" panose="02010609060101010101" pitchFamily="1" charset="-122"/>
                <a:ea typeface="仿宋" panose="02010609060101010101" pitchFamily="1" charset="-122"/>
              </a:rPr>
              <a:t>违反国家有关规定擅自举办民办学校的，由所在地县级以上</a:t>
            </a:r>
            <a:r>
              <a:rPr lang="zh-CN" altLang="zh-CN" sz="3200" b="1" dirty="0" smtClean="0">
                <a:solidFill>
                  <a:schemeClr val="accent1"/>
                </a:solidFill>
                <a:latin typeface="+mn-ea"/>
              </a:rPr>
              <a:t>地方人民政府</a:t>
            </a:r>
            <a:r>
              <a:rPr lang="zh-CN" altLang="zh-CN" sz="3200" b="1" dirty="0" smtClean="0">
                <a:solidFill>
                  <a:schemeClr val="accent1"/>
                </a:solidFill>
                <a:latin typeface="仿宋" panose="02010609060101010101" pitchFamily="1" charset="-122"/>
                <a:ea typeface="仿宋" panose="02010609060101010101" pitchFamily="1" charset="-122"/>
              </a:rPr>
              <a:t>教育行政部门或者人力资源社会保障行政部门会同同级公安、民政或者工商行政管理等有关部门责令停止办学、退还所收费用，并对举办者处违法所得一倍以上五倍以下罚款；构成违反治安管理行为的，由公安机关依法给予治安管理处罚；构成犯罪的，依法追究刑事责任。</a:t>
            </a:r>
            <a:endParaRPr lang="zh-CN" altLang="zh-CN" sz="3200" b="1" dirty="0">
              <a:solidFill>
                <a:schemeClr val="accent1"/>
              </a:solidFill>
              <a:latin typeface="仿宋" panose="02010609060101010101" pitchFamily="1" charset="-122"/>
              <a:ea typeface="仿宋" panose="02010609060101010101"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50" name="矩形 49"/>
          <p:cNvSpPr/>
          <p:nvPr/>
        </p:nvSpPr>
        <p:spPr>
          <a:xfrm rot="5400000">
            <a:off x="5036185" y="-5090795"/>
            <a:ext cx="2118995" cy="122370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5400000">
            <a:off x="5036820" y="-260985"/>
            <a:ext cx="2118995" cy="122370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721224" y="3056890"/>
            <a:ext cx="10115811" cy="707886"/>
          </a:xfrm>
          <a:prstGeom prst="rect">
            <a:avLst/>
          </a:prstGeom>
          <a:noFill/>
        </p:spPr>
        <p:txBody>
          <a:bodyPr wrap="square" rtlCol="0" anchor="t">
            <a:spAutoFit/>
          </a:bodyPr>
          <a:lstStyle/>
          <a:p>
            <a:r>
              <a:rPr lang="zh-CN" altLang="en-US" sz="4000" b="1" spc="300" dirty="0" smtClean="0">
                <a:solidFill>
                  <a:srgbClr val="002060"/>
                </a:solidFill>
                <a:latin typeface="微软雅黑" panose="020B0503020204020204" pitchFamily="34" charset="-122"/>
                <a:ea typeface="微软雅黑" panose="020B0503020204020204" pitchFamily="34" charset="-122"/>
                <a:sym typeface="+mn-ea"/>
              </a:rPr>
              <a:t>一、中国民办高等教育的发展前景</a:t>
            </a:r>
            <a:endParaRPr lang="zh-CN" altLang="en-US" sz="4000" spc="3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ldLvl="0" animBg="1"/>
      <p:bldP spid="4"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50" name="矩形 49"/>
          <p:cNvSpPr/>
          <p:nvPr/>
        </p:nvSpPr>
        <p:spPr>
          <a:xfrm rot="5400000">
            <a:off x="5036185" y="-5090795"/>
            <a:ext cx="2118995" cy="122370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5400000">
            <a:off x="5036820" y="-260985"/>
            <a:ext cx="2118995" cy="122370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51313" y="2510972"/>
            <a:ext cx="17301028" cy="1137747"/>
          </a:xfrm>
          <a:prstGeom prst="rect">
            <a:avLst/>
          </a:prstGeom>
          <a:noFill/>
        </p:spPr>
        <p:txBody>
          <a:bodyPr wrap="square" rtlCol="0" anchor="t">
            <a:spAutoFit/>
          </a:bodyPr>
          <a:lstStyle/>
          <a:p>
            <a:pPr algn="ctr">
              <a:lnSpc>
                <a:spcPct val="200000"/>
              </a:lnSpc>
            </a:pPr>
            <a:r>
              <a:rPr lang="zh-CN" altLang="en-US" sz="4000" b="1" spc="300" dirty="0" smtClean="0">
                <a:solidFill>
                  <a:srgbClr val="002060"/>
                </a:solidFill>
                <a:latin typeface="微软雅黑" panose="020B0503020204020204" pitchFamily="34" charset="-122"/>
                <a:ea typeface="微软雅黑" panose="020B0503020204020204" pitchFamily="34" charset="-122"/>
                <a:sym typeface="+mn-ea"/>
              </a:rPr>
              <a:t>三、</a:t>
            </a:r>
            <a:r>
              <a:rPr lang="zh-CN" altLang="en-US" sz="4000" b="1" dirty="0" smtClean="0">
                <a:solidFill>
                  <a:srgbClr val="002060"/>
                </a:solidFill>
                <a:latin typeface="+mn-ea"/>
                <a:sym typeface="+mn-ea"/>
              </a:rPr>
              <a:t>有关各地、各级政府需完善、细化的政策</a:t>
            </a:r>
            <a:endParaRPr lang="zh-CN" altLang="en-US" sz="4000" b="1" dirty="0" smtClean="0">
              <a:solidFill>
                <a:srgbClr val="002060"/>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ldLvl="0" animBg="1"/>
      <p:bldP spid="4"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711200" y="1698172"/>
            <a:ext cx="10827658" cy="2308324"/>
          </a:xfrm>
          <a:prstGeom prst="rect">
            <a:avLst/>
          </a:prstGeom>
          <a:noFill/>
        </p:spPr>
        <p:txBody>
          <a:bodyPr wrap="square" rtlCol="0">
            <a:spAutoFit/>
          </a:bodyPr>
          <a:lstStyle/>
          <a:p>
            <a:pPr>
              <a:lnSpc>
                <a:spcPct val="200000"/>
              </a:lnSpc>
            </a:pPr>
            <a:r>
              <a:rPr lang="en-US" altLang="zh-CN" sz="3600" b="1" dirty="0" smtClean="0">
                <a:solidFill>
                  <a:schemeClr val="accent1"/>
                </a:solidFill>
                <a:latin typeface="黑体" panose="02010609060101010101" pitchFamily="49" charset="-122"/>
                <a:ea typeface="黑体" panose="02010609060101010101" pitchFamily="49" charset="-122"/>
                <a:sym typeface="+mn-ea"/>
              </a:rPr>
              <a:t>   《</a:t>
            </a:r>
            <a:r>
              <a:rPr lang="zh-CN" altLang="en-US" sz="3600" b="1" dirty="0" smtClean="0">
                <a:solidFill>
                  <a:schemeClr val="accent1"/>
                </a:solidFill>
                <a:latin typeface="黑体" panose="02010609060101010101" pitchFamily="49" charset="-122"/>
                <a:ea typeface="黑体" panose="02010609060101010101" pitchFamily="49" charset="-122"/>
                <a:sym typeface="+mn-ea"/>
              </a:rPr>
              <a:t>若干意见</a:t>
            </a:r>
            <a:r>
              <a:rPr lang="en-US" altLang="zh-CN" sz="3600" b="1" dirty="0" smtClean="0">
                <a:solidFill>
                  <a:schemeClr val="accent1"/>
                </a:solidFill>
                <a:latin typeface="黑体" panose="02010609060101010101" pitchFamily="49" charset="-122"/>
                <a:ea typeface="黑体" panose="02010609060101010101" pitchFamily="49" charset="-122"/>
                <a:sym typeface="+mn-ea"/>
              </a:rPr>
              <a:t>》</a:t>
            </a:r>
            <a:r>
              <a:rPr lang="zh-CN" altLang="en-US" sz="3600" b="1" dirty="0" smtClean="0">
                <a:solidFill>
                  <a:schemeClr val="accent1"/>
                </a:solidFill>
                <a:latin typeface="黑体" panose="02010609060101010101" pitchFamily="49" charset="-122"/>
                <a:ea typeface="黑体" panose="02010609060101010101" pitchFamily="49" charset="-122"/>
                <a:sym typeface="+mn-ea"/>
              </a:rPr>
              <a:t>（</a:t>
            </a:r>
            <a:r>
              <a:rPr lang="en-US" altLang="zh-CN" sz="3600" b="1" dirty="0" smtClean="0">
                <a:solidFill>
                  <a:schemeClr val="accent1"/>
                </a:solidFill>
                <a:latin typeface="黑体" panose="02010609060101010101" pitchFamily="49" charset="-122"/>
                <a:ea typeface="黑体" panose="02010609060101010101" pitchFamily="49" charset="-122"/>
                <a:sym typeface="+mn-ea"/>
              </a:rPr>
              <a:t>30</a:t>
            </a:r>
            <a:r>
              <a:rPr lang="zh-CN" altLang="en-US" sz="3600" b="1" dirty="0" smtClean="0">
                <a:solidFill>
                  <a:schemeClr val="accent1"/>
                </a:solidFill>
                <a:latin typeface="黑体" panose="02010609060101010101" pitchFamily="49" charset="-122"/>
                <a:ea typeface="黑体" panose="02010609060101010101" pitchFamily="49" charset="-122"/>
                <a:sym typeface="+mn-ea"/>
              </a:rPr>
              <a:t>条）中有关各地、各级政府需完善、细化的政策共十三条，计</a:t>
            </a:r>
            <a:r>
              <a:rPr lang="en-US" altLang="zh-CN" sz="3600" b="1" dirty="0" smtClean="0">
                <a:solidFill>
                  <a:schemeClr val="accent1"/>
                </a:solidFill>
                <a:latin typeface="黑体" panose="02010609060101010101" pitchFamily="49" charset="-122"/>
                <a:ea typeface="黑体" panose="02010609060101010101" pitchFamily="49" charset="-122"/>
                <a:sym typeface="+mn-ea"/>
              </a:rPr>
              <a:t>17</a:t>
            </a:r>
            <a:r>
              <a:rPr lang="zh-CN" altLang="en-US" sz="3600" b="1" dirty="0" smtClean="0">
                <a:solidFill>
                  <a:schemeClr val="accent1"/>
                </a:solidFill>
                <a:latin typeface="黑体" panose="02010609060101010101" pitchFamily="49" charset="-122"/>
                <a:ea typeface="黑体" panose="02010609060101010101" pitchFamily="49" charset="-122"/>
                <a:sym typeface="+mn-ea"/>
              </a:rPr>
              <a:t>款</a:t>
            </a:r>
            <a:r>
              <a:rPr lang="en-US" altLang="zh-CN" sz="3600" b="1" dirty="0" smtClean="0">
                <a:solidFill>
                  <a:schemeClr val="accent1"/>
                </a:solidFill>
                <a:latin typeface="黑体" panose="02010609060101010101" pitchFamily="49" charset="-122"/>
                <a:ea typeface="黑体" panose="02010609060101010101" pitchFamily="49" charset="-122"/>
                <a:sym typeface="+mn-ea"/>
              </a:rPr>
              <a:t>,</a:t>
            </a:r>
            <a:r>
              <a:rPr lang="zh-CN" altLang="en-US" sz="3600" b="1" dirty="0" smtClean="0">
                <a:solidFill>
                  <a:schemeClr val="accent1"/>
                </a:solidFill>
                <a:latin typeface="黑体" panose="02010609060101010101" pitchFamily="49" charset="-122"/>
                <a:ea typeface="黑体" panose="02010609060101010101" pitchFamily="49" charset="-122"/>
                <a:sym typeface="+mn-ea"/>
              </a:rPr>
              <a:t>如</a:t>
            </a:r>
            <a:r>
              <a:rPr lang="en-US" altLang="zh-CN" sz="3600" b="1" dirty="0" smtClean="0">
                <a:solidFill>
                  <a:schemeClr val="accent1"/>
                </a:solidFill>
                <a:latin typeface="黑体" panose="02010609060101010101" pitchFamily="49" charset="-122"/>
                <a:ea typeface="黑体" panose="02010609060101010101" pitchFamily="49" charset="-122"/>
                <a:sym typeface="+mn-ea"/>
              </a:rPr>
              <a:t>:</a:t>
            </a:r>
            <a:endParaRPr lang="en-US" altLang="zh-CN" sz="3600" b="1" dirty="0" smtClean="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16000" y="395682"/>
            <a:ext cx="10435771" cy="6001643"/>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95275" algn="l" defTabSz="914400" rtl="0" eaLnBrk="1" fontAlgn="base" latinLnBrk="0" hangingPunct="1">
              <a:lnSpc>
                <a:spcPct val="200000"/>
              </a:lnSpc>
              <a:spcBef>
                <a:spcPct val="0"/>
              </a:spcBef>
              <a:spcAft>
                <a:spcPct val="0"/>
              </a:spcAft>
              <a:buClrTx/>
              <a:buSzTx/>
              <a:buFontTx/>
              <a:buNone/>
            </a:pPr>
            <a:r>
              <a:rPr kumimoji="0" lang="en-US" altLang="zh-CN" sz="3200" b="1" i="0" u="none" strike="noStrike" cap="none" normalizeH="0" baseline="0" dirty="0" smtClean="0">
                <a:ln>
                  <a:noFill/>
                </a:ln>
                <a:solidFill>
                  <a:schemeClr val="accent5">
                    <a:lumMod val="75000"/>
                  </a:schemeClr>
                </a:solidFill>
                <a:effectLst/>
                <a:latin typeface="黑体" panose="02010609060101010101" pitchFamily="49" charset="-122"/>
                <a:ea typeface="黑体" panose="02010609060101010101" pitchFamily="49" charset="-122"/>
                <a:cs typeface="宋体" panose="02010600030101010101" pitchFamily="2" charset="-122"/>
              </a:rPr>
              <a:t> </a:t>
            </a:r>
            <a:r>
              <a:rPr kumimoji="0" lang="zh-CN" sz="3200" b="1" i="0" u="none" strike="noStrike" cap="none" normalizeH="0" baseline="0" dirty="0" smtClean="0">
                <a:ln>
                  <a:noFill/>
                </a:ln>
                <a:solidFill>
                  <a:schemeClr val="accent5">
                    <a:lumMod val="75000"/>
                  </a:schemeClr>
                </a:solidFill>
                <a:effectLst/>
                <a:latin typeface="黑体" panose="02010609060101010101" pitchFamily="49" charset="-122"/>
                <a:ea typeface="黑体" panose="02010609060101010101" pitchFamily="49" charset="-122"/>
                <a:cs typeface="宋体" panose="02010600030101010101" pitchFamily="2" charset="-122"/>
              </a:rPr>
              <a:t>（三）切实加强民办学校党的建设。</a:t>
            </a:r>
            <a:endParaRPr kumimoji="0" lang="zh-CN" sz="3200" b="1" i="0" u="none" strike="noStrike" cap="none" normalizeH="0" baseline="0" dirty="0" smtClean="0">
              <a:ln>
                <a:noFill/>
              </a:ln>
              <a:solidFill>
                <a:schemeClr val="accent5">
                  <a:lumMod val="75000"/>
                </a:schemeClr>
              </a:solidFill>
              <a:effectLst/>
              <a:latin typeface="黑体" panose="02010609060101010101" pitchFamily="49" charset="-122"/>
              <a:ea typeface="黑体" panose="02010609060101010101" pitchFamily="49" charset="-122"/>
              <a:cs typeface="宋体" panose="02010600030101010101" pitchFamily="2" charset="-122"/>
            </a:endParaRPr>
          </a:p>
          <a:p>
            <a:pPr marL="0" marR="0" lvl="0" indent="295275" algn="l" defTabSz="914400" rtl="0" eaLnBrk="0" fontAlgn="base" latinLnBrk="0" hangingPunct="0">
              <a:lnSpc>
                <a:spcPct val="200000"/>
              </a:lnSpc>
              <a:spcBef>
                <a:spcPct val="0"/>
              </a:spcBef>
              <a:spcAft>
                <a:spcPct val="0"/>
              </a:spcAft>
              <a:buClrTx/>
              <a:buSzTx/>
              <a:buFontTx/>
              <a:buNone/>
            </a:pPr>
            <a:r>
              <a:rPr kumimoji="0" lang="en-US" altLang="zh-CN" sz="3200" b="1" i="0" u="none" strike="noStrike" cap="none" normalizeH="0" baseline="0" dirty="0" smtClean="0">
                <a:ln>
                  <a:noFill/>
                </a:ln>
                <a:solidFill>
                  <a:schemeClr val="accent5">
                    <a:lumMod val="75000"/>
                  </a:schemeClr>
                </a:solidFill>
                <a:effectLst/>
                <a:latin typeface="仿宋" panose="02010609060101010101" pitchFamily="1" charset="-122"/>
                <a:ea typeface="仿宋" panose="02010609060101010101" pitchFamily="1" charset="-122"/>
                <a:cs typeface="宋体" panose="02010600030101010101" pitchFamily="2" charset="-122"/>
              </a:rPr>
              <a:t>  </a:t>
            </a:r>
            <a:r>
              <a:rPr kumimoji="0" lang="zh-CN" sz="3200" b="1" i="0" u="none" strike="noStrike" cap="none" normalizeH="0" baseline="0" dirty="0" smtClean="0">
                <a:ln>
                  <a:noFill/>
                </a:ln>
                <a:solidFill>
                  <a:schemeClr val="accent5">
                    <a:lumMod val="75000"/>
                  </a:schemeClr>
                </a:solidFill>
                <a:effectLst/>
                <a:latin typeface="仿宋" panose="02010609060101010101" pitchFamily="1" charset="-122"/>
                <a:ea typeface="仿宋" panose="02010609060101010101" pitchFamily="1" charset="-122"/>
                <a:cs typeface="宋体" panose="02010600030101010101" pitchFamily="2" charset="-122"/>
              </a:rPr>
              <a:t>完善民办学校党组织设置，理顺民办学校党组织隶属关系，健全</a:t>
            </a:r>
            <a:r>
              <a:rPr kumimoji="0" lang="zh-CN" sz="3200" b="1" i="0" u="none" strike="noStrike" cap="none" normalizeH="0" baseline="0" dirty="0" smtClean="0">
                <a:ln>
                  <a:noFill/>
                </a:ln>
                <a:solidFill>
                  <a:schemeClr val="accent5">
                    <a:lumMod val="75000"/>
                  </a:schemeClr>
                </a:solidFill>
                <a:effectLst/>
                <a:latin typeface="黑体" panose="02010609060101010101" pitchFamily="49" charset="-122"/>
                <a:ea typeface="黑体" panose="02010609060101010101" pitchFamily="49" charset="-122"/>
                <a:cs typeface="宋体" panose="02010600030101010101" pitchFamily="2" charset="-122"/>
              </a:rPr>
              <a:t>各级</a:t>
            </a:r>
            <a:r>
              <a:rPr kumimoji="0" lang="zh-CN" sz="3200" b="1" i="0" u="none" strike="noStrike" cap="none" normalizeH="0" baseline="0" dirty="0" smtClean="0">
                <a:ln>
                  <a:noFill/>
                </a:ln>
                <a:solidFill>
                  <a:schemeClr val="accent5">
                    <a:lumMod val="75000"/>
                  </a:schemeClr>
                </a:solidFill>
                <a:effectLst/>
                <a:latin typeface="仿宋" panose="02010609060101010101" pitchFamily="1" charset="-122"/>
                <a:ea typeface="仿宋" panose="02010609060101010101" pitchFamily="1" charset="-122"/>
                <a:cs typeface="宋体" panose="02010600030101010101" pitchFamily="2" charset="-122"/>
              </a:rPr>
              <a:t>党组织工作保障机制，选好配强民办学校党组织负责人。</a:t>
            </a:r>
            <a:endParaRPr kumimoji="0" lang="zh-CN" sz="3200" b="1" i="0" u="none" strike="noStrike" cap="none" normalizeH="0" baseline="0" dirty="0" smtClean="0">
              <a:ln>
                <a:noFill/>
              </a:ln>
              <a:solidFill>
                <a:schemeClr val="accent5">
                  <a:lumMod val="75000"/>
                </a:schemeClr>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95275" algn="l" defTabSz="914400" rtl="0" eaLnBrk="0" fontAlgn="base" latinLnBrk="0" hangingPunct="0">
              <a:lnSpc>
                <a:spcPct val="200000"/>
              </a:lnSpc>
              <a:spcBef>
                <a:spcPct val="0"/>
              </a:spcBef>
              <a:spcAft>
                <a:spcPct val="0"/>
              </a:spcAft>
              <a:buClrTx/>
              <a:buSzTx/>
              <a:buFontTx/>
              <a:buNone/>
            </a:pPr>
            <a:r>
              <a:rPr kumimoji="0" lang="en-US" altLang="zh-CN" sz="3200" b="1" i="0" u="none" strike="noStrike" cap="none" normalizeH="0" baseline="0" dirty="0" smtClean="0">
                <a:ln>
                  <a:noFill/>
                </a:ln>
                <a:solidFill>
                  <a:schemeClr val="accent5">
                    <a:lumMod val="75000"/>
                  </a:schemeClr>
                </a:solidFill>
                <a:effectLst/>
                <a:latin typeface="黑体" panose="02010609060101010101" pitchFamily="49" charset="-122"/>
                <a:ea typeface="黑体" panose="02010609060101010101" pitchFamily="49" charset="-122"/>
                <a:cs typeface="宋体" panose="02010600030101010101" pitchFamily="2" charset="-122"/>
              </a:rPr>
              <a:t>  </a:t>
            </a:r>
            <a:r>
              <a:rPr kumimoji="0" lang="zh-CN" sz="3200" b="1" i="0" u="none" strike="noStrike" cap="none" normalizeH="0" baseline="0" dirty="0" smtClean="0">
                <a:ln>
                  <a:noFill/>
                </a:ln>
                <a:solidFill>
                  <a:schemeClr val="accent5">
                    <a:lumMod val="75000"/>
                  </a:schemeClr>
                </a:solidFill>
                <a:effectLst/>
                <a:latin typeface="黑体" panose="02010609060101010101" pitchFamily="49" charset="-122"/>
                <a:ea typeface="黑体" panose="02010609060101010101" pitchFamily="49" charset="-122"/>
                <a:cs typeface="宋体" panose="02010600030101010101" pitchFamily="2" charset="-122"/>
              </a:rPr>
              <a:t>各地</a:t>
            </a:r>
            <a:r>
              <a:rPr kumimoji="0" lang="zh-CN" sz="3200" b="1" i="0" u="none" strike="noStrike" cap="none" normalizeH="0" baseline="0" dirty="0" smtClean="0">
                <a:ln>
                  <a:noFill/>
                </a:ln>
                <a:solidFill>
                  <a:schemeClr val="accent5">
                    <a:lumMod val="75000"/>
                  </a:schemeClr>
                </a:solidFill>
                <a:effectLst/>
                <a:latin typeface="仿宋" panose="02010609060101010101" pitchFamily="1" charset="-122"/>
                <a:ea typeface="仿宋" panose="02010609060101010101" pitchFamily="1" charset="-122"/>
                <a:cs typeface="宋体" panose="02010600030101010101" pitchFamily="2" charset="-122"/>
              </a:rPr>
              <a:t>要把民办学校党组织建设、党对民办学校的领导作为民办学校年度检查的重要内容。</a:t>
            </a:r>
            <a:r>
              <a:rPr kumimoji="0" lang="zh-CN" sz="1600" b="1" i="0" u="none" strike="noStrike" cap="none" normalizeH="0" baseline="0" dirty="0" smtClean="0">
                <a:ln>
                  <a:noFill/>
                </a:ln>
                <a:solidFill>
                  <a:schemeClr val="tx1"/>
                </a:solidFill>
                <a:effectLst/>
                <a:latin typeface="仿宋" panose="02010609060101010101" pitchFamily="1" charset="-122"/>
                <a:ea typeface="仿宋" panose="02010609060101010101" pitchFamily="1" charset="-122"/>
                <a:cs typeface="宋体" panose="02010600030101010101" pitchFamily="2" charset="-122"/>
              </a:rPr>
              <a:t> </a:t>
            </a:r>
            <a:endParaRPr kumimoji="0" 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30514" y="261258"/>
            <a:ext cx="10218057" cy="6165098"/>
          </a:xfrm>
          <a:prstGeom prst="rect">
            <a:avLst/>
          </a:prstGeom>
          <a:noFill/>
          <a:ln w="9525">
            <a:noFill/>
            <a:miter lim="800000"/>
          </a:ln>
          <a:effectLst/>
        </p:spPr>
        <p:txBody>
          <a:bodyPr vert="horz" wrap="square" lIns="91440" tIns="45720" rIns="91440" bIns="45720" numCol="1" anchor="ctr" anchorCtr="0" compatLnSpc="1">
            <a:spAutoFit/>
          </a:bodyPr>
          <a:lstStyle/>
          <a:p>
            <a:pPr>
              <a:lnSpc>
                <a:spcPct val="200000"/>
              </a:lnSpc>
            </a:pPr>
            <a:r>
              <a:rPr lang="en-US" altLang="zh-CN" sz="3200" b="1" dirty="0" smtClean="0">
                <a:solidFill>
                  <a:schemeClr val="accent5">
                    <a:lumMod val="75000"/>
                  </a:schemeClr>
                </a:solidFill>
                <a:latin typeface="黑体" panose="02010609060101010101" pitchFamily="49" charset="-122"/>
                <a:ea typeface="黑体" panose="02010609060101010101" pitchFamily="49" charset="-122"/>
              </a:rPr>
              <a:t>   </a:t>
            </a:r>
            <a:r>
              <a:rPr lang="zh-CN" altLang="zh-CN" sz="3200" b="1" dirty="0" smtClean="0">
                <a:solidFill>
                  <a:schemeClr val="accent5">
                    <a:lumMod val="75000"/>
                  </a:schemeClr>
                </a:solidFill>
                <a:latin typeface="黑体" panose="02010609060101010101" pitchFamily="49" charset="-122"/>
                <a:ea typeface="黑体" panose="02010609060101010101" pitchFamily="49" charset="-122"/>
              </a:rPr>
              <a:t>（六）建立差别化政策体系。</a:t>
            </a:r>
            <a:endParaRPr lang="zh-CN" altLang="zh-CN" sz="3200" b="1" dirty="0" smtClean="0">
              <a:solidFill>
                <a:schemeClr val="accent5">
                  <a:lumMod val="75000"/>
                </a:schemeClr>
              </a:solidFill>
              <a:latin typeface="黑体" panose="02010609060101010101" pitchFamily="49" charset="-122"/>
              <a:ea typeface="黑体" panose="02010609060101010101" pitchFamily="49" charset="-122"/>
            </a:endParaRPr>
          </a:p>
          <a:p>
            <a:pPr>
              <a:lnSpc>
                <a:spcPct val="200000"/>
              </a:lnSpc>
            </a:pPr>
            <a:r>
              <a:rPr lang="en-US" altLang="zh-CN" sz="3200" b="1" dirty="0" smtClean="0">
                <a:solidFill>
                  <a:schemeClr val="accent5">
                    <a:lumMod val="75000"/>
                  </a:schemeClr>
                </a:solidFill>
                <a:latin typeface="黑体" panose="02010609060101010101" pitchFamily="49" charset="-122"/>
                <a:ea typeface="黑体" panose="02010609060101010101" pitchFamily="49" charset="-122"/>
              </a:rPr>
              <a:t>    </a:t>
            </a:r>
            <a:r>
              <a:rPr lang="zh-CN" altLang="zh-CN" sz="3200" b="1" dirty="0" smtClean="0">
                <a:solidFill>
                  <a:schemeClr val="accent5">
                    <a:lumMod val="75000"/>
                  </a:schemeClr>
                </a:solidFill>
                <a:latin typeface="黑体" panose="02010609060101010101" pitchFamily="49" charset="-122"/>
                <a:ea typeface="黑体" panose="02010609060101010101" pitchFamily="49" charset="-122"/>
              </a:rPr>
              <a:t>各级人民政府</a:t>
            </a:r>
            <a:r>
              <a:rPr lang="zh-CN" altLang="zh-CN" sz="3200" b="1" dirty="0" smtClean="0">
                <a:solidFill>
                  <a:schemeClr val="accent5">
                    <a:lumMod val="75000"/>
                  </a:schemeClr>
                </a:solidFill>
                <a:latin typeface="仿宋" panose="02010609060101010101" pitchFamily="1" charset="-122"/>
                <a:ea typeface="仿宋" panose="02010609060101010101" pitchFamily="1" charset="-122"/>
              </a:rPr>
              <a:t>要完善制度政策，在政府补贴、政府购买服务、基金奖励、捐资激励、土地划拨、税费减免等方面对非营利性民办学校给予扶持。</a:t>
            </a:r>
            <a:r>
              <a:rPr lang="zh-CN" altLang="zh-CN" sz="3200" b="1" dirty="0" smtClean="0">
                <a:solidFill>
                  <a:schemeClr val="accent5">
                    <a:lumMod val="75000"/>
                  </a:schemeClr>
                </a:solidFill>
                <a:latin typeface="黑体" panose="02010609060101010101" pitchFamily="49" charset="-122"/>
                <a:ea typeface="黑体" panose="02010609060101010101" pitchFamily="49" charset="-122"/>
              </a:rPr>
              <a:t>各级人民政府</a:t>
            </a:r>
            <a:r>
              <a:rPr lang="zh-CN" altLang="zh-CN" sz="3200" b="1" dirty="0" smtClean="0">
                <a:solidFill>
                  <a:schemeClr val="accent5">
                    <a:lumMod val="75000"/>
                  </a:schemeClr>
                </a:solidFill>
                <a:latin typeface="仿宋" panose="02010609060101010101" pitchFamily="1" charset="-122"/>
                <a:ea typeface="仿宋" panose="02010609060101010101" pitchFamily="1" charset="-122"/>
              </a:rPr>
              <a:t>可根据经济社会发展需要和公共服务需求，通过政府购买服务及税收优惠等方式对营利性民办学校给予支持。</a:t>
            </a:r>
            <a:endParaRPr lang="zh-CN" altLang="zh-CN" sz="3200" b="1" dirty="0">
              <a:solidFill>
                <a:schemeClr val="accent5">
                  <a:lumMod val="75000"/>
                </a:schemeClr>
              </a:solidFill>
              <a:latin typeface="仿宋" panose="02010609060101010101" pitchFamily="1" charset="-122"/>
              <a:ea typeface="仿宋" panose="02010609060101010101" pitchFamily="1" charset="-122"/>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16000" y="149463"/>
            <a:ext cx="10218057" cy="6494085"/>
          </a:xfrm>
          <a:prstGeom prst="rect">
            <a:avLst/>
          </a:prstGeom>
          <a:noFill/>
          <a:ln w="9525">
            <a:noFill/>
            <a:miter lim="800000"/>
          </a:ln>
          <a:effectLst/>
        </p:spPr>
        <p:txBody>
          <a:bodyPr vert="horz" wrap="square" lIns="91440" tIns="45720" rIns="91440" bIns="45720" numCol="1" anchor="ctr" anchorCtr="0" compatLnSpc="1">
            <a:spAutoFit/>
          </a:bodyPr>
          <a:lstStyle/>
          <a:p>
            <a:pPr>
              <a:lnSpc>
                <a:spcPct val="200000"/>
              </a:lnSpc>
            </a:pPr>
            <a:r>
              <a:rPr lang="en-US" altLang="zh-CN" sz="3200" b="1" dirty="0" smtClean="0">
                <a:solidFill>
                  <a:schemeClr val="accent5">
                    <a:lumMod val="75000"/>
                  </a:schemeClr>
                </a:solidFill>
                <a:latin typeface="黑体" panose="02010609060101010101" pitchFamily="49" charset="-122"/>
                <a:ea typeface="黑体" panose="02010609060101010101" pitchFamily="49" charset="-122"/>
              </a:rPr>
              <a:t>   </a:t>
            </a:r>
            <a:r>
              <a:rPr lang="zh-CN" altLang="zh-CN" sz="3200" b="1" dirty="0" smtClean="0">
                <a:solidFill>
                  <a:schemeClr val="accent5">
                    <a:lumMod val="75000"/>
                  </a:schemeClr>
                </a:solidFill>
                <a:latin typeface="黑体" panose="02010609060101010101" pitchFamily="49" charset="-122"/>
                <a:ea typeface="黑体" panose="02010609060101010101" pitchFamily="49" charset="-122"/>
              </a:rPr>
              <a:t>（七）放宽办学准入条件。</a:t>
            </a:r>
            <a:endParaRPr lang="zh-CN" altLang="zh-CN" sz="3200" b="1" dirty="0" smtClean="0">
              <a:solidFill>
                <a:schemeClr val="accent5">
                  <a:lumMod val="75000"/>
                </a:schemeClr>
              </a:solidFill>
              <a:latin typeface="黑体" panose="02010609060101010101" pitchFamily="49" charset="-122"/>
              <a:ea typeface="黑体" panose="02010609060101010101" pitchFamily="49" charset="-122"/>
            </a:endParaRPr>
          </a:p>
          <a:p>
            <a:pPr>
              <a:lnSpc>
                <a:spcPct val="200000"/>
              </a:lnSpc>
            </a:pPr>
            <a:r>
              <a:rPr lang="en-US" altLang="zh-CN" sz="3200" b="1" dirty="0" smtClean="0">
                <a:solidFill>
                  <a:schemeClr val="accent5">
                    <a:lumMod val="75000"/>
                  </a:schemeClr>
                </a:solidFill>
                <a:latin typeface="黑体" panose="02010609060101010101" pitchFamily="49" charset="-122"/>
                <a:ea typeface="黑体" panose="02010609060101010101" pitchFamily="49" charset="-122"/>
              </a:rPr>
              <a:t>    </a:t>
            </a:r>
            <a:r>
              <a:rPr lang="zh-CN" altLang="zh-CN" sz="3200" b="1" dirty="0" smtClean="0">
                <a:solidFill>
                  <a:schemeClr val="accent5">
                    <a:lumMod val="75000"/>
                  </a:schemeClr>
                </a:solidFill>
                <a:latin typeface="黑体" panose="02010609060101010101" pitchFamily="49" charset="-122"/>
                <a:ea typeface="黑体" panose="02010609060101010101" pitchFamily="49" charset="-122"/>
              </a:rPr>
              <a:t>各地</a:t>
            </a:r>
            <a:r>
              <a:rPr lang="zh-CN" altLang="zh-CN" sz="3200" b="1" dirty="0" smtClean="0">
                <a:solidFill>
                  <a:schemeClr val="accent5">
                    <a:lumMod val="75000"/>
                  </a:schemeClr>
                </a:solidFill>
                <a:latin typeface="仿宋" panose="02010609060101010101" pitchFamily="1" charset="-122"/>
                <a:ea typeface="仿宋" panose="02010609060101010101" pitchFamily="1" charset="-122"/>
              </a:rPr>
              <a:t>要重新梳理民办学校准入条件和程序，进一步简政放权，吸引更多的社会资源进入教育领域。</a:t>
            </a:r>
            <a:endParaRPr lang="zh-CN" altLang="zh-CN" sz="3200" b="1" dirty="0" smtClean="0">
              <a:solidFill>
                <a:schemeClr val="accent5">
                  <a:lumMod val="75000"/>
                </a:schemeClr>
              </a:solidFill>
              <a:latin typeface="仿宋" panose="02010609060101010101" pitchFamily="1" charset="-122"/>
              <a:ea typeface="仿宋" panose="02010609060101010101" pitchFamily="1" charset="-122"/>
            </a:endParaRPr>
          </a:p>
          <a:p>
            <a:pPr>
              <a:lnSpc>
                <a:spcPct val="200000"/>
              </a:lnSpc>
            </a:pPr>
            <a:r>
              <a:rPr lang="en-US" altLang="zh-CN" sz="3200" b="1" dirty="0" smtClean="0">
                <a:solidFill>
                  <a:schemeClr val="accent5">
                    <a:lumMod val="75000"/>
                  </a:schemeClr>
                </a:solidFill>
                <a:latin typeface="黑体" panose="02010609060101010101" pitchFamily="49" charset="-122"/>
                <a:ea typeface="黑体" panose="02010609060101010101" pitchFamily="49" charset="-122"/>
              </a:rPr>
              <a:t>   </a:t>
            </a:r>
            <a:r>
              <a:rPr lang="zh-CN" altLang="zh-CN" sz="3200" b="1" dirty="0" smtClean="0">
                <a:solidFill>
                  <a:schemeClr val="accent5">
                    <a:lumMod val="75000"/>
                  </a:schemeClr>
                </a:solidFill>
                <a:latin typeface="黑体" panose="02010609060101010101" pitchFamily="49" charset="-122"/>
                <a:ea typeface="黑体" panose="02010609060101010101" pitchFamily="49" charset="-122"/>
              </a:rPr>
              <a:t>（十）健全学校退出机制。</a:t>
            </a:r>
            <a:endParaRPr lang="en-US" altLang="zh-CN" sz="3200" b="1" dirty="0" smtClean="0">
              <a:solidFill>
                <a:schemeClr val="accent5">
                  <a:lumMod val="75000"/>
                </a:schemeClr>
              </a:solidFill>
              <a:latin typeface="黑体" panose="02010609060101010101" pitchFamily="49" charset="-122"/>
              <a:ea typeface="黑体" panose="02010609060101010101" pitchFamily="49" charset="-122"/>
            </a:endParaRPr>
          </a:p>
          <a:p>
            <a:pPr>
              <a:lnSpc>
                <a:spcPct val="200000"/>
              </a:lnSpc>
            </a:pPr>
            <a:r>
              <a:rPr lang="en-US" altLang="zh-CN" sz="3200" b="1" dirty="0" smtClean="0">
                <a:solidFill>
                  <a:schemeClr val="accent5">
                    <a:lumMod val="75000"/>
                  </a:schemeClr>
                </a:solidFill>
                <a:latin typeface="黑体" panose="02010609060101010101" pitchFamily="49" charset="-122"/>
                <a:ea typeface="黑体" panose="02010609060101010101" pitchFamily="49" charset="-122"/>
              </a:rPr>
              <a:t>    </a:t>
            </a:r>
            <a:r>
              <a:rPr lang="zh-CN" altLang="zh-CN" sz="3200" b="1" dirty="0" smtClean="0">
                <a:solidFill>
                  <a:schemeClr val="accent5">
                    <a:lumMod val="75000"/>
                  </a:schemeClr>
                </a:solidFill>
                <a:latin typeface="黑体" panose="02010609060101010101" pitchFamily="49" charset="-122"/>
                <a:ea typeface="黑体" panose="02010609060101010101" pitchFamily="49" charset="-122"/>
              </a:rPr>
              <a:t>各地</a:t>
            </a:r>
            <a:r>
              <a:rPr lang="zh-CN" altLang="zh-CN" sz="3200" b="1" dirty="0" smtClean="0">
                <a:solidFill>
                  <a:schemeClr val="accent5">
                    <a:lumMod val="75000"/>
                  </a:schemeClr>
                </a:solidFill>
                <a:latin typeface="仿宋" panose="02010609060101010101" pitchFamily="1" charset="-122"/>
                <a:ea typeface="仿宋" panose="02010609060101010101" pitchFamily="1" charset="-122"/>
              </a:rPr>
              <a:t>要结合实际，健全民办学校退出机制，依法保护受教育者的合法权益。</a:t>
            </a:r>
            <a:endParaRPr lang="zh-CN" altLang="zh-CN" sz="3200" b="1" dirty="0" smtClean="0">
              <a:solidFill>
                <a:schemeClr val="accent5">
                  <a:lumMod val="75000"/>
                </a:schemeClr>
              </a:solidFill>
              <a:latin typeface="仿宋" panose="02010609060101010101" pitchFamily="1" charset="-122"/>
              <a:ea typeface="仿宋" panose="02010609060101010101" pitchFamily="1" charset="-122"/>
            </a:endParaRPr>
          </a:p>
          <a:p>
            <a:pPr marL="0" marR="0" lvl="0" indent="295275" algn="l" defTabSz="914400" rtl="0" eaLnBrk="0" fontAlgn="base" latinLnBrk="0" hangingPunct="0">
              <a:lnSpc>
                <a:spcPct val="200000"/>
              </a:lnSpc>
              <a:spcBef>
                <a:spcPct val="0"/>
              </a:spcBef>
              <a:spcAft>
                <a:spcPct val="0"/>
              </a:spcAft>
              <a:buClrTx/>
              <a:buSzTx/>
              <a:buFontTx/>
              <a:buNone/>
            </a:pPr>
            <a:r>
              <a:rPr kumimoji="0" lang="zh-CN" sz="1600" b="1" i="0" u="none" strike="noStrike" cap="none" normalizeH="0" baseline="0" dirty="0" smtClean="0">
                <a:ln>
                  <a:noFill/>
                </a:ln>
                <a:solidFill>
                  <a:schemeClr val="accent5">
                    <a:lumMod val="75000"/>
                  </a:schemeClr>
                </a:solidFill>
                <a:effectLst/>
                <a:latin typeface="仿宋" panose="02010609060101010101" pitchFamily="1" charset="-122"/>
                <a:ea typeface="仿宋" panose="02010609060101010101" pitchFamily="1" charset="-122"/>
                <a:cs typeface="宋体" panose="02010600030101010101" pitchFamily="2" charset="-122"/>
              </a:rPr>
              <a:t> </a:t>
            </a:r>
            <a:endParaRPr kumimoji="0" lang="zh-CN" sz="1800" b="1" i="0" u="none" strike="noStrike" cap="none" normalizeH="0" baseline="0" dirty="0" smtClean="0">
              <a:ln>
                <a:noFill/>
              </a:ln>
              <a:solidFill>
                <a:schemeClr val="accent5">
                  <a:lumMod val="75000"/>
                </a:schemeClr>
              </a:solidFill>
              <a:effectLst/>
              <a:latin typeface="仿宋" panose="02010609060101010101" pitchFamily="1" charset="-122"/>
              <a:ea typeface="仿宋" panose="02010609060101010101" pitchFamily="1"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95086" y="761034"/>
            <a:ext cx="11306628" cy="5262979"/>
          </a:xfrm>
          <a:prstGeom prst="rect">
            <a:avLst/>
          </a:prstGeom>
          <a:noFill/>
          <a:ln w="9525">
            <a:noFill/>
            <a:miter lim="800000"/>
          </a:ln>
          <a:effectLst/>
        </p:spPr>
        <p:txBody>
          <a:bodyPr vert="horz" wrap="square" lIns="91440" tIns="45720" rIns="91440" bIns="45720" numCol="1" anchor="ctr" anchorCtr="0" compatLnSpc="1">
            <a:spAutoFit/>
          </a:bodyPr>
          <a:lstStyle/>
          <a:p>
            <a:pPr>
              <a:lnSpc>
                <a:spcPct val="150000"/>
              </a:lnSpc>
            </a:pPr>
            <a:r>
              <a:rPr lang="en-US" altLang="zh-CN" sz="3200" b="1" dirty="0" smtClean="0">
                <a:solidFill>
                  <a:schemeClr val="accent5">
                    <a:lumMod val="75000"/>
                  </a:schemeClr>
                </a:solidFill>
                <a:latin typeface="黑体" panose="02010609060101010101" pitchFamily="49" charset="-122"/>
                <a:ea typeface="黑体" panose="02010609060101010101" pitchFamily="49" charset="-122"/>
              </a:rPr>
              <a:t>   </a:t>
            </a:r>
            <a:r>
              <a:rPr lang="zh-CN" altLang="zh-CN" sz="3200" b="1" dirty="0" smtClean="0">
                <a:solidFill>
                  <a:schemeClr val="accent5">
                    <a:lumMod val="75000"/>
                  </a:schemeClr>
                </a:solidFill>
                <a:latin typeface="黑体" panose="02010609060101010101" pitchFamily="49" charset="-122"/>
                <a:ea typeface="黑体" panose="02010609060101010101" pitchFamily="49" charset="-122"/>
              </a:rPr>
              <a:t>（十一）加大财政投入力度。</a:t>
            </a:r>
            <a:endParaRPr lang="en-US" altLang="zh-CN" sz="3200" b="1" dirty="0" smtClean="0">
              <a:solidFill>
                <a:schemeClr val="accent5">
                  <a:lumMod val="75000"/>
                </a:schemeClr>
              </a:solidFill>
              <a:latin typeface="黑体" panose="02010609060101010101" pitchFamily="49" charset="-122"/>
              <a:ea typeface="黑体" panose="02010609060101010101" pitchFamily="49" charset="-122"/>
            </a:endParaRPr>
          </a:p>
          <a:p>
            <a:pPr>
              <a:lnSpc>
                <a:spcPct val="150000"/>
              </a:lnSpc>
            </a:pPr>
            <a:r>
              <a:rPr lang="en-US" altLang="zh-CN" sz="3200" b="1" dirty="0" smtClean="0">
                <a:solidFill>
                  <a:schemeClr val="accent5">
                    <a:lumMod val="75000"/>
                  </a:schemeClr>
                </a:solidFill>
                <a:latin typeface="黑体" panose="02010609060101010101" pitchFamily="49" charset="-122"/>
                <a:ea typeface="黑体" panose="02010609060101010101" pitchFamily="49" charset="-122"/>
              </a:rPr>
              <a:t>    </a:t>
            </a:r>
            <a:r>
              <a:rPr lang="zh-CN" altLang="zh-CN" sz="3200" b="1" dirty="0" smtClean="0">
                <a:solidFill>
                  <a:schemeClr val="accent5">
                    <a:lumMod val="75000"/>
                  </a:schemeClr>
                </a:solidFill>
                <a:latin typeface="黑体" panose="02010609060101010101" pitchFamily="49" charset="-122"/>
                <a:ea typeface="黑体" panose="02010609060101010101" pitchFamily="49" charset="-122"/>
              </a:rPr>
              <a:t>各级人民政府</a:t>
            </a:r>
            <a:r>
              <a:rPr lang="zh-CN" altLang="zh-CN" sz="3200" b="1" dirty="0" smtClean="0">
                <a:solidFill>
                  <a:schemeClr val="accent5">
                    <a:lumMod val="75000"/>
                  </a:schemeClr>
                </a:solidFill>
                <a:latin typeface="仿宋" panose="02010609060101010101" pitchFamily="1" charset="-122"/>
                <a:ea typeface="仿宋" panose="02010609060101010101" pitchFamily="1" charset="-122"/>
              </a:rPr>
              <a:t>可按照《中华人民共和国预算法》、《中华人民共和国教育法》、《中华人民共和国民办教育促进法》等法律法规和制度要求，因地制宜，调整优化教育支出结构，加大对民办教育的扶持力度。财政扶持民办教育发展的资金要纳入预算，并向社会公开，接受审计和社会监督，提高资金使用效益。</a:t>
            </a:r>
            <a:endParaRPr lang="zh-CN" altLang="zh-CN" sz="3200" b="1" dirty="0">
              <a:solidFill>
                <a:schemeClr val="accent5">
                  <a:lumMod val="75000"/>
                </a:schemeClr>
              </a:solidFill>
              <a:latin typeface="仿宋" panose="02010609060101010101" pitchFamily="1" charset="-122"/>
              <a:ea typeface="仿宋" panose="02010609060101010101" pitchFamily="1" charset="-12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841830" y="395683"/>
            <a:ext cx="10943770" cy="6001643"/>
          </a:xfrm>
          <a:prstGeom prst="rect">
            <a:avLst/>
          </a:prstGeom>
          <a:noFill/>
          <a:ln w="9525">
            <a:noFill/>
            <a:miter lim="800000"/>
          </a:ln>
          <a:effectLst/>
        </p:spPr>
        <p:txBody>
          <a:bodyPr vert="horz" wrap="square" lIns="91440" tIns="45720" rIns="91440" bIns="45720" numCol="1" anchor="ctr" anchorCtr="0" compatLnSpc="1">
            <a:spAutoFit/>
          </a:bodyPr>
          <a:lstStyle/>
          <a:p>
            <a:pPr>
              <a:lnSpc>
                <a:spcPct val="150000"/>
              </a:lnSpc>
            </a:pPr>
            <a:r>
              <a:rPr lang="en-US" altLang="zh-CN" sz="3200" b="1" dirty="0" smtClean="0">
                <a:solidFill>
                  <a:schemeClr val="accent5">
                    <a:lumMod val="75000"/>
                  </a:schemeClr>
                </a:solidFill>
                <a:latin typeface="黑体" panose="02010609060101010101" pitchFamily="49" charset="-122"/>
                <a:ea typeface="黑体" panose="02010609060101010101" pitchFamily="49" charset="-122"/>
              </a:rPr>
              <a:t>   </a:t>
            </a:r>
            <a:r>
              <a:rPr lang="zh-CN" altLang="zh-CN" sz="3200" b="1" dirty="0" smtClean="0">
                <a:solidFill>
                  <a:schemeClr val="accent5">
                    <a:lumMod val="75000"/>
                  </a:schemeClr>
                </a:solidFill>
                <a:latin typeface="黑体" panose="02010609060101010101" pitchFamily="49" charset="-122"/>
                <a:ea typeface="黑体" panose="02010609060101010101" pitchFamily="49" charset="-122"/>
              </a:rPr>
              <a:t>（十二）创新财政扶持方式。</a:t>
            </a:r>
            <a:endParaRPr lang="en-US" altLang="zh-CN" sz="3200" b="1" dirty="0" smtClean="0">
              <a:solidFill>
                <a:schemeClr val="accent5">
                  <a:lumMod val="75000"/>
                </a:schemeClr>
              </a:solidFill>
              <a:latin typeface="黑体" panose="02010609060101010101" pitchFamily="49" charset="-122"/>
              <a:ea typeface="黑体" panose="02010609060101010101" pitchFamily="49" charset="-122"/>
            </a:endParaRPr>
          </a:p>
          <a:p>
            <a:pPr>
              <a:lnSpc>
                <a:spcPct val="150000"/>
              </a:lnSpc>
            </a:pPr>
            <a:r>
              <a:rPr lang="en-US" altLang="zh-CN" sz="3200" b="1" dirty="0" smtClean="0">
                <a:solidFill>
                  <a:schemeClr val="accent5">
                    <a:lumMod val="75000"/>
                  </a:schemeClr>
                </a:solidFill>
                <a:latin typeface="黑体" panose="02010609060101010101" pitchFamily="49" charset="-122"/>
                <a:ea typeface="黑体" panose="02010609060101010101" pitchFamily="49" charset="-122"/>
              </a:rPr>
              <a:t>    </a:t>
            </a:r>
            <a:r>
              <a:rPr lang="zh-CN" altLang="zh-CN" sz="3200" b="1" dirty="0" smtClean="0">
                <a:solidFill>
                  <a:schemeClr val="accent5">
                    <a:lumMod val="75000"/>
                  </a:schemeClr>
                </a:solidFill>
                <a:latin typeface="黑体" panose="02010609060101010101" pitchFamily="49" charset="-122"/>
                <a:ea typeface="黑体" panose="02010609060101010101" pitchFamily="49" charset="-122"/>
              </a:rPr>
              <a:t>地方各级人民政府</a:t>
            </a:r>
            <a:r>
              <a:rPr lang="zh-CN" altLang="zh-CN" sz="3200" b="1" dirty="0" smtClean="0">
                <a:solidFill>
                  <a:schemeClr val="accent5">
                    <a:lumMod val="75000"/>
                  </a:schemeClr>
                </a:solidFill>
                <a:latin typeface="仿宋" panose="02010609060101010101" pitchFamily="1" charset="-122"/>
                <a:ea typeface="仿宋" panose="02010609060101010101" pitchFamily="1" charset="-122"/>
              </a:rPr>
              <a:t>应建立健全政府补贴制度，明确补贴的项目、对象、标准、用途。完善政府购买服务的标准和程序，建立绩效评价制度，制定向民办学校购买就读学位、课程教材、科研成果、职业培训、政策咨询等教育服务的具体政策措施。</a:t>
            </a:r>
            <a:r>
              <a:rPr lang="zh-CN" altLang="zh-CN" sz="3200" b="1" dirty="0" smtClean="0">
                <a:solidFill>
                  <a:schemeClr val="accent5">
                    <a:lumMod val="75000"/>
                  </a:schemeClr>
                </a:solidFill>
                <a:latin typeface="黑体" panose="02010609060101010101" pitchFamily="49" charset="-122"/>
                <a:ea typeface="黑体" panose="02010609060101010101" pitchFamily="49" charset="-122"/>
              </a:rPr>
              <a:t>地方各级人民政府</a:t>
            </a:r>
            <a:r>
              <a:rPr lang="zh-CN" altLang="zh-CN" sz="3200" b="1" dirty="0" smtClean="0">
                <a:solidFill>
                  <a:schemeClr val="accent5">
                    <a:lumMod val="75000"/>
                  </a:schemeClr>
                </a:solidFill>
                <a:latin typeface="仿宋" panose="02010609060101010101" pitchFamily="1" charset="-122"/>
                <a:ea typeface="仿宋" panose="02010609060101010101" pitchFamily="1" charset="-122"/>
              </a:rPr>
              <a:t>可按照国家关于基金会管理的规定设立民办教育发展基金，支持成立相应的基金会，组织开展各类有利于民办教育事业发展的活动。</a:t>
            </a:r>
            <a:endParaRPr lang="zh-CN" altLang="zh-CN" sz="3200" b="1" dirty="0">
              <a:solidFill>
                <a:schemeClr val="accent5">
                  <a:lumMod val="75000"/>
                </a:schemeClr>
              </a:solidFill>
              <a:latin typeface="仿宋" panose="02010609060101010101" pitchFamily="1" charset="-122"/>
              <a:ea typeface="仿宋" panose="02010609060101010101" pitchFamily="1" charset="-122"/>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16000" y="888126"/>
            <a:ext cx="10537371" cy="5016758"/>
          </a:xfrm>
          <a:prstGeom prst="rect">
            <a:avLst/>
          </a:prstGeom>
          <a:noFill/>
          <a:ln w="9525">
            <a:noFill/>
            <a:miter lim="800000"/>
          </a:ln>
          <a:effectLst/>
        </p:spPr>
        <p:txBody>
          <a:bodyPr vert="horz" wrap="square" lIns="91440" tIns="45720" rIns="91440" bIns="45720" numCol="1" anchor="ctr" anchorCtr="0" compatLnSpc="1">
            <a:spAutoFit/>
          </a:bodyPr>
          <a:lstStyle/>
          <a:p>
            <a:pPr>
              <a:lnSpc>
                <a:spcPct val="200000"/>
              </a:lnSpc>
            </a:pPr>
            <a:r>
              <a:rPr lang="en-US" altLang="zh-CN" sz="3200" b="1" dirty="0" smtClean="0">
                <a:solidFill>
                  <a:schemeClr val="accent5">
                    <a:lumMod val="75000"/>
                  </a:schemeClr>
                </a:solidFill>
                <a:latin typeface="黑体" panose="02010609060101010101" pitchFamily="49" charset="-122"/>
                <a:ea typeface="黑体" panose="02010609060101010101" pitchFamily="49" charset="-122"/>
              </a:rPr>
              <a:t>   </a:t>
            </a:r>
            <a:r>
              <a:rPr lang="zh-CN" altLang="zh-CN" sz="3200" b="1" dirty="0" smtClean="0">
                <a:solidFill>
                  <a:schemeClr val="accent5">
                    <a:lumMod val="75000"/>
                  </a:schemeClr>
                </a:solidFill>
                <a:latin typeface="黑体" panose="02010609060101010101" pitchFamily="49" charset="-122"/>
                <a:ea typeface="黑体" panose="02010609060101010101" pitchFamily="49" charset="-122"/>
              </a:rPr>
              <a:t>（十三）落实同等资助政策。</a:t>
            </a:r>
            <a:endParaRPr lang="en-US" altLang="zh-CN" sz="3200" b="1" dirty="0" smtClean="0">
              <a:solidFill>
                <a:schemeClr val="accent5">
                  <a:lumMod val="75000"/>
                </a:schemeClr>
              </a:solidFill>
              <a:latin typeface="黑体" panose="02010609060101010101" pitchFamily="49" charset="-122"/>
              <a:ea typeface="黑体" panose="02010609060101010101" pitchFamily="49" charset="-122"/>
            </a:endParaRPr>
          </a:p>
          <a:p>
            <a:pPr>
              <a:lnSpc>
                <a:spcPct val="200000"/>
              </a:lnSpc>
            </a:pPr>
            <a:r>
              <a:rPr lang="en-US" altLang="zh-CN" sz="3200" b="1" dirty="0" smtClean="0">
                <a:solidFill>
                  <a:schemeClr val="accent5">
                    <a:lumMod val="75000"/>
                  </a:schemeClr>
                </a:solidFill>
                <a:latin typeface="黑体" panose="02010609060101010101" pitchFamily="49" charset="-122"/>
                <a:ea typeface="黑体" panose="02010609060101010101" pitchFamily="49" charset="-122"/>
              </a:rPr>
              <a:t>    </a:t>
            </a:r>
            <a:r>
              <a:rPr lang="zh-CN" altLang="zh-CN" sz="3200" b="1" dirty="0" smtClean="0">
                <a:solidFill>
                  <a:schemeClr val="accent5">
                    <a:lumMod val="75000"/>
                  </a:schemeClr>
                </a:solidFill>
                <a:latin typeface="黑体" panose="02010609060101010101" pitchFamily="49" charset="-122"/>
                <a:ea typeface="黑体" panose="02010609060101010101" pitchFamily="49" charset="-122"/>
              </a:rPr>
              <a:t>各级人民政府</a:t>
            </a:r>
            <a:r>
              <a:rPr lang="zh-CN" altLang="zh-CN" sz="3200" b="1" dirty="0" smtClean="0">
                <a:solidFill>
                  <a:schemeClr val="accent5">
                    <a:lumMod val="75000"/>
                  </a:schemeClr>
                </a:solidFill>
                <a:latin typeface="仿宋" panose="02010609060101010101" pitchFamily="1" charset="-122"/>
                <a:ea typeface="仿宋" panose="02010609060101010101" pitchFamily="1" charset="-122"/>
              </a:rPr>
              <a:t>应建立健全民办学校助学贷款业务扶持制度，提高民办学校家庭经济困难学生获得资助的比例。</a:t>
            </a:r>
            <a:endParaRPr lang="en-US" altLang="zh-CN" sz="3200" b="1" dirty="0" smtClean="0">
              <a:solidFill>
                <a:schemeClr val="accent5">
                  <a:lumMod val="75000"/>
                </a:schemeClr>
              </a:solidFill>
              <a:latin typeface="仿宋" panose="02010609060101010101" pitchFamily="1" charset="-122"/>
              <a:ea typeface="仿宋" panose="02010609060101010101" pitchFamily="1" charset="-122"/>
            </a:endParaRPr>
          </a:p>
          <a:p>
            <a:pPr>
              <a:lnSpc>
                <a:spcPct val="200000"/>
              </a:lnSpc>
            </a:pPr>
            <a:r>
              <a:rPr lang="en-US" altLang="zh-CN" sz="3200" b="1" dirty="0" smtClean="0">
                <a:solidFill>
                  <a:schemeClr val="accent5">
                    <a:lumMod val="75000"/>
                  </a:schemeClr>
                </a:solidFill>
                <a:latin typeface="黑体" panose="02010609060101010101" pitchFamily="49" charset="-122"/>
                <a:ea typeface="黑体" panose="02010609060101010101" pitchFamily="49" charset="-122"/>
              </a:rPr>
              <a:t>   </a:t>
            </a:r>
            <a:r>
              <a:rPr lang="zh-CN" altLang="zh-CN" sz="3200" b="1" dirty="0" smtClean="0">
                <a:solidFill>
                  <a:schemeClr val="accent5">
                    <a:lumMod val="75000"/>
                  </a:schemeClr>
                </a:solidFill>
                <a:latin typeface="黑体" panose="02010609060101010101" pitchFamily="49" charset="-122"/>
                <a:ea typeface="黑体" panose="02010609060101010101" pitchFamily="49" charset="-122"/>
              </a:rPr>
              <a:t>（十七）保障依法自主办学。</a:t>
            </a:r>
            <a:endParaRPr lang="en-US" altLang="zh-CN" sz="3200" b="1" dirty="0" smtClean="0">
              <a:solidFill>
                <a:schemeClr val="accent5">
                  <a:lumMod val="75000"/>
                </a:schemeClr>
              </a:solidFill>
              <a:latin typeface="黑体" panose="02010609060101010101" pitchFamily="49" charset="-122"/>
              <a:ea typeface="黑体" panose="02010609060101010101" pitchFamily="49" charset="-122"/>
            </a:endParaRPr>
          </a:p>
          <a:p>
            <a:pPr>
              <a:lnSpc>
                <a:spcPct val="200000"/>
              </a:lnSpc>
            </a:pPr>
            <a:r>
              <a:rPr lang="en-US" altLang="zh-CN" sz="3200" b="1" dirty="0" smtClean="0">
                <a:solidFill>
                  <a:schemeClr val="accent5">
                    <a:lumMod val="75000"/>
                  </a:schemeClr>
                </a:solidFill>
                <a:latin typeface="黑体" panose="02010609060101010101" pitchFamily="49" charset="-122"/>
                <a:ea typeface="黑体" panose="02010609060101010101" pitchFamily="49" charset="-122"/>
              </a:rPr>
              <a:t>    </a:t>
            </a:r>
            <a:r>
              <a:rPr lang="zh-CN" altLang="zh-CN" sz="3200" b="1" dirty="0" smtClean="0">
                <a:solidFill>
                  <a:schemeClr val="accent5">
                    <a:lumMod val="75000"/>
                  </a:schemeClr>
                </a:solidFill>
                <a:latin typeface="黑体" panose="02010609060101010101" pitchFamily="49" charset="-122"/>
                <a:ea typeface="黑体" panose="02010609060101010101" pitchFamily="49" charset="-122"/>
              </a:rPr>
              <a:t>各地</a:t>
            </a:r>
            <a:r>
              <a:rPr lang="zh-CN" altLang="zh-CN" sz="3200" b="1" dirty="0" smtClean="0">
                <a:solidFill>
                  <a:schemeClr val="accent5">
                    <a:lumMod val="75000"/>
                  </a:schemeClr>
                </a:solidFill>
                <a:latin typeface="仿宋" panose="02010609060101010101" pitchFamily="1" charset="-122"/>
                <a:ea typeface="仿宋" panose="02010609060101010101" pitchFamily="1" charset="-122"/>
              </a:rPr>
              <a:t>不得对民办学校跨区域招生设置障碍。</a:t>
            </a:r>
            <a:endParaRPr lang="zh-CN" altLang="zh-CN" sz="3200" b="1" dirty="0">
              <a:solidFill>
                <a:schemeClr val="accent5">
                  <a:lumMod val="75000"/>
                </a:schemeClr>
              </a:solidFill>
              <a:latin typeface="仿宋" panose="02010609060101010101" pitchFamily="1" charset="-122"/>
              <a:ea typeface="仿宋" panose="02010609060101010101" pitchFamily="1" charset="-122"/>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812800" y="799752"/>
            <a:ext cx="10668000" cy="5262979"/>
          </a:xfrm>
          <a:prstGeom prst="rect">
            <a:avLst/>
          </a:prstGeom>
          <a:noFill/>
          <a:ln w="9525">
            <a:noFill/>
            <a:miter lim="800000"/>
          </a:ln>
          <a:effectLst/>
        </p:spPr>
        <p:txBody>
          <a:bodyPr vert="horz" wrap="square" lIns="91440" tIns="45720" rIns="91440" bIns="45720" numCol="1" anchor="ctr" anchorCtr="0" compatLnSpc="1">
            <a:spAutoFit/>
          </a:bodyPr>
          <a:lstStyle/>
          <a:p>
            <a:pPr>
              <a:lnSpc>
                <a:spcPct val="150000"/>
              </a:lnSpc>
            </a:pPr>
            <a:r>
              <a:rPr lang="en-US" altLang="zh-CN" sz="3200" b="1" dirty="0" smtClean="0">
                <a:solidFill>
                  <a:schemeClr val="accent5">
                    <a:lumMod val="75000"/>
                  </a:schemeClr>
                </a:solidFill>
                <a:latin typeface="黑体" panose="02010609060101010101" pitchFamily="49" charset="-122"/>
                <a:ea typeface="黑体" panose="02010609060101010101" pitchFamily="49" charset="-122"/>
              </a:rPr>
              <a:t>   </a:t>
            </a:r>
            <a:r>
              <a:rPr lang="zh-CN" altLang="zh-CN" sz="3200" b="1" dirty="0" smtClean="0">
                <a:solidFill>
                  <a:schemeClr val="accent5">
                    <a:lumMod val="75000"/>
                  </a:schemeClr>
                </a:solidFill>
                <a:latin typeface="黑体" panose="02010609060101010101" pitchFamily="49" charset="-122"/>
                <a:ea typeface="黑体" panose="02010609060101010101" pitchFamily="49" charset="-122"/>
              </a:rPr>
              <a:t>（二十）健全资产管理和财务会计制度。</a:t>
            </a:r>
            <a:endParaRPr lang="en-US" altLang="zh-CN" sz="3200" b="1" dirty="0" smtClean="0">
              <a:solidFill>
                <a:schemeClr val="accent5">
                  <a:lumMod val="75000"/>
                </a:schemeClr>
              </a:solidFill>
              <a:latin typeface="黑体" panose="02010609060101010101" pitchFamily="49" charset="-122"/>
              <a:ea typeface="黑体" panose="02010609060101010101" pitchFamily="49" charset="-122"/>
            </a:endParaRPr>
          </a:p>
          <a:p>
            <a:pPr>
              <a:lnSpc>
                <a:spcPct val="150000"/>
              </a:lnSpc>
            </a:pPr>
            <a:r>
              <a:rPr lang="en-US" altLang="zh-CN" sz="3200" b="1" dirty="0" smtClean="0">
                <a:solidFill>
                  <a:schemeClr val="accent5">
                    <a:lumMod val="75000"/>
                  </a:schemeClr>
                </a:solidFill>
                <a:latin typeface="黑体" panose="02010609060101010101" pitchFamily="49" charset="-122"/>
                <a:ea typeface="黑体" panose="02010609060101010101" pitchFamily="49" charset="-122"/>
              </a:rPr>
              <a:t>    </a:t>
            </a:r>
            <a:r>
              <a:rPr lang="zh-CN" altLang="zh-CN" sz="3200" b="1" dirty="0" smtClean="0">
                <a:solidFill>
                  <a:schemeClr val="accent5">
                    <a:lumMod val="75000"/>
                  </a:schemeClr>
                </a:solidFill>
                <a:latin typeface="黑体" panose="02010609060101010101" pitchFamily="49" charset="-122"/>
                <a:ea typeface="黑体" panose="02010609060101010101" pitchFamily="49" charset="-122"/>
              </a:rPr>
              <a:t>各地</a:t>
            </a:r>
            <a:r>
              <a:rPr lang="zh-CN" altLang="zh-CN" sz="3200" b="1" dirty="0" smtClean="0">
                <a:solidFill>
                  <a:schemeClr val="accent5">
                    <a:lumMod val="75000"/>
                  </a:schemeClr>
                </a:solidFill>
                <a:latin typeface="仿宋" panose="02010609060101010101" pitchFamily="1" charset="-122"/>
                <a:ea typeface="仿宋" panose="02010609060101010101" pitchFamily="1" charset="-122"/>
              </a:rPr>
              <a:t>要探索制定符合民办学校特点的财务管理办法，完善民办学校年度财务、决算报告和预算报告报备制度。</a:t>
            </a:r>
            <a:endParaRPr lang="zh-CN" altLang="zh-CN" sz="3200" b="1" dirty="0" smtClean="0">
              <a:solidFill>
                <a:schemeClr val="accent5">
                  <a:lumMod val="75000"/>
                </a:schemeClr>
              </a:solidFill>
              <a:latin typeface="仿宋" panose="02010609060101010101" pitchFamily="1" charset="-122"/>
              <a:ea typeface="仿宋" panose="02010609060101010101" pitchFamily="1" charset="-122"/>
            </a:endParaRPr>
          </a:p>
          <a:p>
            <a:pPr>
              <a:lnSpc>
                <a:spcPct val="150000"/>
              </a:lnSpc>
            </a:pPr>
            <a:r>
              <a:rPr lang="en-US" altLang="zh-CN" sz="3200" b="1" dirty="0" smtClean="0">
                <a:solidFill>
                  <a:schemeClr val="accent5">
                    <a:lumMod val="75000"/>
                  </a:schemeClr>
                </a:solidFill>
                <a:latin typeface="黑体" panose="02010609060101010101" pitchFamily="49" charset="-122"/>
                <a:ea typeface="黑体" panose="02010609060101010101" pitchFamily="49" charset="-122"/>
              </a:rPr>
              <a:t>   </a:t>
            </a:r>
            <a:r>
              <a:rPr lang="zh-CN" altLang="zh-CN" sz="3200" b="1" dirty="0" smtClean="0">
                <a:solidFill>
                  <a:schemeClr val="accent5">
                    <a:lumMod val="75000"/>
                  </a:schemeClr>
                </a:solidFill>
                <a:latin typeface="黑体" panose="02010609060101010101" pitchFamily="49" charset="-122"/>
                <a:ea typeface="黑体" panose="02010609060101010101" pitchFamily="49" charset="-122"/>
              </a:rPr>
              <a:t>（二十四）加强教师队伍建设。</a:t>
            </a:r>
            <a:endParaRPr lang="en-US" altLang="zh-CN" sz="3200" b="1" dirty="0" smtClean="0">
              <a:solidFill>
                <a:schemeClr val="accent5">
                  <a:lumMod val="75000"/>
                </a:schemeClr>
              </a:solidFill>
              <a:latin typeface="黑体" panose="02010609060101010101" pitchFamily="49" charset="-122"/>
              <a:ea typeface="黑体" panose="02010609060101010101" pitchFamily="49" charset="-122"/>
            </a:endParaRPr>
          </a:p>
          <a:p>
            <a:pPr>
              <a:lnSpc>
                <a:spcPct val="150000"/>
              </a:lnSpc>
            </a:pPr>
            <a:r>
              <a:rPr lang="en-US" altLang="zh-CN" sz="3200" b="1" dirty="0" smtClean="0">
                <a:solidFill>
                  <a:schemeClr val="accent5">
                    <a:lumMod val="75000"/>
                  </a:schemeClr>
                </a:solidFill>
                <a:latin typeface="黑体" panose="02010609060101010101" pitchFamily="49" charset="-122"/>
                <a:ea typeface="黑体" panose="02010609060101010101" pitchFamily="49" charset="-122"/>
              </a:rPr>
              <a:t>    </a:t>
            </a:r>
            <a:r>
              <a:rPr lang="zh-CN" altLang="zh-CN" sz="3200" b="1" dirty="0" smtClean="0">
                <a:solidFill>
                  <a:schemeClr val="accent5">
                    <a:lumMod val="75000"/>
                  </a:schemeClr>
                </a:solidFill>
                <a:latin typeface="黑体" panose="02010609060101010101" pitchFamily="49" charset="-122"/>
                <a:ea typeface="黑体" panose="02010609060101010101" pitchFamily="49" charset="-122"/>
              </a:rPr>
              <a:t>各级人民政府</a:t>
            </a:r>
            <a:r>
              <a:rPr lang="zh-CN" altLang="zh-CN" sz="3200" b="1" dirty="0" smtClean="0">
                <a:solidFill>
                  <a:schemeClr val="accent5">
                    <a:lumMod val="75000"/>
                  </a:schemeClr>
                </a:solidFill>
                <a:latin typeface="仿宋" panose="02010609060101010101" pitchFamily="1" charset="-122"/>
                <a:ea typeface="仿宋" panose="02010609060101010101" pitchFamily="1" charset="-122"/>
              </a:rPr>
              <a:t>和民办学校要把教师队伍建设作为提高教育教学质量的重要任务。各地要将民办学校教师队伍建设纳入教师队伍建设整体规划。</a:t>
            </a:r>
            <a:endParaRPr lang="zh-CN" altLang="zh-CN" sz="3200" b="1" dirty="0">
              <a:solidFill>
                <a:schemeClr val="accent5">
                  <a:lumMod val="75000"/>
                </a:schemeClr>
              </a:solidFill>
              <a:latin typeface="仿宋" panose="02010609060101010101" pitchFamily="1" charset="-122"/>
              <a:ea typeface="仿宋" panose="02010609060101010101" pitchFamily="1" charset="-122"/>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16000" y="395683"/>
            <a:ext cx="10218057" cy="6001643"/>
          </a:xfrm>
          <a:prstGeom prst="rect">
            <a:avLst/>
          </a:prstGeom>
          <a:noFill/>
          <a:ln w="9525">
            <a:noFill/>
            <a:miter lim="800000"/>
          </a:ln>
          <a:effectLst/>
        </p:spPr>
        <p:txBody>
          <a:bodyPr vert="horz" wrap="square" lIns="91440" tIns="45720" rIns="91440" bIns="45720" numCol="1" anchor="ctr" anchorCtr="0" compatLnSpc="1">
            <a:spAutoFit/>
          </a:bodyPr>
          <a:lstStyle/>
          <a:p>
            <a:pPr>
              <a:lnSpc>
                <a:spcPct val="200000"/>
              </a:lnSpc>
            </a:pPr>
            <a:r>
              <a:rPr lang="en-US" altLang="zh-CN" sz="3200" b="1" dirty="0" smtClean="0">
                <a:solidFill>
                  <a:schemeClr val="accent5">
                    <a:lumMod val="75000"/>
                  </a:schemeClr>
                </a:solidFill>
                <a:latin typeface="黑体" panose="02010609060101010101" pitchFamily="49" charset="-122"/>
                <a:ea typeface="黑体" panose="02010609060101010101" pitchFamily="49" charset="-122"/>
              </a:rPr>
              <a:t>   </a:t>
            </a:r>
            <a:r>
              <a:rPr lang="zh-CN" altLang="zh-CN" sz="3200" b="1" dirty="0" smtClean="0">
                <a:solidFill>
                  <a:schemeClr val="accent5">
                    <a:lumMod val="75000"/>
                  </a:schemeClr>
                </a:solidFill>
                <a:latin typeface="黑体" panose="02010609060101010101" pitchFamily="49" charset="-122"/>
                <a:ea typeface="黑体" panose="02010609060101010101" pitchFamily="49" charset="-122"/>
              </a:rPr>
              <a:t>（二十六）强化部门协调机制。</a:t>
            </a:r>
            <a:endParaRPr lang="en-US" altLang="zh-CN" sz="3200" b="1" dirty="0" smtClean="0">
              <a:solidFill>
                <a:schemeClr val="accent5">
                  <a:lumMod val="75000"/>
                </a:schemeClr>
              </a:solidFill>
              <a:latin typeface="黑体" panose="02010609060101010101" pitchFamily="49" charset="-122"/>
              <a:ea typeface="黑体" panose="02010609060101010101" pitchFamily="49" charset="-122"/>
            </a:endParaRPr>
          </a:p>
          <a:p>
            <a:pPr>
              <a:lnSpc>
                <a:spcPct val="200000"/>
              </a:lnSpc>
            </a:pPr>
            <a:r>
              <a:rPr lang="en-US" altLang="zh-CN" sz="3200" b="1" dirty="0" smtClean="0">
                <a:solidFill>
                  <a:schemeClr val="accent5">
                    <a:lumMod val="75000"/>
                  </a:schemeClr>
                </a:solidFill>
                <a:latin typeface="黑体" panose="02010609060101010101" pitchFamily="49" charset="-122"/>
                <a:ea typeface="黑体" panose="02010609060101010101" pitchFamily="49" charset="-122"/>
              </a:rPr>
              <a:t>    </a:t>
            </a:r>
            <a:r>
              <a:rPr lang="zh-CN" altLang="zh-CN" sz="3200" b="1" dirty="0" smtClean="0">
                <a:solidFill>
                  <a:schemeClr val="accent5">
                    <a:lumMod val="75000"/>
                  </a:schemeClr>
                </a:solidFill>
                <a:latin typeface="黑体" panose="02010609060101010101" pitchFamily="49" charset="-122"/>
                <a:ea typeface="黑体" panose="02010609060101010101" pitchFamily="49" charset="-122"/>
              </a:rPr>
              <a:t>各级人民政府</a:t>
            </a:r>
            <a:r>
              <a:rPr lang="zh-CN" altLang="zh-CN" sz="3200" b="1" dirty="0" smtClean="0">
                <a:solidFill>
                  <a:schemeClr val="accent5">
                    <a:lumMod val="75000"/>
                  </a:schemeClr>
                </a:solidFill>
                <a:latin typeface="仿宋" panose="02010609060101010101" pitchFamily="1" charset="-122"/>
                <a:ea typeface="仿宋" panose="02010609060101010101" pitchFamily="1" charset="-122"/>
              </a:rPr>
              <a:t>要将发展民办教育纳入经济社会发展和教育事业整体规划，加强制度建设、标准制定、政策实施、统筹协调等工作，积极推进民办教育改革发展。</a:t>
            </a:r>
            <a:endParaRPr lang="zh-CN" altLang="zh-CN" sz="3200" b="1" dirty="0" smtClean="0">
              <a:solidFill>
                <a:schemeClr val="accent5">
                  <a:lumMod val="75000"/>
                </a:schemeClr>
              </a:solidFill>
              <a:latin typeface="仿宋" panose="02010609060101010101" pitchFamily="1" charset="-122"/>
              <a:ea typeface="仿宋" panose="02010609060101010101" pitchFamily="1" charset="-122"/>
            </a:endParaRPr>
          </a:p>
          <a:p>
            <a:pPr>
              <a:lnSpc>
                <a:spcPct val="200000"/>
              </a:lnSpc>
            </a:pPr>
            <a:r>
              <a:rPr lang="zh-CN" altLang="zh-CN" sz="3200" b="1" dirty="0" smtClean="0">
                <a:solidFill>
                  <a:schemeClr val="accent5">
                    <a:lumMod val="75000"/>
                  </a:schemeClr>
                </a:solidFill>
                <a:latin typeface="仿宋" panose="02010609060101010101" pitchFamily="1" charset="-122"/>
                <a:ea typeface="仿宋" panose="02010609060101010101" pitchFamily="1" charset="-122"/>
              </a:rPr>
              <a:t>要将鼓励支持社会力量兴办教育作为考核</a:t>
            </a:r>
            <a:r>
              <a:rPr lang="zh-CN" altLang="zh-CN" sz="3200" b="1" dirty="0" smtClean="0">
                <a:solidFill>
                  <a:schemeClr val="accent5">
                    <a:lumMod val="75000"/>
                  </a:schemeClr>
                </a:solidFill>
                <a:latin typeface="黑体" panose="02010609060101010101" pitchFamily="49" charset="-122"/>
                <a:ea typeface="黑体" panose="02010609060101010101" pitchFamily="49" charset="-122"/>
              </a:rPr>
              <a:t>各级人民政府</a:t>
            </a:r>
            <a:r>
              <a:rPr lang="zh-CN" altLang="zh-CN" sz="3200" b="1" dirty="0" smtClean="0">
                <a:solidFill>
                  <a:schemeClr val="accent5">
                    <a:lumMod val="75000"/>
                  </a:schemeClr>
                </a:solidFill>
                <a:latin typeface="仿宋" panose="02010609060101010101" pitchFamily="1" charset="-122"/>
                <a:ea typeface="仿宋" panose="02010609060101010101" pitchFamily="1" charset="-122"/>
              </a:rPr>
              <a:t>改进公共服务方式的重要内容。</a:t>
            </a:r>
            <a:endParaRPr lang="zh-CN" altLang="zh-CN" sz="3200" b="1" dirty="0">
              <a:solidFill>
                <a:schemeClr val="accent5">
                  <a:lumMod val="75000"/>
                </a:schemeClr>
              </a:solidFill>
              <a:latin typeface="仿宋" panose="02010609060101010101" pitchFamily="1" charset="-122"/>
              <a:ea typeface="仿宋" panose="02010609060101010101" pitchFamily="1"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8" name="文本框 6207"/>
          <p:cNvSpPr txBox="1"/>
          <p:nvPr/>
        </p:nvSpPr>
        <p:spPr>
          <a:xfrm>
            <a:off x="283845" y="224790"/>
            <a:ext cx="11150600" cy="579120"/>
          </a:xfrm>
          <a:prstGeom prst="rect">
            <a:avLst/>
          </a:prstGeom>
          <a:noFill/>
          <a:ln w="9525">
            <a:noFill/>
          </a:ln>
        </p:spPr>
        <p:txBody>
          <a:bodyPr wrap="square">
            <a:spAutoFit/>
          </a:bodyPr>
          <a:lstStyle/>
          <a:p>
            <a:pPr lvl="0" fontAlgn="base"/>
            <a:r>
              <a:rPr lang="zh-CN" altLang="en-US" sz="2000" b="1" strike="noStrike" noProof="1">
                <a:solidFill>
                  <a:srgbClr val="FB4C35"/>
                </a:solidFill>
                <a:effectLst>
                  <a:outerShdw blurRad="38100" dist="38100" dir="2700000">
                    <a:srgbClr val="000000"/>
                  </a:outerShdw>
                </a:effectLst>
                <a:latin typeface="Arial" panose="020B0604020202020204" pitchFamily="34" charset="0"/>
                <a:ea typeface="黑体" panose="02010609060101010101" pitchFamily="49" charset="-122"/>
                <a:cs typeface="+mn-ea"/>
              </a:rPr>
              <a:t>                  </a:t>
            </a:r>
            <a:r>
              <a:rPr lang="zh-CN" altLang="en-US" sz="3200" b="1" strike="noStrike" noProof="1">
                <a:effectLst>
                  <a:outerShdw blurRad="38100" dist="38100" dir="2700000">
                    <a:srgbClr val="FFFFFF"/>
                  </a:outerShdw>
                </a:effectLst>
                <a:latin typeface="Arial" panose="020B0604020202020204" pitchFamily="34" charset="0"/>
                <a:ea typeface="黑体" panose="02010609060101010101" pitchFamily="49" charset="-122"/>
                <a:cs typeface="+mn-ea"/>
              </a:rPr>
              <a:t> </a:t>
            </a:r>
            <a:r>
              <a:rPr lang="zh-CN" altLang="en-US" sz="3200" b="1" strike="noStrike" noProof="1">
                <a:solidFill>
                  <a:srgbClr val="002060"/>
                </a:solidFill>
                <a:effectLst>
                  <a:outerShdw blurRad="38100" dist="38100" dir="2700000">
                    <a:srgbClr val="FFFFFF"/>
                  </a:outerShdw>
                </a:effectLst>
                <a:latin typeface="Arial" panose="020B0604020202020204" pitchFamily="34" charset="0"/>
                <a:ea typeface="黑体" panose="02010609060101010101" pitchFamily="49" charset="-122"/>
                <a:cs typeface="+mn-ea"/>
              </a:rPr>
              <a:t>新中国</a:t>
            </a:r>
            <a:r>
              <a:rPr lang="en-US" altLang="x-none" sz="3200" b="1" strike="noStrike" noProof="1" smtClean="0">
                <a:solidFill>
                  <a:srgbClr val="002060"/>
                </a:solidFill>
                <a:effectLst>
                  <a:outerShdw blurRad="38100" dist="38100" dir="2700000">
                    <a:srgbClr val="FFFFFF"/>
                  </a:outerShdw>
                </a:effectLst>
                <a:latin typeface="Arial" panose="020B0604020202020204" pitchFamily="34" charset="0"/>
                <a:ea typeface="黑体" panose="02010609060101010101" pitchFamily="49" charset="-122"/>
                <a:cs typeface="+mn-ea"/>
              </a:rPr>
              <a:t>67</a:t>
            </a:r>
            <a:r>
              <a:rPr lang="zh-CN" altLang="en-US" sz="3200" b="1" strike="noStrike" noProof="1" smtClean="0">
                <a:solidFill>
                  <a:srgbClr val="002060"/>
                </a:solidFill>
                <a:effectLst>
                  <a:outerShdw blurRad="38100" dist="38100" dir="2700000">
                    <a:srgbClr val="FFFFFF"/>
                  </a:outerShdw>
                </a:effectLst>
                <a:latin typeface="Arial" panose="020B0604020202020204" pitchFamily="34" charset="0"/>
                <a:ea typeface="黑体" panose="02010609060101010101" pitchFamily="49" charset="-122"/>
                <a:cs typeface="+mn-ea"/>
              </a:rPr>
              <a:t>年</a:t>
            </a:r>
            <a:r>
              <a:rPr lang="zh-CN" altLang="en-US" sz="3200" b="1" strike="noStrike" noProof="1">
                <a:solidFill>
                  <a:srgbClr val="002060"/>
                </a:solidFill>
                <a:effectLst>
                  <a:outerShdw blurRad="38100" dist="38100" dir="2700000">
                    <a:srgbClr val="FFFFFF"/>
                  </a:outerShdw>
                </a:effectLst>
                <a:latin typeface="Arial" panose="020B0604020202020204" pitchFamily="34" charset="0"/>
                <a:ea typeface="黑体" panose="02010609060101010101" pitchFamily="49" charset="-122"/>
                <a:cs typeface="+mn-ea"/>
              </a:rPr>
              <a:t>国民教育规模结构变化（单位：万人   )</a:t>
            </a:r>
            <a:endParaRPr lang="zh-CN" altLang="en-US" sz="3200" b="1" strike="noStrike" noProof="1">
              <a:solidFill>
                <a:srgbClr val="002060"/>
              </a:solidFill>
              <a:effectLst>
                <a:outerShdw blurRad="38100" dist="38100" dir="2700000">
                  <a:srgbClr val="FFFFFF"/>
                </a:outerShdw>
              </a:effectLst>
              <a:latin typeface="Arial" panose="020B0604020202020204" pitchFamily="34" charset="0"/>
              <a:ea typeface="黑体" panose="02010609060101010101" pitchFamily="49" charset="-122"/>
              <a:cs typeface="+mn-ea"/>
            </a:endParaRPr>
          </a:p>
        </p:txBody>
      </p:sp>
      <p:graphicFrame>
        <p:nvGraphicFramePr>
          <p:cNvPr id="6146" name="表格 6145"/>
          <p:cNvGraphicFramePr/>
          <p:nvPr/>
        </p:nvGraphicFramePr>
        <p:xfrm>
          <a:off x="511493" y="932180"/>
          <a:ext cx="11168063" cy="5495926"/>
        </p:xfrm>
        <a:graphic>
          <a:graphicData uri="http://schemas.openxmlformats.org/drawingml/2006/table">
            <a:tbl>
              <a:tblPr/>
              <a:tblGrid>
                <a:gridCol w="4333875"/>
                <a:gridCol w="1635125"/>
                <a:gridCol w="1733550"/>
                <a:gridCol w="1635125"/>
                <a:gridCol w="1830388"/>
              </a:tblGrid>
              <a:tr h="587375">
                <a:tc>
                  <a:txBody>
                    <a:bodyPr/>
                    <a:lst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sym typeface="Calibri" panose="020F0502020204030204" charset="0"/>
                        </a:defRPr>
                      </a:lvl1pPr>
                      <a:lvl2pPr marL="685800" lvl="1" indent="-228600" algn="l" defTabSz="91440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eaLnBrk="1" hangingPunct="1">
                        <a:lnSpc>
                          <a:spcPct val="130000"/>
                        </a:lnSpc>
                        <a:spcBef>
                          <a:spcPct val="0"/>
                        </a:spcBef>
                        <a:buNone/>
                      </a:pPr>
                      <a:r>
                        <a:rPr lang="zh-CN" altLang="en-US" sz="2400" b="1" dirty="0">
                          <a:solidFill>
                            <a:schemeClr val="accent5">
                              <a:lumMod val="50000"/>
                            </a:schemeClr>
                          </a:solidFill>
                          <a:latin typeface="Arial" panose="020B0604020202020204" pitchFamily="34" charset="0"/>
                          <a:ea typeface="黑体" panose="02010609060101010101" pitchFamily="49" charset="-122"/>
                        </a:rPr>
                        <a:t>年    份 </a:t>
                      </a:r>
                      <a:r>
                        <a:rPr lang="en-US" altLang="x-none" sz="2400" b="1" dirty="0">
                          <a:solidFill>
                            <a:schemeClr val="accent5">
                              <a:lumMod val="50000"/>
                            </a:schemeClr>
                          </a:solidFill>
                          <a:latin typeface="Arial" panose="020B0604020202020204" pitchFamily="34" charset="0"/>
                          <a:ea typeface="黑体" panose="02010609060101010101" pitchFamily="49" charset="-122"/>
                        </a:rPr>
                        <a:t>Year</a:t>
                      </a:r>
                      <a:endParaRPr lang="zh-CN" altLang="en-US" sz="2400" b="1" dirty="0">
                        <a:solidFill>
                          <a:schemeClr val="accent5">
                            <a:lumMod val="50000"/>
                          </a:schemeClr>
                        </a:solidFill>
                        <a:latin typeface="Arial" panose="020B0604020202020204" pitchFamily="34" charset="0"/>
                        <a:ea typeface="黑体" panose="02010609060101010101" pitchFamily="49"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00000">
                        <a:alpha val="100000"/>
                      </a:srgbClr>
                    </a:solidFill>
                  </a:tcPr>
                </a:tc>
                <a:tc>
                  <a:txBody>
                    <a:bodyPr/>
                    <a:lst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sym typeface="Calibri" panose="020F0502020204030204" charset="0"/>
                        </a:defRPr>
                      </a:lvl1pPr>
                      <a:lvl2pPr marL="685800" lvl="1" indent="-228600" algn="l" defTabSz="91440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eaLnBrk="1" hangingPunct="1">
                        <a:lnSpc>
                          <a:spcPct val="130000"/>
                        </a:lnSpc>
                        <a:spcBef>
                          <a:spcPct val="0"/>
                        </a:spcBef>
                        <a:buNone/>
                      </a:pPr>
                      <a:r>
                        <a:rPr lang="en-US" altLang="x-none" sz="2400" b="1" dirty="0">
                          <a:solidFill>
                            <a:schemeClr val="accent5">
                              <a:lumMod val="50000"/>
                            </a:schemeClr>
                          </a:solidFill>
                          <a:latin typeface="Arial" panose="020B0604020202020204" pitchFamily="34" charset="0"/>
                          <a:ea typeface="黑体" panose="02010609060101010101" pitchFamily="49" charset="-122"/>
                        </a:rPr>
                        <a:t>1949</a:t>
                      </a:r>
                      <a:endParaRPr lang="en-US" altLang="x-none" sz="2400" b="1" dirty="0">
                        <a:solidFill>
                          <a:schemeClr val="accent5">
                            <a:lumMod val="50000"/>
                          </a:schemeClr>
                        </a:solidFill>
                        <a:latin typeface="Arial" panose="020B0604020202020204" pitchFamily="34" charset="0"/>
                        <a:ea typeface="黑体" panose="02010609060101010101" pitchFamily="49"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00000">
                        <a:alpha val="100000"/>
                      </a:srgbClr>
                    </a:solidFill>
                  </a:tcPr>
                </a:tc>
                <a:tc>
                  <a:txBody>
                    <a:bodyPr/>
                    <a:lst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sym typeface="Calibri" panose="020F0502020204030204" charset="0"/>
                        </a:defRPr>
                      </a:lvl1pPr>
                      <a:lvl2pPr marL="685800" lvl="1" indent="-228600" algn="l" defTabSz="91440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eaLnBrk="1" hangingPunct="1">
                        <a:lnSpc>
                          <a:spcPct val="130000"/>
                        </a:lnSpc>
                        <a:spcBef>
                          <a:spcPct val="0"/>
                        </a:spcBef>
                        <a:buNone/>
                      </a:pPr>
                      <a:r>
                        <a:rPr lang="en-US" altLang="x-none" sz="2400" b="1" dirty="0">
                          <a:solidFill>
                            <a:schemeClr val="accent5">
                              <a:lumMod val="50000"/>
                            </a:schemeClr>
                          </a:solidFill>
                          <a:latin typeface="Arial" panose="020B0604020202020204" pitchFamily="34" charset="0"/>
                          <a:ea typeface="黑体" panose="02010609060101010101" pitchFamily="49" charset="-122"/>
                        </a:rPr>
                        <a:t>1980</a:t>
                      </a:r>
                      <a:endParaRPr lang="en-US" altLang="x-none" sz="2400" b="1" dirty="0">
                        <a:solidFill>
                          <a:schemeClr val="accent5">
                            <a:lumMod val="50000"/>
                          </a:schemeClr>
                        </a:solidFill>
                        <a:latin typeface="Arial" panose="020B0604020202020204" pitchFamily="34" charset="0"/>
                        <a:ea typeface="黑体" panose="02010609060101010101" pitchFamily="49"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00000">
                        <a:alpha val="100000"/>
                      </a:srgbClr>
                    </a:solidFill>
                  </a:tcPr>
                </a:tc>
                <a:tc>
                  <a:txBody>
                    <a:bodyPr/>
                    <a:lst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sym typeface="Calibri" panose="020F0502020204030204" charset="0"/>
                        </a:defRPr>
                      </a:lvl1pPr>
                      <a:lvl2pPr marL="685800" lvl="1" indent="-228600" algn="l" defTabSz="91440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eaLnBrk="1" hangingPunct="1">
                        <a:lnSpc>
                          <a:spcPct val="130000"/>
                        </a:lnSpc>
                        <a:spcBef>
                          <a:spcPct val="0"/>
                        </a:spcBef>
                        <a:buNone/>
                      </a:pPr>
                      <a:r>
                        <a:rPr lang="en-US" altLang="x-none" sz="2400" b="1" dirty="0">
                          <a:solidFill>
                            <a:schemeClr val="accent5">
                              <a:lumMod val="50000"/>
                            </a:schemeClr>
                          </a:solidFill>
                          <a:latin typeface="Arial" panose="020B0604020202020204" pitchFamily="34" charset="0"/>
                          <a:ea typeface="黑体" panose="02010609060101010101" pitchFamily="49" charset="-122"/>
                        </a:rPr>
                        <a:t>2000</a:t>
                      </a:r>
                      <a:endParaRPr lang="en-US" altLang="x-none" sz="2400" b="1" dirty="0">
                        <a:solidFill>
                          <a:schemeClr val="accent5">
                            <a:lumMod val="50000"/>
                          </a:schemeClr>
                        </a:solidFill>
                        <a:latin typeface="Arial" panose="020B0604020202020204" pitchFamily="34" charset="0"/>
                        <a:ea typeface="黑体" panose="02010609060101010101" pitchFamily="49"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00000">
                        <a:alpha val="100000"/>
                      </a:srgbClr>
                    </a:solidFill>
                  </a:tcPr>
                </a:tc>
                <a:tc>
                  <a:txBody>
                    <a:bodyPr/>
                    <a:lst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sym typeface="Calibri" panose="020F0502020204030204" charset="0"/>
                        </a:defRPr>
                      </a:lvl1pPr>
                      <a:lvl2pPr marL="685800" lvl="1" indent="-228600" algn="l" defTabSz="91440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eaLnBrk="1" hangingPunct="1">
                        <a:lnSpc>
                          <a:spcPct val="130000"/>
                        </a:lnSpc>
                        <a:spcBef>
                          <a:spcPct val="0"/>
                        </a:spcBef>
                        <a:buNone/>
                      </a:pPr>
                      <a:r>
                        <a:rPr lang="en-US" altLang="x-none" sz="2400" b="1" dirty="0" smtClean="0">
                          <a:solidFill>
                            <a:schemeClr val="accent5">
                              <a:lumMod val="50000"/>
                            </a:schemeClr>
                          </a:solidFill>
                          <a:latin typeface="Arial" panose="020B0604020202020204" pitchFamily="34" charset="0"/>
                          <a:ea typeface="黑体" panose="02010609060101010101" pitchFamily="49" charset="-122"/>
                        </a:rPr>
                        <a:t>2016</a:t>
                      </a:r>
                      <a:endParaRPr lang="en-US" altLang="x-none" sz="2400" b="1" dirty="0">
                        <a:solidFill>
                          <a:schemeClr val="accent5">
                            <a:lumMod val="50000"/>
                          </a:schemeClr>
                        </a:solidFill>
                        <a:latin typeface="Arial" panose="020B0604020202020204" pitchFamily="34" charset="0"/>
                        <a:ea typeface="黑体" panose="02010609060101010101" pitchFamily="49"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00000">
                        <a:alpha val="100000"/>
                      </a:srgbClr>
                    </a:solidFill>
                  </a:tcPr>
                </a:tc>
              </a:tr>
              <a:tr h="587375">
                <a:tc>
                  <a:txBody>
                    <a:bodyPr/>
                    <a:lst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sym typeface="Calibri" panose="020F0502020204030204" charset="0"/>
                        </a:defRPr>
                      </a:lvl1pPr>
                      <a:lvl2pPr marL="685800" lvl="1" indent="-228600" algn="l" defTabSz="91440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eaLnBrk="1" hangingPunct="1">
                        <a:lnSpc>
                          <a:spcPct val="150000"/>
                        </a:lnSpc>
                        <a:spcBef>
                          <a:spcPct val="0"/>
                        </a:spcBef>
                        <a:buNone/>
                      </a:pPr>
                      <a:r>
                        <a:rPr lang="zh-CN" altLang="en-US" sz="1800" b="1" dirty="0">
                          <a:solidFill>
                            <a:schemeClr val="accent5">
                              <a:lumMod val="50000"/>
                            </a:schemeClr>
                          </a:solidFill>
                          <a:latin typeface="Arial" panose="020B0604020202020204" pitchFamily="34" charset="0"/>
                          <a:ea typeface="黑体" panose="02010609060101010101" pitchFamily="49" charset="-122"/>
                        </a:rPr>
                        <a:t>高校在校生  </a:t>
                      </a:r>
                      <a:endParaRPr lang="zh-CN" altLang="en-US" sz="1200" dirty="0">
                        <a:solidFill>
                          <a:schemeClr val="accent5">
                            <a:lumMod val="50000"/>
                          </a:schemeClr>
                        </a:solidFill>
                        <a:latin typeface="Arial" panose="020B0604020202020204" pitchFamily="34" charset="0"/>
                        <a:ea typeface="黑体" panose="02010609060101010101" pitchFamily="49"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CC">
                        <a:alpha val="100000"/>
                      </a:srgbClr>
                    </a:solidFill>
                  </a:tcPr>
                </a:tc>
                <a:tc>
                  <a:txBody>
                    <a:bodyPr/>
                    <a:lst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sym typeface="Calibri" panose="020F0502020204030204" charset="0"/>
                        </a:defRPr>
                      </a:lvl1pPr>
                      <a:lvl2pPr marL="685800" lvl="1" indent="-228600" algn="l" defTabSz="91440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eaLnBrk="1" hangingPunct="1">
                        <a:lnSpc>
                          <a:spcPct val="150000"/>
                        </a:lnSpc>
                        <a:spcBef>
                          <a:spcPct val="0"/>
                        </a:spcBef>
                        <a:buNone/>
                      </a:pPr>
                      <a:r>
                        <a:rPr lang="en-US" altLang="x-none" sz="2000" b="1" dirty="0">
                          <a:solidFill>
                            <a:schemeClr val="accent5">
                              <a:lumMod val="50000"/>
                            </a:schemeClr>
                          </a:solidFill>
                          <a:latin typeface="Arial" panose="020B0604020202020204" pitchFamily="34" charset="0"/>
                          <a:ea typeface="黑体" panose="02010609060101010101" pitchFamily="49" charset="-122"/>
                        </a:rPr>
                        <a:t>11.72</a:t>
                      </a:r>
                      <a:endParaRPr lang="en-US" altLang="x-none" sz="2000" b="1" dirty="0">
                        <a:solidFill>
                          <a:schemeClr val="accent5">
                            <a:lumMod val="50000"/>
                          </a:schemeClr>
                        </a:solidFill>
                        <a:latin typeface="Arial" panose="020B0604020202020204" pitchFamily="34" charset="0"/>
                        <a:ea typeface="黑体" panose="02010609060101010101" pitchFamily="49"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DDEAEA">
                        <a:alpha val="100000"/>
                      </a:srgbClr>
                    </a:solidFill>
                  </a:tcPr>
                </a:tc>
                <a:tc>
                  <a:txBody>
                    <a:bodyPr/>
                    <a:lst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sym typeface="Calibri" panose="020F0502020204030204" charset="0"/>
                        </a:defRPr>
                      </a:lvl1pPr>
                      <a:lvl2pPr marL="685800" lvl="1" indent="-228600" algn="l" defTabSz="91440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eaLnBrk="1" hangingPunct="1">
                        <a:lnSpc>
                          <a:spcPct val="150000"/>
                        </a:lnSpc>
                        <a:spcBef>
                          <a:spcPct val="0"/>
                        </a:spcBef>
                        <a:buNone/>
                      </a:pPr>
                      <a:r>
                        <a:rPr lang="en-US" altLang="x-none" sz="2000" b="1" dirty="0">
                          <a:solidFill>
                            <a:schemeClr val="accent5">
                              <a:lumMod val="50000"/>
                            </a:schemeClr>
                          </a:solidFill>
                          <a:latin typeface="Arial" panose="020B0604020202020204" pitchFamily="34" charset="0"/>
                          <a:ea typeface="黑体" panose="02010609060101010101" pitchFamily="49" charset="-122"/>
                        </a:rPr>
                        <a:t>271.93</a:t>
                      </a:r>
                      <a:endParaRPr lang="en-US" altLang="x-none" sz="2000" b="1" dirty="0">
                        <a:solidFill>
                          <a:schemeClr val="accent5">
                            <a:lumMod val="50000"/>
                          </a:schemeClr>
                        </a:solidFill>
                        <a:latin typeface="Arial" panose="020B0604020202020204" pitchFamily="34" charset="0"/>
                        <a:ea typeface="黑体" panose="02010609060101010101" pitchFamily="49"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CC">
                        <a:alpha val="100000"/>
                      </a:srgbClr>
                    </a:solidFill>
                  </a:tcPr>
                </a:tc>
                <a:tc>
                  <a:txBody>
                    <a:bodyPr/>
                    <a:lst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sym typeface="Calibri" panose="020F0502020204030204" charset="0"/>
                        </a:defRPr>
                      </a:lvl1pPr>
                      <a:lvl2pPr marL="685800" lvl="1" indent="-228600" algn="l" defTabSz="91440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eaLnBrk="1" fontAlgn="ctr" hangingPunct="1">
                        <a:lnSpc>
                          <a:spcPct val="150000"/>
                        </a:lnSpc>
                        <a:spcBef>
                          <a:spcPct val="0"/>
                        </a:spcBef>
                        <a:buNone/>
                      </a:pPr>
                      <a:r>
                        <a:rPr lang="en-US" altLang="x-none" sz="2000" b="1" dirty="0">
                          <a:solidFill>
                            <a:schemeClr val="accent5">
                              <a:lumMod val="50000"/>
                            </a:schemeClr>
                          </a:solidFill>
                          <a:latin typeface="Arial" panose="020B0604020202020204" pitchFamily="34" charset="0"/>
                          <a:ea typeface="黑体" panose="02010609060101010101" pitchFamily="49" charset="-122"/>
                        </a:rPr>
                        <a:t>939.85</a:t>
                      </a:r>
                      <a:endParaRPr lang="en-US" altLang="x-none" sz="2000" b="1" dirty="0">
                        <a:solidFill>
                          <a:schemeClr val="accent5">
                            <a:lumMod val="50000"/>
                          </a:schemeClr>
                        </a:solidFill>
                        <a:latin typeface="Arial" panose="020B0604020202020204" pitchFamily="34" charset="0"/>
                        <a:ea typeface="黑体" panose="02010609060101010101" pitchFamily="49"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CC">
                        <a:alpha val="100000"/>
                      </a:srgbClr>
                    </a:solidFill>
                  </a:tcPr>
                </a:tc>
                <a:tc>
                  <a:txBody>
                    <a:bodyPr/>
                    <a:lst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sym typeface="Calibri" panose="020F0502020204030204" charset="0"/>
                        </a:defRPr>
                      </a:lvl1pPr>
                      <a:lvl2pPr marL="685800" lvl="1" indent="-228600" algn="l" defTabSz="91440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eaLnBrk="1" hangingPunct="1">
                        <a:lnSpc>
                          <a:spcPct val="150000"/>
                        </a:lnSpc>
                        <a:spcBef>
                          <a:spcPct val="0"/>
                        </a:spcBef>
                        <a:buNone/>
                      </a:pPr>
                      <a:r>
                        <a:rPr lang="en-US" altLang="x-none" sz="2400" b="1" dirty="0" smtClean="0">
                          <a:solidFill>
                            <a:schemeClr val="accent5">
                              <a:lumMod val="50000"/>
                            </a:schemeClr>
                          </a:solidFill>
                          <a:latin typeface="Arial" panose="020B0604020202020204" pitchFamily="34" charset="0"/>
                          <a:ea typeface="黑体" panose="02010609060101010101" pitchFamily="49" charset="-122"/>
                        </a:rPr>
                        <a:t>3699</a:t>
                      </a:r>
                      <a:endParaRPr lang="en-US" altLang="x-none" sz="2400" b="1" dirty="0">
                        <a:solidFill>
                          <a:schemeClr val="accent5">
                            <a:lumMod val="50000"/>
                          </a:schemeClr>
                        </a:solidFill>
                        <a:latin typeface="Arial" panose="020B0604020202020204" pitchFamily="34" charset="0"/>
                        <a:ea typeface="黑体" panose="02010609060101010101" pitchFamily="49"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alpha val="100000"/>
                      </a:srgbClr>
                    </a:solidFill>
                  </a:tcPr>
                </a:tc>
              </a:tr>
              <a:tr h="588963">
                <a:tc>
                  <a:txBody>
                    <a:bodyPr/>
                    <a:lst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sym typeface="Calibri" panose="020F0502020204030204" charset="0"/>
                        </a:defRPr>
                      </a:lvl1pPr>
                      <a:lvl2pPr marL="685800" lvl="1" indent="-228600" algn="l" defTabSz="91440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eaLnBrk="1" hangingPunct="1">
                        <a:lnSpc>
                          <a:spcPct val="150000"/>
                        </a:lnSpc>
                        <a:spcBef>
                          <a:spcPct val="0"/>
                        </a:spcBef>
                        <a:buNone/>
                      </a:pPr>
                      <a:r>
                        <a:rPr lang="zh-CN" altLang="en-US" sz="1800" b="1" dirty="0">
                          <a:solidFill>
                            <a:schemeClr val="accent5">
                              <a:lumMod val="50000"/>
                            </a:schemeClr>
                          </a:solidFill>
                          <a:latin typeface="Arial" panose="020B0604020202020204" pitchFamily="34" charset="0"/>
                          <a:ea typeface="黑体" panose="02010609060101010101" pitchFamily="49" charset="-122"/>
                        </a:rPr>
                        <a:t>高中在校生  </a:t>
                      </a:r>
                      <a:endParaRPr lang="zh-CN" altLang="en-US" sz="1800" b="1" dirty="0">
                        <a:solidFill>
                          <a:schemeClr val="accent5">
                            <a:lumMod val="50000"/>
                          </a:schemeClr>
                        </a:solidFill>
                        <a:latin typeface="Arial" panose="020B0604020202020204" pitchFamily="34" charset="0"/>
                        <a:ea typeface="黑体" panose="02010609060101010101" pitchFamily="49"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CC">
                        <a:alpha val="100000"/>
                      </a:srgbClr>
                    </a:solidFill>
                  </a:tcPr>
                </a:tc>
                <a:tc>
                  <a:txBody>
                    <a:bodyPr/>
                    <a:lst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sym typeface="Calibri" panose="020F0502020204030204" charset="0"/>
                        </a:defRPr>
                      </a:lvl1pPr>
                      <a:lvl2pPr marL="685800" lvl="1" indent="-228600" algn="l" defTabSz="91440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eaLnBrk="1" hangingPunct="1">
                        <a:lnSpc>
                          <a:spcPct val="150000"/>
                        </a:lnSpc>
                        <a:spcBef>
                          <a:spcPct val="0"/>
                        </a:spcBef>
                        <a:buNone/>
                      </a:pPr>
                      <a:r>
                        <a:rPr lang="en-US" altLang="x-none" sz="2000" b="1" dirty="0">
                          <a:solidFill>
                            <a:schemeClr val="accent5">
                              <a:lumMod val="50000"/>
                            </a:schemeClr>
                          </a:solidFill>
                          <a:latin typeface="Arial" panose="020B0604020202020204" pitchFamily="34" charset="0"/>
                          <a:ea typeface="黑体" panose="02010609060101010101" pitchFamily="49" charset="-122"/>
                        </a:rPr>
                        <a:t>43.88</a:t>
                      </a:r>
                      <a:endParaRPr lang="en-US" altLang="x-none" sz="2000" b="1" dirty="0">
                        <a:solidFill>
                          <a:schemeClr val="accent5">
                            <a:lumMod val="50000"/>
                          </a:schemeClr>
                        </a:solidFill>
                        <a:latin typeface="Arial" panose="020B0604020202020204" pitchFamily="34" charset="0"/>
                        <a:ea typeface="黑体" panose="02010609060101010101" pitchFamily="49"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DDEAEA">
                        <a:alpha val="100000"/>
                      </a:srgbClr>
                    </a:solidFill>
                  </a:tcPr>
                </a:tc>
                <a:tc>
                  <a:txBody>
                    <a:bodyPr/>
                    <a:lst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sym typeface="Calibri" panose="020F0502020204030204" charset="0"/>
                        </a:defRPr>
                      </a:lvl1pPr>
                      <a:lvl2pPr marL="685800" lvl="1" indent="-228600" algn="l" defTabSz="91440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eaLnBrk="1" hangingPunct="1">
                        <a:lnSpc>
                          <a:spcPct val="150000"/>
                        </a:lnSpc>
                        <a:spcBef>
                          <a:spcPct val="0"/>
                        </a:spcBef>
                        <a:buNone/>
                      </a:pPr>
                      <a:r>
                        <a:rPr lang="en-US" altLang="x-none" sz="2000" b="1" dirty="0">
                          <a:solidFill>
                            <a:schemeClr val="accent5">
                              <a:lumMod val="50000"/>
                            </a:schemeClr>
                          </a:solidFill>
                          <a:latin typeface="Arial" panose="020B0604020202020204" pitchFamily="34" charset="0"/>
                          <a:ea typeface="黑体" panose="02010609060101010101" pitchFamily="49" charset="-122"/>
                        </a:rPr>
                        <a:t>1720.61</a:t>
                      </a:r>
                      <a:endParaRPr lang="en-US" altLang="x-none" sz="2000" b="1" dirty="0">
                        <a:solidFill>
                          <a:schemeClr val="accent5">
                            <a:lumMod val="50000"/>
                          </a:schemeClr>
                        </a:solidFill>
                        <a:latin typeface="Arial" panose="020B0604020202020204" pitchFamily="34" charset="0"/>
                        <a:ea typeface="黑体" panose="02010609060101010101" pitchFamily="49"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CC">
                        <a:alpha val="100000"/>
                      </a:srgbClr>
                    </a:solidFill>
                  </a:tcPr>
                </a:tc>
                <a:tc>
                  <a:txBody>
                    <a:bodyPr/>
                    <a:lst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sym typeface="Calibri" panose="020F0502020204030204" charset="0"/>
                        </a:defRPr>
                      </a:lvl1pPr>
                      <a:lvl2pPr marL="685800" lvl="1" indent="-228600" algn="l" defTabSz="91440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eaLnBrk="1" fontAlgn="ctr" hangingPunct="1">
                        <a:lnSpc>
                          <a:spcPct val="150000"/>
                        </a:lnSpc>
                        <a:spcBef>
                          <a:spcPct val="0"/>
                        </a:spcBef>
                        <a:buNone/>
                      </a:pPr>
                      <a:r>
                        <a:rPr lang="en-US" altLang="x-none" sz="2000" b="1" dirty="0">
                          <a:solidFill>
                            <a:schemeClr val="accent5">
                              <a:lumMod val="50000"/>
                            </a:schemeClr>
                          </a:solidFill>
                          <a:latin typeface="Arial" panose="020B0604020202020204" pitchFamily="34" charset="0"/>
                          <a:ea typeface="黑体" panose="02010609060101010101" pitchFamily="49" charset="-122"/>
                        </a:rPr>
                        <a:t>2447.1</a:t>
                      </a:r>
                      <a:endParaRPr lang="en-US" altLang="x-none" sz="2000" b="1" dirty="0">
                        <a:solidFill>
                          <a:schemeClr val="accent5">
                            <a:lumMod val="50000"/>
                          </a:schemeClr>
                        </a:solidFill>
                        <a:latin typeface="Arial" panose="020B0604020202020204" pitchFamily="34" charset="0"/>
                        <a:ea typeface="黑体" panose="02010609060101010101" pitchFamily="49"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CC">
                        <a:alpha val="100000"/>
                      </a:srgbClr>
                    </a:solidFill>
                  </a:tcPr>
                </a:tc>
                <a:tc>
                  <a:txBody>
                    <a:bodyPr/>
                    <a:lst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sym typeface="Calibri" panose="020F0502020204030204" charset="0"/>
                        </a:defRPr>
                      </a:lvl1pPr>
                      <a:lvl2pPr marL="685800" lvl="1" indent="-228600" algn="l" defTabSz="91440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eaLnBrk="1" hangingPunct="1">
                        <a:lnSpc>
                          <a:spcPct val="150000"/>
                        </a:lnSpc>
                        <a:spcBef>
                          <a:spcPct val="0"/>
                        </a:spcBef>
                        <a:buNone/>
                      </a:pPr>
                      <a:r>
                        <a:rPr lang="en-US" altLang="x-none" sz="2400" b="1" dirty="0" smtClean="0">
                          <a:solidFill>
                            <a:schemeClr val="accent5">
                              <a:lumMod val="50000"/>
                            </a:schemeClr>
                          </a:solidFill>
                          <a:effectLst>
                            <a:outerShdw blurRad="38100" dist="38100" dir="2700000">
                              <a:srgbClr val="FFFFFF"/>
                            </a:outerShdw>
                          </a:effectLst>
                          <a:latin typeface="Arial" panose="020B0604020202020204" pitchFamily="34" charset="0"/>
                          <a:ea typeface="黑体" panose="02010609060101010101" pitchFamily="49" charset="-122"/>
                        </a:rPr>
                        <a:t>3970</a:t>
                      </a:r>
                      <a:endParaRPr lang="en-US" altLang="x-none" sz="2400" b="1" dirty="0">
                        <a:solidFill>
                          <a:schemeClr val="accent5">
                            <a:lumMod val="50000"/>
                          </a:schemeClr>
                        </a:solidFill>
                        <a:effectLst>
                          <a:outerShdw blurRad="38100" dist="38100" dir="2700000">
                            <a:srgbClr val="FFFFFF"/>
                          </a:outerShdw>
                        </a:effectLst>
                        <a:latin typeface="Arial" panose="020B0604020202020204" pitchFamily="34" charset="0"/>
                        <a:ea typeface="黑体" panose="02010609060101010101" pitchFamily="49"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alpha val="100000"/>
                      </a:srgbClr>
                    </a:solidFill>
                  </a:tcPr>
                </a:tc>
              </a:tr>
              <a:tr h="544512">
                <a:tc>
                  <a:txBody>
                    <a:bodyPr/>
                    <a:lst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sym typeface="Calibri" panose="020F0502020204030204" charset="0"/>
                        </a:defRPr>
                      </a:lvl1pPr>
                      <a:lvl2pPr marL="685800" lvl="1" indent="-228600" algn="l" defTabSz="91440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eaLnBrk="1" hangingPunct="1">
                        <a:lnSpc>
                          <a:spcPct val="150000"/>
                        </a:lnSpc>
                        <a:spcBef>
                          <a:spcPct val="0"/>
                        </a:spcBef>
                        <a:buNone/>
                      </a:pPr>
                      <a:r>
                        <a:rPr lang="zh-CN" altLang="en-US" sz="1800" b="1" dirty="0">
                          <a:solidFill>
                            <a:schemeClr val="accent5">
                              <a:lumMod val="50000"/>
                            </a:schemeClr>
                          </a:solidFill>
                          <a:latin typeface="Arial" panose="020B0604020202020204" pitchFamily="34" charset="0"/>
                          <a:ea typeface="黑体" panose="02010609060101010101" pitchFamily="49" charset="-122"/>
                        </a:rPr>
                        <a:t>初中在校生  </a:t>
                      </a:r>
                      <a:endParaRPr lang="zh-CN" altLang="en-US" sz="1200" dirty="0">
                        <a:solidFill>
                          <a:schemeClr val="accent5">
                            <a:lumMod val="50000"/>
                          </a:schemeClr>
                        </a:solidFill>
                        <a:latin typeface="Arial" panose="020B0604020202020204" pitchFamily="34" charset="0"/>
                        <a:ea typeface="黑体" panose="02010609060101010101" pitchFamily="49"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CC">
                        <a:alpha val="100000"/>
                      </a:srgbClr>
                    </a:solidFill>
                  </a:tcPr>
                </a:tc>
                <a:tc>
                  <a:txBody>
                    <a:bodyPr/>
                    <a:lst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sym typeface="Calibri" panose="020F0502020204030204" charset="0"/>
                        </a:defRPr>
                      </a:lvl1pPr>
                      <a:lvl2pPr marL="685800" lvl="1" indent="-228600" algn="l" defTabSz="91440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eaLnBrk="1" hangingPunct="1">
                        <a:lnSpc>
                          <a:spcPct val="150000"/>
                        </a:lnSpc>
                        <a:spcBef>
                          <a:spcPct val="0"/>
                        </a:spcBef>
                        <a:buNone/>
                      </a:pPr>
                      <a:r>
                        <a:rPr lang="en-US" altLang="x-none" sz="2000" b="1" dirty="0">
                          <a:solidFill>
                            <a:schemeClr val="accent5">
                              <a:lumMod val="50000"/>
                            </a:schemeClr>
                          </a:solidFill>
                          <a:latin typeface="Arial" panose="020B0604020202020204" pitchFamily="34" charset="0"/>
                          <a:ea typeface="黑体" panose="02010609060101010101" pitchFamily="49" charset="-122"/>
                        </a:rPr>
                        <a:t>83.18</a:t>
                      </a:r>
                      <a:endParaRPr lang="en-US" altLang="x-none" sz="2000" b="1" dirty="0">
                        <a:solidFill>
                          <a:schemeClr val="accent5">
                            <a:lumMod val="50000"/>
                          </a:schemeClr>
                        </a:solidFill>
                        <a:latin typeface="Arial" panose="020B0604020202020204" pitchFamily="34" charset="0"/>
                        <a:ea typeface="黑体" panose="02010609060101010101" pitchFamily="49"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DDEAEA">
                        <a:alpha val="100000"/>
                      </a:srgbClr>
                    </a:solidFill>
                  </a:tcPr>
                </a:tc>
                <a:tc>
                  <a:txBody>
                    <a:bodyPr/>
                    <a:lst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sym typeface="Calibri" panose="020F0502020204030204" charset="0"/>
                        </a:defRPr>
                      </a:lvl1pPr>
                      <a:lvl2pPr marL="685800" lvl="1" indent="-228600" algn="l" defTabSz="91440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eaLnBrk="1" hangingPunct="1">
                        <a:lnSpc>
                          <a:spcPct val="150000"/>
                        </a:lnSpc>
                        <a:spcBef>
                          <a:spcPct val="0"/>
                        </a:spcBef>
                        <a:buNone/>
                      </a:pPr>
                      <a:r>
                        <a:rPr lang="en-US" altLang="x-none" sz="2000" b="1" dirty="0">
                          <a:solidFill>
                            <a:schemeClr val="accent5">
                              <a:lumMod val="50000"/>
                            </a:schemeClr>
                          </a:solidFill>
                          <a:latin typeface="Arial" panose="020B0604020202020204" pitchFamily="34" charset="0"/>
                          <a:ea typeface="黑体" panose="02010609060101010101" pitchFamily="49" charset="-122"/>
                        </a:rPr>
                        <a:t>4854.31</a:t>
                      </a:r>
                      <a:endParaRPr lang="en-US" altLang="x-none" sz="2000" b="1" dirty="0">
                        <a:solidFill>
                          <a:schemeClr val="accent5">
                            <a:lumMod val="50000"/>
                          </a:schemeClr>
                        </a:solidFill>
                        <a:latin typeface="Arial" panose="020B0604020202020204" pitchFamily="34" charset="0"/>
                        <a:ea typeface="黑体" panose="02010609060101010101" pitchFamily="49"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CC">
                        <a:alpha val="100000"/>
                      </a:srgbClr>
                    </a:solidFill>
                  </a:tcPr>
                </a:tc>
                <a:tc>
                  <a:txBody>
                    <a:bodyPr/>
                    <a:lst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sym typeface="Calibri" panose="020F0502020204030204" charset="0"/>
                        </a:defRPr>
                      </a:lvl1pPr>
                      <a:lvl2pPr marL="685800" lvl="1" indent="-228600" algn="l" defTabSz="91440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eaLnBrk="1" fontAlgn="ctr" hangingPunct="1">
                        <a:lnSpc>
                          <a:spcPct val="150000"/>
                        </a:lnSpc>
                        <a:spcBef>
                          <a:spcPct val="0"/>
                        </a:spcBef>
                        <a:buNone/>
                      </a:pPr>
                      <a:r>
                        <a:rPr lang="en-US" altLang="x-none" sz="2000" b="1" dirty="0">
                          <a:solidFill>
                            <a:schemeClr val="accent5">
                              <a:lumMod val="50000"/>
                            </a:schemeClr>
                          </a:solidFill>
                          <a:latin typeface="Arial" panose="020B0604020202020204" pitchFamily="34" charset="0"/>
                          <a:ea typeface="黑体" panose="02010609060101010101" pitchFamily="49" charset="-122"/>
                        </a:rPr>
                        <a:t>6275.06</a:t>
                      </a:r>
                      <a:endParaRPr lang="en-US" altLang="x-none" sz="2000" b="1" dirty="0">
                        <a:solidFill>
                          <a:schemeClr val="accent5">
                            <a:lumMod val="50000"/>
                          </a:schemeClr>
                        </a:solidFill>
                        <a:latin typeface="Arial" panose="020B0604020202020204" pitchFamily="34" charset="0"/>
                        <a:ea typeface="黑体" panose="02010609060101010101" pitchFamily="49"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CC">
                        <a:alpha val="100000"/>
                      </a:srgbClr>
                    </a:solidFill>
                  </a:tcPr>
                </a:tc>
                <a:tc>
                  <a:txBody>
                    <a:bodyPr/>
                    <a:lst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sym typeface="Calibri" panose="020F0502020204030204" charset="0"/>
                        </a:defRPr>
                      </a:lvl1pPr>
                      <a:lvl2pPr marL="685800" lvl="1" indent="-228600" algn="l" defTabSz="91440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eaLnBrk="1" fontAlgn="ctr" hangingPunct="1">
                        <a:lnSpc>
                          <a:spcPct val="150000"/>
                        </a:lnSpc>
                        <a:spcBef>
                          <a:spcPct val="0"/>
                        </a:spcBef>
                        <a:buNone/>
                      </a:pPr>
                      <a:r>
                        <a:rPr lang="en-US" altLang="x-none" sz="2400" b="1" dirty="0" smtClean="0">
                          <a:solidFill>
                            <a:schemeClr val="accent5">
                              <a:lumMod val="50000"/>
                            </a:schemeClr>
                          </a:solidFill>
                          <a:latin typeface="Arial" panose="020B0604020202020204" pitchFamily="34" charset="0"/>
                          <a:ea typeface="Arial" panose="020B0604020202020204" pitchFamily="34" charset="0"/>
                        </a:rPr>
                        <a:t>4329</a:t>
                      </a:r>
                      <a:endParaRPr lang="en-US" altLang="x-none" sz="2400" b="1" dirty="0">
                        <a:solidFill>
                          <a:schemeClr val="accent5">
                            <a:lumMod val="50000"/>
                          </a:schemeClr>
                        </a:solidFill>
                        <a:latin typeface="Arial" panose="020B0604020202020204" pitchFamily="34" charset="0"/>
                        <a:ea typeface="Arial" panose="020B0604020202020204" pitchFamily="34" charset="0"/>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alpha val="100000"/>
                      </a:srgbClr>
                    </a:solidFill>
                  </a:tcPr>
                </a:tc>
              </a:tr>
              <a:tr h="587375">
                <a:tc>
                  <a:txBody>
                    <a:bodyPr/>
                    <a:lst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sym typeface="Calibri" panose="020F0502020204030204" charset="0"/>
                        </a:defRPr>
                      </a:lvl1pPr>
                      <a:lvl2pPr marL="685800" lvl="1" indent="-228600" algn="l" defTabSz="91440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eaLnBrk="1" hangingPunct="1">
                        <a:lnSpc>
                          <a:spcPct val="150000"/>
                        </a:lnSpc>
                        <a:spcBef>
                          <a:spcPct val="0"/>
                        </a:spcBef>
                        <a:buNone/>
                      </a:pPr>
                      <a:r>
                        <a:rPr lang="zh-CN" altLang="en-US" sz="1800" b="1" dirty="0">
                          <a:solidFill>
                            <a:schemeClr val="accent5">
                              <a:lumMod val="50000"/>
                            </a:schemeClr>
                          </a:solidFill>
                          <a:latin typeface="Arial" panose="020B0604020202020204" pitchFamily="34" charset="0"/>
                          <a:ea typeface="黑体" panose="02010609060101010101" pitchFamily="49" charset="-122"/>
                        </a:rPr>
                        <a:t>小学在校生 </a:t>
                      </a:r>
                      <a:endParaRPr lang="zh-CN" altLang="en-US" sz="1200" dirty="0">
                        <a:solidFill>
                          <a:schemeClr val="accent5">
                            <a:lumMod val="50000"/>
                          </a:schemeClr>
                        </a:solidFill>
                        <a:latin typeface="Arial" panose="020B0604020202020204" pitchFamily="34" charset="0"/>
                        <a:ea typeface="黑体" panose="02010609060101010101" pitchFamily="49"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CC">
                        <a:alpha val="100000"/>
                      </a:srgbClr>
                    </a:solidFill>
                  </a:tcPr>
                </a:tc>
                <a:tc>
                  <a:txBody>
                    <a:bodyPr/>
                    <a:lst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sym typeface="Calibri" panose="020F0502020204030204" charset="0"/>
                        </a:defRPr>
                      </a:lvl1pPr>
                      <a:lvl2pPr marL="685800" lvl="1" indent="-228600" algn="l" defTabSz="91440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eaLnBrk="1" hangingPunct="1">
                        <a:lnSpc>
                          <a:spcPct val="150000"/>
                        </a:lnSpc>
                        <a:spcBef>
                          <a:spcPct val="0"/>
                        </a:spcBef>
                        <a:buNone/>
                      </a:pPr>
                      <a:r>
                        <a:rPr lang="en-US" altLang="x-none" sz="2000" b="1" dirty="0">
                          <a:solidFill>
                            <a:schemeClr val="accent5">
                              <a:lumMod val="50000"/>
                            </a:schemeClr>
                          </a:solidFill>
                          <a:latin typeface="Arial" panose="020B0604020202020204" pitchFamily="34" charset="0"/>
                          <a:ea typeface="黑体" panose="02010609060101010101" pitchFamily="49" charset="-122"/>
                        </a:rPr>
                        <a:t>3765.9</a:t>
                      </a:r>
                      <a:endParaRPr lang="en-US" altLang="x-none" sz="2000" b="1" dirty="0">
                        <a:solidFill>
                          <a:schemeClr val="accent5">
                            <a:lumMod val="50000"/>
                          </a:schemeClr>
                        </a:solidFill>
                        <a:latin typeface="Arial" panose="020B0604020202020204" pitchFamily="34" charset="0"/>
                        <a:ea typeface="黑体" panose="02010609060101010101" pitchFamily="49"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DDEAEA">
                        <a:alpha val="100000"/>
                      </a:srgbClr>
                    </a:solidFill>
                  </a:tcPr>
                </a:tc>
                <a:tc>
                  <a:txBody>
                    <a:bodyPr/>
                    <a:lst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sym typeface="Calibri" panose="020F0502020204030204" charset="0"/>
                        </a:defRPr>
                      </a:lvl1pPr>
                      <a:lvl2pPr marL="685800" lvl="1" indent="-228600" algn="l" defTabSz="91440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eaLnBrk="1" hangingPunct="1">
                        <a:lnSpc>
                          <a:spcPct val="150000"/>
                        </a:lnSpc>
                        <a:spcBef>
                          <a:spcPct val="0"/>
                        </a:spcBef>
                        <a:buNone/>
                      </a:pPr>
                      <a:r>
                        <a:rPr lang="en-US" altLang="x-none" sz="2000" b="1" dirty="0">
                          <a:solidFill>
                            <a:schemeClr val="accent5">
                              <a:lumMod val="50000"/>
                            </a:schemeClr>
                          </a:solidFill>
                          <a:latin typeface="Arial" panose="020B0604020202020204" pitchFamily="34" charset="0"/>
                          <a:ea typeface="黑体" panose="02010609060101010101" pitchFamily="49" charset="-122"/>
                        </a:rPr>
                        <a:t>16273.1</a:t>
                      </a:r>
                      <a:endParaRPr lang="en-US" altLang="x-none" sz="2000" b="1" dirty="0">
                        <a:solidFill>
                          <a:schemeClr val="accent5">
                            <a:lumMod val="50000"/>
                          </a:schemeClr>
                        </a:solidFill>
                        <a:latin typeface="Arial" panose="020B0604020202020204" pitchFamily="34" charset="0"/>
                        <a:ea typeface="黑体" panose="02010609060101010101" pitchFamily="49"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CC">
                        <a:alpha val="100000"/>
                      </a:srgbClr>
                    </a:solidFill>
                  </a:tcPr>
                </a:tc>
                <a:tc>
                  <a:txBody>
                    <a:bodyPr/>
                    <a:lst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sym typeface="Calibri" panose="020F0502020204030204" charset="0"/>
                        </a:defRPr>
                      </a:lvl1pPr>
                      <a:lvl2pPr marL="685800" lvl="1" indent="-228600" algn="l" defTabSz="91440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eaLnBrk="1" fontAlgn="ctr" hangingPunct="1">
                        <a:lnSpc>
                          <a:spcPct val="150000"/>
                        </a:lnSpc>
                        <a:spcBef>
                          <a:spcPct val="0"/>
                        </a:spcBef>
                        <a:buNone/>
                      </a:pPr>
                      <a:r>
                        <a:rPr lang="en-US" altLang="x-none" sz="2000" b="1" dirty="0">
                          <a:solidFill>
                            <a:schemeClr val="accent5">
                              <a:lumMod val="50000"/>
                            </a:schemeClr>
                          </a:solidFill>
                          <a:latin typeface="Arial" panose="020B0604020202020204" pitchFamily="34" charset="0"/>
                          <a:ea typeface="黑体" panose="02010609060101010101" pitchFamily="49" charset="-122"/>
                        </a:rPr>
                        <a:t>13494.13</a:t>
                      </a:r>
                      <a:endParaRPr lang="en-US" altLang="x-none" sz="2000" b="1" dirty="0">
                        <a:solidFill>
                          <a:schemeClr val="accent5">
                            <a:lumMod val="50000"/>
                          </a:schemeClr>
                        </a:solidFill>
                        <a:latin typeface="Arial" panose="020B0604020202020204" pitchFamily="34" charset="0"/>
                        <a:ea typeface="黑体" panose="02010609060101010101" pitchFamily="49"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CC">
                        <a:alpha val="100000"/>
                      </a:srgbClr>
                    </a:solidFill>
                  </a:tcPr>
                </a:tc>
                <a:tc>
                  <a:txBody>
                    <a:bodyPr/>
                    <a:lst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sym typeface="Calibri" panose="020F0502020204030204" charset="0"/>
                        </a:defRPr>
                      </a:lvl1pPr>
                      <a:lvl2pPr marL="685800" lvl="1" indent="-228600" algn="l" defTabSz="91440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eaLnBrk="1" fontAlgn="ctr" hangingPunct="1">
                        <a:lnSpc>
                          <a:spcPct val="150000"/>
                        </a:lnSpc>
                        <a:spcBef>
                          <a:spcPct val="0"/>
                        </a:spcBef>
                        <a:buNone/>
                      </a:pPr>
                      <a:r>
                        <a:rPr lang="en-US" altLang="x-none" sz="2400" b="1" dirty="0" smtClean="0">
                          <a:solidFill>
                            <a:schemeClr val="accent5">
                              <a:lumMod val="50000"/>
                            </a:schemeClr>
                          </a:solidFill>
                          <a:latin typeface="Arial" panose="020B0604020202020204" pitchFamily="34" charset="0"/>
                          <a:ea typeface="Arial" panose="020B0604020202020204" pitchFamily="34" charset="0"/>
                        </a:rPr>
                        <a:t>9913</a:t>
                      </a:r>
                      <a:endParaRPr lang="en-US" altLang="x-none" sz="2400" b="1" dirty="0">
                        <a:solidFill>
                          <a:schemeClr val="accent5">
                            <a:lumMod val="50000"/>
                          </a:schemeClr>
                        </a:solidFill>
                        <a:latin typeface="Arial" panose="020B0604020202020204" pitchFamily="34" charset="0"/>
                        <a:ea typeface="Arial" panose="020B0604020202020204" pitchFamily="34" charset="0"/>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alpha val="100000"/>
                      </a:srgbClr>
                    </a:solidFill>
                  </a:tcPr>
                </a:tc>
              </a:tr>
              <a:tr h="588963">
                <a:tc>
                  <a:txBody>
                    <a:bodyPr/>
                    <a:lst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sym typeface="Calibri" panose="020F0502020204030204" charset="0"/>
                        </a:defRPr>
                      </a:lvl1pPr>
                      <a:lvl2pPr marL="685800" lvl="1" indent="-228600" algn="l" defTabSz="91440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eaLnBrk="1" hangingPunct="1">
                        <a:lnSpc>
                          <a:spcPct val="150000"/>
                        </a:lnSpc>
                        <a:spcBef>
                          <a:spcPct val="0"/>
                        </a:spcBef>
                        <a:buNone/>
                      </a:pPr>
                      <a:r>
                        <a:rPr lang="zh-CN" altLang="en-US" sz="1800" b="1" dirty="0">
                          <a:solidFill>
                            <a:schemeClr val="accent5">
                              <a:lumMod val="50000"/>
                            </a:schemeClr>
                          </a:solidFill>
                          <a:latin typeface="Arial" panose="020B0604020202020204" pitchFamily="34" charset="0"/>
                          <a:ea typeface="黑体" panose="02010609060101010101" pitchFamily="49" charset="-122"/>
                        </a:rPr>
                        <a:t>幼儿园在园儿童 </a:t>
                      </a:r>
                      <a:endParaRPr lang="zh-CN" altLang="en-US" sz="1200" dirty="0">
                        <a:solidFill>
                          <a:schemeClr val="accent5">
                            <a:lumMod val="50000"/>
                          </a:schemeClr>
                        </a:solidFill>
                        <a:latin typeface="Arial" panose="020B0604020202020204" pitchFamily="34" charset="0"/>
                        <a:ea typeface="黑体" panose="02010609060101010101" pitchFamily="49"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CC">
                        <a:alpha val="100000"/>
                      </a:srgbClr>
                    </a:solidFill>
                  </a:tcPr>
                </a:tc>
                <a:tc>
                  <a:txBody>
                    <a:bodyPr/>
                    <a:lst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sym typeface="Calibri" panose="020F0502020204030204" charset="0"/>
                        </a:defRPr>
                      </a:lvl1pPr>
                      <a:lvl2pPr marL="685800" lvl="1" indent="-228600" algn="l" defTabSz="91440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eaLnBrk="1" hangingPunct="1">
                        <a:lnSpc>
                          <a:spcPct val="150000"/>
                        </a:lnSpc>
                        <a:spcBef>
                          <a:spcPct val="0"/>
                        </a:spcBef>
                        <a:buNone/>
                      </a:pPr>
                      <a:r>
                        <a:rPr lang="en-US" altLang="x-none" sz="2000" b="1" dirty="0">
                          <a:solidFill>
                            <a:schemeClr val="accent5">
                              <a:lumMod val="50000"/>
                            </a:schemeClr>
                          </a:solidFill>
                          <a:latin typeface="Arial" panose="020B0604020202020204" pitchFamily="34" charset="0"/>
                          <a:ea typeface="黑体" panose="02010609060101010101" pitchFamily="49" charset="-122"/>
                        </a:rPr>
                        <a:t>--</a:t>
                      </a:r>
                      <a:endParaRPr lang="en-US" altLang="x-none" sz="2000" b="1" dirty="0">
                        <a:solidFill>
                          <a:schemeClr val="accent5">
                            <a:lumMod val="50000"/>
                          </a:schemeClr>
                        </a:solidFill>
                        <a:latin typeface="Arial" panose="020B0604020202020204" pitchFamily="34" charset="0"/>
                        <a:ea typeface="黑体" panose="02010609060101010101" pitchFamily="49"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DDEAEA">
                        <a:alpha val="100000"/>
                      </a:srgbClr>
                    </a:solidFill>
                  </a:tcPr>
                </a:tc>
                <a:tc>
                  <a:txBody>
                    <a:bodyPr/>
                    <a:lst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sym typeface="Calibri" panose="020F0502020204030204" charset="0"/>
                        </a:defRPr>
                      </a:lvl1pPr>
                      <a:lvl2pPr marL="685800" lvl="1" indent="-228600" algn="l" defTabSz="91440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eaLnBrk="1" hangingPunct="1">
                        <a:lnSpc>
                          <a:spcPct val="150000"/>
                        </a:lnSpc>
                        <a:spcBef>
                          <a:spcPct val="0"/>
                        </a:spcBef>
                        <a:buNone/>
                      </a:pPr>
                      <a:r>
                        <a:rPr lang="en-US" altLang="x-none" sz="2000" b="1" dirty="0">
                          <a:solidFill>
                            <a:schemeClr val="accent5">
                              <a:lumMod val="50000"/>
                            </a:schemeClr>
                          </a:solidFill>
                          <a:latin typeface="Arial" panose="020B0604020202020204" pitchFamily="34" charset="0"/>
                          <a:ea typeface="黑体" panose="02010609060101010101" pitchFamily="49" charset="-122"/>
                        </a:rPr>
                        <a:t>1150.8</a:t>
                      </a:r>
                      <a:endParaRPr lang="en-US" altLang="x-none" sz="2000" b="1" dirty="0">
                        <a:solidFill>
                          <a:schemeClr val="accent5">
                            <a:lumMod val="50000"/>
                          </a:schemeClr>
                        </a:solidFill>
                        <a:latin typeface="Arial" panose="020B0604020202020204" pitchFamily="34" charset="0"/>
                        <a:ea typeface="黑体" panose="02010609060101010101" pitchFamily="49"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CC">
                        <a:alpha val="100000"/>
                      </a:srgbClr>
                    </a:solidFill>
                  </a:tcPr>
                </a:tc>
                <a:tc>
                  <a:txBody>
                    <a:bodyPr/>
                    <a:lst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sym typeface="Calibri" panose="020F0502020204030204" charset="0"/>
                        </a:defRPr>
                      </a:lvl1pPr>
                      <a:lvl2pPr marL="685800" lvl="1" indent="-228600" algn="l" defTabSz="91440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eaLnBrk="1" fontAlgn="ctr" hangingPunct="1">
                        <a:lnSpc>
                          <a:spcPct val="150000"/>
                        </a:lnSpc>
                        <a:spcBef>
                          <a:spcPct val="0"/>
                        </a:spcBef>
                        <a:buNone/>
                      </a:pPr>
                      <a:r>
                        <a:rPr lang="en-US" altLang="x-none" sz="2000" b="1" dirty="0">
                          <a:solidFill>
                            <a:schemeClr val="accent5">
                              <a:lumMod val="50000"/>
                            </a:schemeClr>
                          </a:solidFill>
                          <a:latin typeface="Arial" panose="020B0604020202020204" pitchFamily="34" charset="0"/>
                          <a:ea typeface="黑体" panose="02010609060101010101" pitchFamily="49" charset="-122"/>
                        </a:rPr>
                        <a:t>2244.18</a:t>
                      </a:r>
                      <a:endParaRPr lang="en-US" altLang="x-none" sz="2000" b="1" dirty="0">
                        <a:solidFill>
                          <a:schemeClr val="accent5">
                            <a:lumMod val="50000"/>
                          </a:schemeClr>
                        </a:solidFill>
                        <a:latin typeface="Arial" panose="020B0604020202020204" pitchFamily="34" charset="0"/>
                        <a:ea typeface="黑体" panose="02010609060101010101" pitchFamily="49"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CC">
                        <a:alpha val="100000"/>
                      </a:srgbClr>
                    </a:solidFill>
                  </a:tcPr>
                </a:tc>
                <a:tc>
                  <a:txBody>
                    <a:bodyPr/>
                    <a:lst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sym typeface="Calibri" panose="020F0502020204030204" charset="0"/>
                        </a:defRPr>
                      </a:lvl1pPr>
                      <a:lvl2pPr marL="685800" lvl="1" indent="-228600" algn="l" defTabSz="91440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eaLnBrk="1" fontAlgn="ctr" hangingPunct="1">
                        <a:lnSpc>
                          <a:spcPct val="150000"/>
                        </a:lnSpc>
                        <a:spcBef>
                          <a:spcPct val="0"/>
                        </a:spcBef>
                        <a:buNone/>
                      </a:pPr>
                      <a:r>
                        <a:rPr lang="en-US" altLang="x-none" sz="2400" b="1" dirty="0" smtClean="0">
                          <a:solidFill>
                            <a:schemeClr val="accent5">
                              <a:lumMod val="50000"/>
                            </a:schemeClr>
                          </a:solidFill>
                          <a:latin typeface="Arial" panose="020B0604020202020204" pitchFamily="34" charset="0"/>
                          <a:ea typeface="Arial" panose="020B0604020202020204" pitchFamily="34" charset="0"/>
                        </a:rPr>
                        <a:t>4413</a:t>
                      </a:r>
                      <a:endParaRPr lang="en-US" altLang="x-none" sz="2400" b="1" dirty="0">
                        <a:solidFill>
                          <a:schemeClr val="accent5">
                            <a:lumMod val="50000"/>
                          </a:schemeClr>
                        </a:solidFill>
                        <a:latin typeface="Arial" panose="020B0604020202020204" pitchFamily="34" charset="0"/>
                        <a:ea typeface="Arial" panose="020B0604020202020204" pitchFamily="34" charset="0"/>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alpha val="100000"/>
                      </a:srgbClr>
                    </a:solidFill>
                  </a:tcPr>
                </a:tc>
              </a:tr>
              <a:tr h="587375">
                <a:tc>
                  <a:txBody>
                    <a:bodyPr/>
                    <a:lst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sym typeface="Calibri" panose="020F0502020204030204" charset="0"/>
                        </a:defRPr>
                      </a:lvl1pPr>
                      <a:lvl2pPr marL="685800" lvl="1" indent="-228600" algn="l" defTabSz="91440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eaLnBrk="1" hangingPunct="1">
                        <a:lnSpc>
                          <a:spcPct val="150000"/>
                        </a:lnSpc>
                        <a:spcBef>
                          <a:spcPct val="0"/>
                        </a:spcBef>
                        <a:buNone/>
                      </a:pPr>
                      <a:r>
                        <a:rPr lang="zh-CN" altLang="en-US" sz="1800" b="1">
                          <a:solidFill>
                            <a:schemeClr val="accent5">
                              <a:lumMod val="50000"/>
                            </a:schemeClr>
                          </a:solidFill>
                          <a:latin typeface="Arial" panose="020B0604020202020204" pitchFamily="34" charset="0"/>
                          <a:ea typeface="黑体" panose="02010609060101010101" pitchFamily="49" charset="-122"/>
                        </a:rPr>
                        <a:t>总计 </a:t>
                      </a:r>
                      <a:endParaRPr lang="zh-CN" altLang="en-US" sz="1200">
                        <a:solidFill>
                          <a:schemeClr val="accent5">
                            <a:lumMod val="50000"/>
                          </a:schemeClr>
                        </a:solidFill>
                        <a:latin typeface="Arial" panose="020B0604020202020204" pitchFamily="34" charset="0"/>
                        <a:ea typeface="黑体" panose="02010609060101010101" pitchFamily="49"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FFFF">
                        <a:alpha val="100000"/>
                      </a:srgbClr>
                    </a:solidFill>
                  </a:tcPr>
                </a:tc>
                <a:tc>
                  <a:txBody>
                    <a:bodyPr/>
                    <a:lst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sym typeface="Calibri" panose="020F0502020204030204" charset="0"/>
                        </a:defRPr>
                      </a:lvl1pPr>
                      <a:lvl2pPr marL="685800" lvl="1" indent="-228600" algn="l" defTabSz="91440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eaLnBrk="1" hangingPunct="1">
                        <a:lnSpc>
                          <a:spcPct val="150000"/>
                        </a:lnSpc>
                        <a:spcBef>
                          <a:spcPct val="0"/>
                        </a:spcBef>
                        <a:buNone/>
                      </a:pPr>
                      <a:r>
                        <a:rPr lang="en-US" altLang="x-none" sz="2000" b="1" dirty="0">
                          <a:solidFill>
                            <a:schemeClr val="accent5">
                              <a:lumMod val="50000"/>
                            </a:schemeClr>
                          </a:solidFill>
                          <a:effectLst>
                            <a:outerShdw blurRad="38100" dist="38100" dir="2700000">
                              <a:srgbClr val="FFFFFF"/>
                            </a:outerShdw>
                          </a:effectLst>
                          <a:latin typeface="Arial" panose="020B0604020202020204" pitchFamily="34" charset="0"/>
                          <a:ea typeface="黑体" panose="02010609060101010101" pitchFamily="49" charset="-122"/>
                        </a:rPr>
                        <a:t>3904.68</a:t>
                      </a:r>
                      <a:endParaRPr lang="en-US" altLang="x-none" sz="2000" b="1" dirty="0">
                        <a:solidFill>
                          <a:schemeClr val="accent5">
                            <a:lumMod val="50000"/>
                          </a:schemeClr>
                        </a:solidFill>
                        <a:effectLst>
                          <a:outerShdw blurRad="38100" dist="38100" dir="2700000">
                            <a:srgbClr val="FFFFFF"/>
                          </a:outerShdw>
                        </a:effectLst>
                        <a:latin typeface="Arial" panose="020B0604020202020204" pitchFamily="34" charset="0"/>
                        <a:ea typeface="黑体" panose="02010609060101010101" pitchFamily="49"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D6AD">
                        <a:alpha val="100000"/>
                      </a:srgbClr>
                    </a:solidFill>
                  </a:tcPr>
                </a:tc>
                <a:tc>
                  <a:txBody>
                    <a:bodyPr/>
                    <a:lst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sym typeface="Calibri" panose="020F0502020204030204" charset="0"/>
                        </a:defRPr>
                      </a:lvl1pPr>
                      <a:lvl2pPr marL="685800" lvl="1" indent="-228600" algn="l" defTabSz="91440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eaLnBrk="1" hangingPunct="1">
                        <a:lnSpc>
                          <a:spcPct val="150000"/>
                        </a:lnSpc>
                        <a:spcBef>
                          <a:spcPct val="0"/>
                        </a:spcBef>
                        <a:buNone/>
                      </a:pPr>
                      <a:r>
                        <a:rPr lang="en-US" altLang="x-none" sz="2000" b="1" dirty="0">
                          <a:solidFill>
                            <a:schemeClr val="accent5">
                              <a:lumMod val="50000"/>
                            </a:schemeClr>
                          </a:solidFill>
                          <a:latin typeface="Arial" panose="020B0604020202020204" pitchFamily="34" charset="0"/>
                          <a:ea typeface="黑体" panose="02010609060101010101" pitchFamily="49" charset="-122"/>
                        </a:rPr>
                        <a:t>24270.75</a:t>
                      </a:r>
                      <a:endParaRPr lang="en-US" altLang="x-none" sz="2000" b="1" dirty="0">
                        <a:solidFill>
                          <a:schemeClr val="accent5">
                            <a:lumMod val="50000"/>
                          </a:schemeClr>
                        </a:solidFill>
                        <a:latin typeface="Arial" panose="020B0604020202020204" pitchFamily="34" charset="0"/>
                        <a:ea typeface="黑体" panose="02010609060101010101" pitchFamily="49"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D6AD">
                        <a:alpha val="100000"/>
                      </a:srgbClr>
                    </a:solidFill>
                  </a:tcPr>
                </a:tc>
                <a:tc>
                  <a:txBody>
                    <a:bodyPr/>
                    <a:lst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sym typeface="Calibri" panose="020F0502020204030204" charset="0"/>
                        </a:defRPr>
                      </a:lvl1pPr>
                      <a:lvl2pPr marL="685800" lvl="1" indent="-228600" algn="l" defTabSz="91440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eaLnBrk="1" fontAlgn="ctr" hangingPunct="1">
                        <a:lnSpc>
                          <a:spcPct val="150000"/>
                        </a:lnSpc>
                        <a:spcBef>
                          <a:spcPct val="0"/>
                        </a:spcBef>
                        <a:buNone/>
                      </a:pPr>
                      <a:r>
                        <a:rPr lang="en-US" altLang="x-none" sz="2000" b="1" dirty="0">
                          <a:solidFill>
                            <a:schemeClr val="accent5">
                              <a:lumMod val="50000"/>
                            </a:schemeClr>
                          </a:solidFill>
                          <a:latin typeface="Arial" panose="020B0604020202020204" pitchFamily="34" charset="0"/>
                          <a:ea typeface="黑体" panose="02010609060101010101" pitchFamily="49" charset="-122"/>
                        </a:rPr>
                        <a:t>25400.32</a:t>
                      </a:r>
                      <a:endParaRPr lang="en-US" altLang="x-none" sz="2000" b="1" dirty="0">
                        <a:solidFill>
                          <a:schemeClr val="accent5">
                            <a:lumMod val="50000"/>
                          </a:schemeClr>
                        </a:solidFill>
                        <a:latin typeface="Arial" panose="020B0604020202020204" pitchFamily="34" charset="0"/>
                        <a:ea typeface="黑体" panose="02010609060101010101" pitchFamily="49"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D6AD">
                        <a:alpha val="100000"/>
                      </a:srgbClr>
                    </a:solidFill>
                  </a:tcPr>
                </a:tc>
                <a:tc>
                  <a:txBody>
                    <a:bodyPr/>
                    <a:lst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sym typeface="Calibri" panose="020F0502020204030204" charset="0"/>
                        </a:defRPr>
                      </a:lvl1pPr>
                      <a:lvl2pPr marL="685800" lvl="1" indent="-228600" algn="l" defTabSz="91440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eaLnBrk="1" fontAlgn="ctr" hangingPunct="1">
                        <a:lnSpc>
                          <a:spcPct val="150000"/>
                        </a:lnSpc>
                        <a:spcBef>
                          <a:spcPct val="0"/>
                        </a:spcBef>
                        <a:buNone/>
                      </a:pPr>
                      <a:r>
                        <a:rPr lang="en-US" altLang="x-none" sz="2400" b="1" dirty="0" smtClean="0">
                          <a:solidFill>
                            <a:schemeClr val="accent5">
                              <a:lumMod val="50000"/>
                            </a:schemeClr>
                          </a:solidFill>
                          <a:effectLst>
                            <a:outerShdw blurRad="38100" dist="38100" dir="2700000">
                              <a:srgbClr val="FFFFFF"/>
                            </a:outerShdw>
                          </a:effectLst>
                          <a:latin typeface="Arial" panose="020B0604020202020204" pitchFamily="34" charset="0"/>
                          <a:ea typeface="Arial" panose="020B0604020202020204" pitchFamily="34" charset="0"/>
                        </a:rPr>
                        <a:t>26324</a:t>
                      </a:r>
                      <a:endParaRPr lang="en-US" altLang="x-none" sz="2400" b="1" dirty="0">
                        <a:solidFill>
                          <a:schemeClr val="accent5">
                            <a:lumMod val="50000"/>
                          </a:schemeClr>
                        </a:solidFill>
                        <a:effectLst>
                          <a:outerShdw blurRad="38100" dist="38100" dir="2700000">
                            <a:srgbClr val="FFFFFF"/>
                          </a:outerShdw>
                        </a:effectLst>
                        <a:latin typeface="Arial" panose="020B0604020202020204" pitchFamily="34" charset="0"/>
                        <a:ea typeface="Arial" panose="020B0604020202020204" pitchFamily="34" charset="0"/>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D6AD">
                        <a:alpha val="100000"/>
                      </a:srgbClr>
                    </a:solidFill>
                  </a:tcPr>
                </a:tc>
              </a:tr>
              <a:tr h="676275">
                <a:tc>
                  <a:txBody>
                    <a:bodyPr/>
                    <a:lst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sym typeface="Calibri" panose="020F0502020204030204" charset="0"/>
                        </a:defRPr>
                      </a:lvl1pPr>
                      <a:lvl2pPr marL="685800" lvl="1" indent="-228600" algn="l" defTabSz="91440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eaLnBrk="1" hangingPunct="1">
                        <a:lnSpc>
                          <a:spcPct val="150000"/>
                        </a:lnSpc>
                        <a:spcBef>
                          <a:spcPct val="0"/>
                        </a:spcBef>
                        <a:buNone/>
                      </a:pPr>
                      <a:r>
                        <a:rPr lang="zh-CN" altLang="en-US" sz="1800" b="1" dirty="0">
                          <a:solidFill>
                            <a:schemeClr val="accent5">
                              <a:lumMod val="50000"/>
                            </a:schemeClr>
                          </a:solidFill>
                          <a:latin typeface="Arial" panose="020B0604020202020204" pitchFamily="34" charset="0"/>
                          <a:ea typeface="黑体" panose="02010609060101010101" pitchFamily="49" charset="-122"/>
                        </a:rPr>
                        <a:t>占当年总人口比例</a:t>
                      </a:r>
                      <a:endParaRPr lang="en-US" altLang="x-none" sz="1800" b="1" dirty="0">
                        <a:solidFill>
                          <a:schemeClr val="accent5">
                            <a:lumMod val="50000"/>
                          </a:schemeClr>
                        </a:solidFill>
                        <a:latin typeface="Arial" panose="020B0604020202020204" pitchFamily="34" charset="0"/>
                        <a:ea typeface="黑体" panose="02010609060101010101" pitchFamily="49" charset="-122"/>
                      </a:endParaRPr>
                    </a:p>
                    <a:p>
                      <a:pPr marL="0" lvl="0" indent="0" algn="ctr" eaLnBrk="1" hangingPunct="1">
                        <a:lnSpc>
                          <a:spcPct val="150000"/>
                        </a:lnSpc>
                        <a:spcBef>
                          <a:spcPct val="0"/>
                        </a:spcBef>
                        <a:buNone/>
                      </a:pPr>
                      <a:r>
                        <a:rPr lang="zh-CN" altLang="en-US" sz="1800" b="1" dirty="0">
                          <a:solidFill>
                            <a:schemeClr val="accent5">
                              <a:lumMod val="50000"/>
                            </a:schemeClr>
                          </a:solidFill>
                          <a:latin typeface="Arial" panose="020B0604020202020204" pitchFamily="34" charset="0"/>
                          <a:ea typeface="黑体" panose="02010609060101010101" pitchFamily="49" charset="-122"/>
                        </a:rPr>
                        <a:t> </a:t>
                      </a:r>
                      <a:endParaRPr lang="zh-CN" altLang="en-US" sz="1200" dirty="0">
                        <a:solidFill>
                          <a:schemeClr val="accent5">
                            <a:lumMod val="50000"/>
                          </a:schemeClr>
                        </a:solidFill>
                        <a:latin typeface="Arial" panose="020B0604020202020204" pitchFamily="34" charset="0"/>
                        <a:ea typeface="黑体" panose="02010609060101010101" pitchFamily="49"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FFFF">
                        <a:alpha val="100000"/>
                      </a:srgbClr>
                    </a:solidFill>
                  </a:tcPr>
                </a:tc>
                <a:tc>
                  <a:txBody>
                    <a:bodyPr/>
                    <a:lst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sym typeface="Calibri" panose="020F0502020204030204" charset="0"/>
                        </a:defRPr>
                      </a:lvl1pPr>
                      <a:lvl2pPr marL="685800" lvl="1" indent="-228600" algn="l" defTabSz="91440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eaLnBrk="1" hangingPunct="1">
                        <a:lnSpc>
                          <a:spcPct val="150000"/>
                        </a:lnSpc>
                        <a:spcBef>
                          <a:spcPct val="0"/>
                        </a:spcBef>
                        <a:buNone/>
                      </a:pPr>
                      <a:r>
                        <a:rPr lang="en-US" altLang="x-none" sz="2000" b="1" dirty="0">
                          <a:solidFill>
                            <a:schemeClr val="accent5">
                              <a:lumMod val="50000"/>
                            </a:schemeClr>
                          </a:solidFill>
                          <a:latin typeface="Arial" panose="020B0604020202020204" pitchFamily="34" charset="0"/>
                          <a:ea typeface="黑体" panose="02010609060101010101" pitchFamily="49" charset="-122"/>
                        </a:rPr>
                        <a:t>7.2%</a:t>
                      </a:r>
                      <a:endParaRPr lang="en-US" altLang="x-none" sz="2000" b="1" dirty="0">
                        <a:solidFill>
                          <a:schemeClr val="accent5">
                            <a:lumMod val="50000"/>
                          </a:schemeClr>
                        </a:solidFill>
                        <a:latin typeface="Arial" panose="020B0604020202020204" pitchFamily="34" charset="0"/>
                        <a:ea typeface="黑体" panose="02010609060101010101" pitchFamily="49"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D6AD">
                        <a:alpha val="100000"/>
                      </a:srgbClr>
                    </a:solidFill>
                  </a:tcPr>
                </a:tc>
                <a:tc>
                  <a:txBody>
                    <a:bodyPr/>
                    <a:lst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sym typeface="Calibri" panose="020F0502020204030204" charset="0"/>
                        </a:defRPr>
                      </a:lvl1pPr>
                      <a:lvl2pPr marL="685800" lvl="1" indent="-228600" algn="l" defTabSz="91440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eaLnBrk="1" hangingPunct="1">
                        <a:lnSpc>
                          <a:spcPct val="150000"/>
                        </a:lnSpc>
                        <a:spcBef>
                          <a:spcPct val="0"/>
                        </a:spcBef>
                        <a:buNone/>
                      </a:pPr>
                      <a:r>
                        <a:rPr lang="en-US" altLang="x-none" sz="2000" b="1" dirty="0">
                          <a:solidFill>
                            <a:schemeClr val="accent5">
                              <a:lumMod val="50000"/>
                            </a:schemeClr>
                          </a:solidFill>
                          <a:latin typeface="Arial" panose="020B0604020202020204" pitchFamily="34" charset="0"/>
                          <a:ea typeface="黑体" panose="02010609060101010101" pitchFamily="49" charset="-122"/>
                        </a:rPr>
                        <a:t>24.6%</a:t>
                      </a:r>
                      <a:endParaRPr lang="en-US" altLang="x-none" sz="2000" b="1" dirty="0">
                        <a:solidFill>
                          <a:schemeClr val="accent5">
                            <a:lumMod val="50000"/>
                          </a:schemeClr>
                        </a:solidFill>
                        <a:latin typeface="Arial" panose="020B0604020202020204" pitchFamily="34" charset="0"/>
                        <a:ea typeface="黑体" panose="02010609060101010101" pitchFamily="49"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D6AD">
                        <a:alpha val="100000"/>
                      </a:srgbClr>
                    </a:solidFill>
                  </a:tcPr>
                </a:tc>
                <a:tc>
                  <a:txBody>
                    <a:bodyPr/>
                    <a:lst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sym typeface="Calibri" panose="020F0502020204030204" charset="0"/>
                        </a:defRPr>
                      </a:lvl1pPr>
                      <a:lvl2pPr marL="685800" lvl="1" indent="-228600" algn="l" defTabSz="91440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eaLnBrk="1" fontAlgn="ctr" hangingPunct="1">
                        <a:lnSpc>
                          <a:spcPct val="150000"/>
                        </a:lnSpc>
                        <a:spcBef>
                          <a:spcPct val="0"/>
                        </a:spcBef>
                        <a:buNone/>
                      </a:pPr>
                      <a:r>
                        <a:rPr lang="en-US" altLang="x-none" sz="2000" b="1" dirty="0">
                          <a:solidFill>
                            <a:schemeClr val="accent5">
                              <a:lumMod val="50000"/>
                            </a:schemeClr>
                          </a:solidFill>
                          <a:latin typeface="Arial" panose="020B0604020202020204" pitchFamily="34" charset="0"/>
                          <a:ea typeface="黑体" panose="02010609060101010101" pitchFamily="49" charset="-122"/>
                        </a:rPr>
                        <a:t>20.1%</a:t>
                      </a:r>
                      <a:endParaRPr lang="en-US" altLang="x-none" sz="2000" b="1" dirty="0">
                        <a:solidFill>
                          <a:schemeClr val="accent5">
                            <a:lumMod val="50000"/>
                          </a:schemeClr>
                        </a:solidFill>
                        <a:latin typeface="Arial" panose="020B0604020202020204" pitchFamily="34" charset="0"/>
                        <a:ea typeface="黑体" panose="02010609060101010101" pitchFamily="49"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D6AD">
                        <a:alpha val="100000"/>
                      </a:srgbClr>
                    </a:solidFill>
                  </a:tcPr>
                </a:tc>
                <a:tc>
                  <a:txBody>
                    <a:bodyPr/>
                    <a:lst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sym typeface="Calibri" panose="020F0502020204030204" charset="0"/>
                        </a:defRPr>
                      </a:lvl1pPr>
                      <a:lvl2pPr marL="685800" lvl="1" indent="-228600" algn="l" defTabSz="91440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eaLnBrk="1" fontAlgn="ctr" hangingPunct="1">
                        <a:lnSpc>
                          <a:spcPct val="150000"/>
                        </a:lnSpc>
                        <a:spcBef>
                          <a:spcPct val="0"/>
                        </a:spcBef>
                        <a:buNone/>
                      </a:pPr>
                      <a:r>
                        <a:rPr lang="en-US" altLang="x-none" sz="2400" b="1" dirty="0" smtClean="0">
                          <a:solidFill>
                            <a:schemeClr val="accent5">
                              <a:lumMod val="50000"/>
                            </a:schemeClr>
                          </a:solidFill>
                          <a:latin typeface="Arial" panose="020B0604020202020204" pitchFamily="34" charset="0"/>
                          <a:ea typeface="Arial" panose="020B0604020202020204" pitchFamily="34" charset="0"/>
                        </a:rPr>
                        <a:t>19%</a:t>
                      </a:r>
                      <a:endParaRPr lang="en-US" altLang="x-none" sz="2400" b="1" dirty="0">
                        <a:solidFill>
                          <a:schemeClr val="accent5">
                            <a:lumMod val="50000"/>
                          </a:schemeClr>
                        </a:solidFill>
                        <a:latin typeface="Arial" panose="020B0604020202020204" pitchFamily="34" charset="0"/>
                        <a:ea typeface="Arial" panose="020B0604020202020204" pitchFamily="34" charset="0"/>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D6AD">
                        <a:alpha val="100000"/>
                      </a:srgbClr>
                    </a:solidFill>
                  </a:tcPr>
                </a:tc>
              </a:tr>
              <a:tr h="587375">
                <a:tc>
                  <a:txBody>
                    <a:bodyPr/>
                    <a:lst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sym typeface="Calibri" panose="020F0502020204030204" charset="0"/>
                        </a:defRPr>
                      </a:lvl1pPr>
                      <a:lvl2pPr marL="685800" lvl="1" indent="-228600" algn="l" defTabSz="91440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eaLnBrk="1" hangingPunct="1">
                        <a:lnSpc>
                          <a:spcPct val="150000"/>
                        </a:lnSpc>
                        <a:spcBef>
                          <a:spcPct val="0"/>
                        </a:spcBef>
                        <a:buNone/>
                      </a:pPr>
                      <a:r>
                        <a:rPr lang="zh-CN" altLang="en-US" sz="1800" b="1">
                          <a:solidFill>
                            <a:schemeClr val="accent5">
                              <a:lumMod val="50000"/>
                            </a:schemeClr>
                          </a:solidFill>
                          <a:latin typeface="Arial" panose="020B0604020202020204" pitchFamily="34" charset="0"/>
                          <a:ea typeface="黑体" panose="02010609060101010101" pitchFamily="49" charset="-122"/>
                        </a:rPr>
                        <a:t>全国总人口 </a:t>
                      </a:r>
                      <a:endParaRPr lang="zh-CN" altLang="en-US" sz="1800" b="1">
                        <a:solidFill>
                          <a:schemeClr val="accent5">
                            <a:lumMod val="50000"/>
                          </a:schemeClr>
                        </a:solidFill>
                        <a:latin typeface="Arial" panose="020B0604020202020204" pitchFamily="34" charset="0"/>
                        <a:ea typeface="黑体" panose="02010609060101010101" pitchFamily="49"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FFFF">
                        <a:alpha val="100000"/>
                      </a:srgbClr>
                    </a:solidFill>
                  </a:tcPr>
                </a:tc>
                <a:tc>
                  <a:txBody>
                    <a:bodyPr/>
                    <a:lst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sym typeface="Calibri" panose="020F0502020204030204" charset="0"/>
                        </a:defRPr>
                      </a:lvl1pPr>
                      <a:lvl2pPr marL="685800" lvl="1" indent="-228600" algn="l" defTabSz="91440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eaLnBrk="1" fontAlgn="ctr" hangingPunct="1">
                        <a:lnSpc>
                          <a:spcPct val="150000"/>
                        </a:lnSpc>
                        <a:spcBef>
                          <a:spcPct val="0"/>
                        </a:spcBef>
                        <a:buNone/>
                      </a:pPr>
                      <a:r>
                        <a:rPr lang="en-US" altLang="x-none" sz="2000" b="1" dirty="0">
                          <a:solidFill>
                            <a:schemeClr val="accent5">
                              <a:lumMod val="50000"/>
                            </a:schemeClr>
                          </a:solidFill>
                          <a:latin typeface="Arial" panose="020B0604020202020204" pitchFamily="34" charset="0"/>
                          <a:ea typeface="黑体" panose="02010609060101010101" pitchFamily="49" charset="-122"/>
                        </a:rPr>
                        <a:t>54167</a:t>
                      </a:r>
                      <a:endParaRPr lang="en-US" altLang="x-none" sz="2000" b="1" dirty="0">
                        <a:solidFill>
                          <a:schemeClr val="accent5">
                            <a:lumMod val="50000"/>
                          </a:schemeClr>
                        </a:solidFill>
                        <a:latin typeface="Arial" panose="020B0604020202020204" pitchFamily="34" charset="0"/>
                        <a:ea typeface="黑体" panose="02010609060101010101" pitchFamily="49"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D6AD">
                        <a:alpha val="100000"/>
                      </a:srgbClr>
                    </a:solidFill>
                  </a:tcPr>
                </a:tc>
                <a:tc>
                  <a:txBody>
                    <a:bodyPr/>
                    <a:lst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sym typeface="Calibri" panose="020F0502020204030204" charset="0"/>
                        </a:defRPr>
                      </a:lvl1pPr>
                      <a:lvl2pPr marL="685800" lvl="1" indent="-228600" algn="l" defTabSz="91440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eaLnBrk="1" fontAlgn="ctr" hangingPunct="1">
                        <a:lnSpc>
                          <a:spcPct val="150000"/>
                        </a:lnSpc>
                        <a:spcBef>
                          <a:spcPct val="0"/>
                        </a:spcBef>
                        <a:buNone/>
                      </a:pPr>
                      <a:r>
                        <a:rPr lang="en-US" altLang="x-none" sz="2000" b="1" dirty="0">
                          <a:solidFill>
                            <a:schemeClr val="accent5">
                              <a:lumMod val="50000"/>
                            </a:schemeClr>
                          </a:solidFill>
                          <a:latin typeface="Arial" panose="020B0604020202020204" pitchFamily="34" charset="0"/>
                          <a:ea typeface="黑体" panose="02010609060101010101" pitchFamily="49" charset="-122"/>
                        </a:rPr>
                        <a:t>98662</a:t>
                      </a:r>
                      <a:endParaRPr lang="en-US" altLang="x-none" sz="2000" b="1" dirty="0">
                        <a:solidFill>
                          <a:schemeClr val="accent5">
                            <a:lumMod val="50000"/>
                          </a:schemeClr>
                        </a:solidFill>
                        <a:latin typeface="Arial" panose="020B0604020202020204" pitchFamily="34" charset="0"/>
                        <a:ea typeface="黑体" panose="02010609060101010101" pitchFamily="49"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D6AD">
                        <a:alpha val="100000"/>
                      </a:srgbClr>
                    </a:solidFill>
                  </a:tcPr>
                </a:tc>
                <a:tc>
                  <a:txBody>
                    <a:bodyPr/>
                    <a:lst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sym typeface="Calibri" panose="020F0502020204030204" charset="0"/>
                        </a:defRPr>
                      </a:lvl1pPr>
                      <a:lvl2pPr marL="685800" lvl="1" indent="-228600" algn="l" defTabSz="91440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eaLnBrk="1" fontAlgn="ctr" hangingPunct="1">
                        <a:lnSpc>
                          <a:spcPct val="150000"/>
                        </a:lnSpc>
                        <a:spcBef>
                          <a:spcPct val="0"/>
                        </a:spcBef>
                        <a:buNone/>
                      </a:pPr>
                      <a:r>
                        <a:rPr lang="en-US" altLang="x-none" sz="2000" b="1" dirty="0">
                          <a:solidFill>
                            <a:schemeClr val="accent5">
                              <a:lumMod val="50000"/>
                            </a:schemeClr>
                          </a:solidFill>
                          <a:latin typeface="Arial" panose="020B0604020202020204" pitchFamily="34" charset="0"/>
                          <a:ea typeface="黑体" panose="02010609060101010101" pitchFamily="49" charset="-122"/>
                        </a:rPr>
                        <a:t>126370</a:t>
                      </a:r>
                      <a:endParaRPr lang="en-US" altLang="x-none" sz="2000" b="1" dirty="0">
                        <a:solidFill>
                          <a:schemeClr val="accent5">
                            <a:lumMod val="50000"/>
                          </a:schemeClr>
                        </a:solidFill>
                        <a:latin typeface="Arial" panose="020B0604020202020204" pitchFamily="34" charset="0"/>
                        <a:ea typeface="黑体" panose="02010609060101010101" pitchFamily="49"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D6AD">
                        <a:alpha val="100000"/>
                      </a:srgbClr>
                    </a:solidFill>
                  </a:tcPr>
                </a:tc>
                <a:tc>
                  <a:txBody>
                    <a:bodyPr/>
                    <a:lst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sym typeface="Calibri" panose="020F0502020204030204" charset="0"/>
                        </a:defRPr>
                      </a:lvl1pPr>
                      <a:lvl2pPr marL="685800" lvl="1" indent="-228600" algn="l" defTabSz="91440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eaLnBrk="1" fontAlgn="ctr" hangingPunct="1">
                        <a:lnSpc>
                          <a:spcPct val="150000"/>
                        </a:lnSpc>
                        <a:spcBef>
                          <a:spcPct val="0"/>
                        </a:spcBef>
                        <a:buNone/>
                      </a:pPr>
                      <a:r>
                        <a:rPr lang="en-US" altLang="x-none" sz="2400" b="1" dirty="0" smtClean="0">
                          <a:solidFill>
                            <a:schemeClr val="accent5">
                              <a:lumMod val="50000"/>
                            </a:schemeClr>
                          </a:solidFill>
                          <a:latin typeface="Arial" panose="020B0604020202020204" pitchFamily="34" charset="0"/>
                          <a:ea typeface="Arial" panose="020B0604020202020204" pitchFamily="34" charset="0"/>
                        </a:rPr>
                        <a:t>138271</a:t>
                      </a:r>
                      <a:endParaRPr lang="en-US" altLang="x-none" sz="2400" b="1" dirty="0">
                        <a:solidFill>
                          <a:schemeClr val="accent5">
                            <a:lumMod val="50000"/>
                          </a:schemeClr>
                        </a:solidFill>
                        <a:latin typeface="Arial" panose="020B0604020202020204" pitchFamily="34" charset="0"/>
                        <a:ea typeface="Arial" panose="020B0604020202020204" pitchFamily="34" charset="0"/>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D6AD">
                        <a:alpha val="100000"/>
                      </a:srgbClr>
                    </a:solidFill>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98286" y="395683"/>
            <a:ext cx="10726058" cy="6001643"/>
          </a:xfrm>
          <a:prstGeom prst="rect">
            <a:avLst/>
          </a:prstGeom>
          <a:noFill/>
          <a:ln w="9525">
            <a:noFill/>
            <a:miter lim="800000"/>
          </a:ln>
          <a:effectLst/>
        </p:spPr>
        <p:txBody>
          <a:bodyPr vert="horz" wrap="square" lIns="91440" tIns="45720" rIns="91440" bIns="45720" numCol="1" anchor="ctr" anchorCtr="0" compatLnSpc="1">
            <a:spAutoFit/>
          </a:bodyPr>
          <a:lstStyle/>
          <a:p>
            <a:pPr>
              <a:lnSpc>
                <a:spcPct val="200000"/>
              </a:lnSpc>
            </a:pPr>
            <a:r>
              <a:rPr lang="en-US" altLang="zh-CN" sz="3200" b="1" dirty="0" smtClean="0">
                <a:solidFill>
                  <a:schemeClr val="accent5">
                    <a:lumMod val="75000"/>
                  </a:schemeClr>
                </a:solidFill>
                <a:latin typeface="黑体" panose="02010609060101010101" pitchFamily="49" charset="-122"/>
                <a:ea typeface="黑体" panose="02010609060101010101" pitchFamily="49" charset="-122"/>
              </a:rPr>
              <a:t>   </a:t>
            </a:r>
            <a:r>
              <a:rPr lang="zh-CN" altLang="zh-CN" sz="3200" b="1" dirty="0" smtClean="0">
                <a:solidFill>
                  <a:schemeClr val="accent5">
                    <a:lumMod val="75000"/>
                  </a:schemeClr>
                </a:solidFill>
                <a:latin typeface="黑体" panose="02010609060101010101" pitchFamily="49" charset="-122"/>
                <a:ea typeface="黑体" panose="02010609060101010101" pitchFamily="49" charset="-122"/>
              </a:rPr>
              <a:t>（二十七）改进政府管理方式。</a:t>
            </a:r>
            <a:endParaRPr lang="en-US" altLang="zh-CN" sz="3200" b="1" dirty="0" smtClean="0">
              <a:solidFill>
                <a:schemeClr val="accent5">
                  <a:lumMod val="75000"/>
                </a:schemeClr>
              </a:solidFill>
              <a:latin typeface="黑体" panose="02010609060101010101" pitchFamily="49" charset="-122"/>
              <a:ea typeface="黑体" panose="02010609060101010101" pitchFamily="49" charset="-122"/>
            </a:endParaRPr>
          </a:p>
          <a:p>
            <a:pPr>
              <a:lnSpc>
                <a:spcPct val="200000"/>
              </a:lnSpc>
            </a:pPr>
            <a:r>
              <a:rPr lang="en-US" altLang="zh-CN" sz="3200" b="1" dirty="0" smtClean="0">
                <a:solidFill>
                  <a:schemeClr val="accent5">
                    <a:lumMod val="75000"/>
                  </a:schemeClr>
                </a:solidFill>
              </a:rPr>
              <a:t>      </a:t>
            </a:r>
            <a:r>
              <a:rPr lang="zh-CN" altLang="zh-CN" sz="3200" b="1" dirty="0" smtClean="0">
                <a:solidFill>
                  <a:schemeClr val="accent5">
                    <a:lumMod val="75000"/>
                  </a:schemeClr>
                </a:solidFill>
              </a:rPr>
              <a:t>各级人民政府</a:t>
            </a:r>
            <a:r>
              <a:rPr lang="zh-CN" altLang="zh-CN" sz="3200" b="1" dirty="0" smtClean="0">
                <a:solidFill>
                  <a:schemeClr val="accent5">
                    <a:lumMod val="75000"/>
                  </a:schemeClr>
                </a:solidFill>
                <a:latin typeface="仿宋" panose="02010609060101010101" pitchFamily="1" charset="-122"/>
                <a:ea typeface="仿宋" panose="02010609060101010101" pitchFamily="1" charset="-122"/>
              </a:rPr>
              <a:t>和行政管理部门要积极转变职能，减少事前审批，加强事中事后监管，提高政府管理服务水平</a:t>
            </a:r>
            <a:r>
              <a:rPr lang="zh-CN" altLang="zh-CN" sz="3200" b="1" dirty="0" smtClean="0">
                <a:solidFill>
                  <a:schemeClr val="accent5">
                    <a:lumMod val="75000"/>
                  </a:schemeClr>
                </a:solidFill>
              </a:rPr>
              <a:t>。</a:t>
            </a:r>
            <a:endParaRPr lang="zh-CN" altLang="zh-CN" sz="3200" b="1" dirty="0" smtClean="0">
              <a:solidFill>
                <a:schemeClr val="accent5">
                  <a:lumMod val="75000"/>
                </a:schemeClr>
              </a:solidFill>
            </a:endParaRPr>
          </a:p>
          <a:p>
            <a:pPr>
              <a:lnSpc>
                <a:spcPct val="200000"/>
              </a:lnSpc>
            </a:pPr>
            <a:r>
              <a:rPr lang="en-US" altLang="zh-CN" sz="3200" b="1" dirty="0" smtClean="0">
                <a:solidFill>
                  <a:schemeClr val="accent5">
                    <a:lumMod val="75000"/>
                  </a:schemeClr>
                </a:solidFill>
              </a:rPr>
              <a:t>    </a:t>
            </a:r>
            <a:r>
              <a:rPr lang="zh-CN" altLang="zh-CN" sz="3200" b="1" dirty="0" smtClean="0">
                <a:solidFill>
                  <a:schemeClr val="accent5">
                    <a:lumMod val="75000"/>
                  </a:schemeClr>
                </a:solidFill>
              </a:rPr>
              <a:t>（三十）切实加强宣传引导。</a:t>
            </a:r>
            <a:endParaRPr lang="en-US" altLang="zh-CN" sz="3200" b="1" dirty="0" smtClean="0">
              <a:solidFill>
                <a:schemeClr val="accent5">
                  <a:lumMod val="75000"/>
                </a:schemeClr>
              </a:solidFill>
            </a:endParaRPr>
          </a:p>
          <a:p>
            <a:pPr>
              <a:lnSpc>
                <a:spcPct val="200000"/>
              </a:lnSpc>
            </a:pPr>
            <a:r>
              <a:rPr lang="en-US" altLang="zh-CN" sz="3200" b="1" dirty="0" smtClean="0">
                <a:solidFill>
                  <a:schemeClr val="accent5">
                    <a:lumMod val="75000"/>
                  </a:schemeClr>
                </a:solidFill>
                <a:latin typeface="仿宋" panose="02010609060101010101" pitchFamily="1" charset="-122"/>
                <a:ea typeface="仿宋" panose="02010609060101010101" pitchFamily="1" charset="-122"/>
              </a:rPr>
              <a:t>    </a:t>
            </a:r>
            <a:r>
              <a:rPr lang="zh-CN" altLang="zh-CN" sz="3200" b="1" dirty="0" smtClean="0">
                <a:solidFill>
                  <a:schemeClr val="accent5">
                    <a:lumMod val="75000"/>
                  </a:schemeClr>
                </a:solidFill>
                <a:latin typeface="仿宋" panose="02010609060101010101" pitchFamily="1" charset="-122"/>
                <a:ea typeface="仿宋" panose="02010609060101010101" pitchFamily="1" charset="-122"/>
              </a:rPr>
              <a:t>深入推进民办教育综合改革，鼓励</a:t>
            </a:r>
            <a:r>
              <a:rPr lang="zh-CN" altLang="zh-CN" sz="3200" b="1" dirty="0" smtClean="0">
                <a:solidFill>
                  <a:schemeClr val="accent5">
                    <a:lumMod val="75000"/>
                  </a:schemeClr>
                </a:solidFill>
                <a:latin typeface="黑体" panose="02010609060101010101" pitchFamily="49" charset="-122"/>
                <a:ea typeface="黑体" panose="02010609060101010101" pitchFamily="49" charset="-122"/>
              </a:rPr>
              <a:t>地方</a:t>
            </a:r>
            <a:r>
              <a:rPr lang="zh-CN" altLang="zh-CN" sz="3200" b="1" dirty="0" smtClean="0">
                <a:solidFill>
                  <a:schemeClr val="accent5">
                    <a:lumMod val="75000"/>
                  </a:schemeClr>
                </a:solidFill>
                <a:latin typeface="仿宋" panose="02010609060101010101" pitchFamily="1" charset="-122"/>
                <a:ea typeface="仿宋" panose="02010609060101010101" pitchFamily="1" charset="-122"/>
              </a:rPr>
              <a:t>和学校先行先试，总结推广试点地区和学校的成功做法和先进经验。</a:t>
            </a:r>
            <a:endParaRPr lang="zh-CN" altLang="zh-CN" sz="3200" b="1" dirty="0">
              <a:solidFill>
                <a:schemeClr val="accent5">
                  <a:lumMod val="75000"/>
                </a:schemeClr>
              </a:solidFill>
              <a:latin typeface="仿宋" panose="02010609060101010101" pitchFamily="1" charset="-122"/>
              <a:ea typeface="仿宋" panose="02010609060101010101" pitchFamily="1" charset="-122"/>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16000" y="1688345"/>
            <a:ext cx="10218057" cy="3416320"/>
          </a:xfrm>
          <a:prstGeom prst="rect">
            <a:avLst/>
          </a:prstGeom>
          <a:noFill/>
          <a:ln w="9525">
            <a:noFill/>
            <a:miter lim="800000"/>
          </a:ln>
          <a:effectLst/>
        </p:spPr>
        <p:txBody>
          <a:bodyPr vert="horz" wrap="square" lIns="91440" tIns="45720" rIns="91440" bIns="45720" numCol="1" anchor="ctr" anchorCtr="0" compatLnSpc="1">
            <a:spAutoFit/>
          </a:bodyPr>
          <a:lstStyle/>
          <a:p>
            <a:pPr>
              <a:lnSpc>
                <a:spcPct val="200000"/>
              </a:lnSpc>
            </a:pPr>
            <a:r>
              <a:rPr lang="zh-CN" altLang="zh-CN" sz="3200" dirty="0" smtClean="0"/>
              <a:t>　</a:t>
            </a:r>
            <a:r>
              <a:rPr lang="en-US" altLang="zh-CN" sz="3200" dirty="0" smtClean="0"/>
              <a:t>    </a:t>
            </a:r>
            <a:r>
              <a:rPr lang="zh-CN" altLang="zh-CN" sz="3600" b="1" dirty="0" smtClean="0">
                <a:solidFill>
                  <a:schemeClr val="accent5">
                    <a:lumMod val="75000"/>
                  </a:schemeClr>
                </a:solidFill>
                <a:latin typeface="黑体" panose="02010609060101010101" pitchFamily="49" charset="-122"/>
                <a:ea typeface="黑体" panose="02010609060101010101" pitchFamily="49" charset="-122"/>
              </a:rPr>
              <a:t>地方各级人民政府</a:t>
            </a:r>
            <a:r>
              <a:rPr lang="zh-CN" altLang="zh-CN" sz="3600" b="1" dirty="0" smtClean="0">
                <a:solidFill>
                  <a:schemeClr val="accent5">
                    <a:lumMod val="75000"/>
                  </a:schemeClr>
                </a:solidFill>
                <a:latin typeface="仿宋" panose="02010609060101010101" pitchFamily="1" charset="-122"/>
                <a:ea typeface="仿宋" panose="02010609060101010101" pitchFamily="1" charset="-122"/>
              </a:rPr>
              <a:t>要根据本意见，因地制宜，积极探索，稳步推进，抓紧制定出台符合地方实际的实施意见和配套措施。</a:t>
            </a:r>
            <a:endParaRPr lang="zh-CN" altLang="zh-CN" sz="3600" b="1" dirty="0">
              <a:solidFill>
                <a:schemeClr val="accent5">
                  <a:lumMod val="75000"/>
                </a:schemeClr>
              </a:solidFill>
              <a:latin typeface="仿宋" panose="02010609060101010101" pitchFamily="1" charset="-122"/>
              <a:ea typeface="仿宋" panose="02010609060101010101" pitchFamily="1" charset="-122"/>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50" name="矩形 49"/>
          <p:cNvSpPr/>
          <p:nvPr/>
        </p:nvSpPr>
        <p:spPr>
          <a:xfrm rot="5400000">
            <a:off x="5036185" y="-5090795"/>
            <a:ext cx="2118995" cy="122370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5400000">
            <a:off x="5036820" y="-260985"/>
            <a:ext cx="2118995" cy="122370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51313" y="2670629"/>
            <a:ext cx="17301028" cy="1323439"/>
          </a:xfrm>
          <a:prstGeom prst="rect">
            <a:avLst/>
          </a:prstGeom>
          <a:noFill/>
        </p:spPr>
        <p:txBody>
          <a:bodyPr wrap="square" rtlCol="0" anchor="t">
            <a:spAutoFit/>
          </a:bodyPr>
          <a:lstStyle/>
          <a:p>
            <a:pPr algn="ctr">
              <a:lnSpc>
                <a:spcPct val="200000"/>
              </a:lnSpc>
            </a:pPr>
            <a:r>
              <a:rPr lang="zh-CN" altLang="en-US" sz="4000" b="1" dirty="0" smtClean="0">
                <a:solidFill>
                  <a:srgbClr val="002060"/>
                </a:solidFill>
                <a:latin typeface="+mn-ea"/>
              </a:rPr>
              <a:t>四、</a:t>
            </a:r>
            <a:r>
              <a:rPr lang="zh-CN" altLang="en-US" sz="4000" b="1" dirty="0" smtClean="0">
                <a:solidFill>
                  <a:srgbClr val="002060"/>
                </a:solidFill>
                <a:latin typeface="+mn-ea"/>
                <a:sym typeface="+mn-ea"/>
              </a:rPr>
              <a:t>应解决的重点、难点、亮点问题</a:t>
            </a:r>
            <a:endParaRPr lang="zh-CN" altLang="en-US" sz="4000" b="1" dirty="0" smtClean="0">
              <a:solidFill>
                <a:srgbClr val="002060"/>
              </a:solidFill>
              <a:latin typeface="+mn-ea"/>
              <a:sym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ldLvl="0" animBg="1"/>
      <p:bldP spid="4"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754743" y="1451429"/>
            <a:ext cx="10827658" cy="2062103"/>
          </a:xfrm>
          <a:prstGeom prst="rect">
            <a:avLst/>
          </a:prstGeom>
          <a:noFill/>
        </p:spPr>
        <p:txBody>
          <a:bodyPr wrap="square" rtlCol="0">
            <a:spAutoFit/>
          </a:bodyPr>
          <a:lstStyle/>
          <a:p>
            <a:pPr>
              <a:lnSpc>
                <a:spcPct val="200000"/>
              </a:lnSpc>
            </a:pPr>
            <a:r>
              <a:rPr lang="zh-CN" altLang="en-US" sz="3200" b="1" dirty="0" smtClean="0">
                <a:solidFill>
                  <a:schemeClr val="accent1"/>
                </a:solidFill>
                <a:latin typeface="黑体" panose="02010609060101010101" pitchFamily="49" charset="-122"/>
                <a:ea typeface="黑体" panose="02010609060101010101" pitchFamily="49" charset="-122"/>
                <a:sym typeface="+mn-ea"/>
              </a:rPr>
              <a:t>    地方政府制定的</a:t>
            </a:r>
            <a:r>
              <a:rPr lang="en-US" altLang="zh-CN" sz="3200" b="1" dirty="0" smtClean="0">
                <a:solidFill>
                  <a:schemeClr val="accent1"/>
                </a:solidFill>
                <a:latin typeface="黑体" panose="02010609060101010101" pitchFamily="49" charset="-122"/>
                <a:ea typeface="黑体" panose="02010609060101010101" pitchFamily="49" charset="-122"/>
                <a:sym typeface="+mn-ea"/>
              </a:rPr>
              <a:t>《</a:t>
            </a:r>
            <a:r>
              <a:rPr lang="zh-CN" altLang="en-US" sz="3200" b="1" dirty="0" smtClean="0">
                <a:solidFill>
                  <a:schemeClr val="accent1"/>
                </a:solidFill>
                <a:latin typeface="黑体" panose="02010609060101010101" pitchFamily="49" charset="-122"/>
                <a:ea typeface="黑体" panose="02010609060101010101" pitchFamily="49" charset="-122"/>
                <a:sym typeface="+mn-ea"/>
              </a:rPr>
              <a:t>实施意见</a:t>
            </a:r>
            <a:r>
              <a:rPr lang="en-US" altLang="zh-CN" sz="3200" b="1" dirty="0" smtClean="0">
                <a:solidFill>
                  <a:schemeClr val="accent1"/>
                </a:solidFill>
                <a:latin typeface="黑体" panose="02010609060101010101" pitchFamily="49" charset="-122"/>
                <a:ea typeface="黑体" panose="02010609060101010101" pitchFamily="49" charset="-122"/>
                <a:sym typeface="+mn-ea"/>
              </a:rPr>
              <a:t>》</a:t>
            </a:r>
            <a:r>
              <a:rPr lang="zh-CN" altLang="en-US" sz="3200" b="1" dirty="0" smtClean="0">
                <a:solidFill>
                  <a:schemeClr val="accent1"/>
                </a:solidFill>
                <a:latin typeface="黑体" panose="02010609060101010101" pitchFamily="49" charset="-122"/>
                <a:ea typeface="黑体" panose="02010609060101010101" pitchFamily="49" charset="-122"/>
                <a:sym typeface="+mn-ea"/>
              </a:rPr>
              <a:t>及配套措施应解决的重点、难点、亮点问题。如：</a:t>
            </a:r>
            <a:endParaRPr lang="en-US" altLang="zh-CN" sz="3200" b="1" dirty="0" smtClean="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754743" y="899885"/>
            <a:ext cx="10827658" cy="4031873"/>
          </a:xfrm>
          <a:prstGeom prst="rect">
            <a:avLst/>
          </a:prstGeom>
          <a:noFill/>
        </p:spPr>
        <p:txBody>
          <a:bodyPr wrap="square" rtlCol="0">
            <a:spAutoFit/>
          </a:bodyPr>
          <a:lstStyle/>
          <a:p>
            <a:pPr>
              <a:lnSpc>
                <a:spcPct val="200000"/>
              </a:lnSpc>
            </a:pPr>
            <a:r>
              <a:rPr lang="en-US" altLang="zh-CN" sz="3200" b="1" dirty="0" smtClean="0">
                <a:solidFill>
                  <a:schemeClr val="accent1"/>
                </a:solidFill>
                <a:latin typeface="+mn-ea"/>
              </a:rPr>
              <a:t>        (</a:t>
            </a:r>
            <a:r>
              <a:rPr lang="zh-CN" altLang="zh-CN" sz="3200" b="1" dirty="0" smtClean="0">
                <a:solidFill>
                  <a:schemeClr val="accent1"/>
                </a:solidFill>
                <a:latin typeface="+mn-ea"/>
              </a:rPr>
              <a:t>一</a:t>
            </a:r>
            <a:r>
              <a:rPr lang="en-US" altLang="zh-CN" sz="3200" b="1" dirty="0" smtClean="0">
                <a:solidFill>
                  <a:schemeClr val="accent1"/>
                </a:solidFill>
                <a:latin typeface="+mn-ea"/>
              </a:rPr>
              <a:t>)</a:t>
            </a:r>
            <a:r>
              <a:rPr lang="zh-CN" altLang="zh-CN" sz="3200" b="1" dirty="0" smtClean="0">
                <a:solidFill>
                  <a:schemeClr val="accent1"/>
                </a:solidFill>
                <a:latin typeface="+mn-ea"/>
              </a:rPr>
              <a:t>、党建问题</a:t>
            </a:r>
            <a:endParaRPr lang="zh-CN" altLang="zh-CN" sz="3200" b="1" dirty="0" smtClean="0">
              <a:solidFill>
                <a:schemeClr val="accent1"/>
              </a:solidFill>
              <a:latin typeface="+mn-ea"/>
            </a:endParaRPr>
          </a:p>
          <a:p>
            <a:pPr>
              <a:lnSpc>
                <a:spcPct val="200000"/>
              </a:lnSpc>
            </a:pPr>
            <a:r>
              <a:rPr lang="en-US" altLang="zh-CN" sz="3200" b="1" dirty="0" smtClean="0">
                <a:solidFill>
                  <a:schemeClr val="accent1"/>
                </a:solidFill>
                <a:latin typeface="仿宋" panose="02010609060101010101" pitchFamily="1" charset="-122"/>
                <a:ea typeface="仿宋" panose="02010609060101010101" pitchFamily="1" charset="-122"/>
              </a:rPr>
              <a:t>    </a:t>
            </a:r>
            <a:r>
              <a:rPr lang="zh-CN" altLang="zh-CN" sz="3200" b="1" dirty="0" smtClean="0">
                <a:solidFill>
                  <a:schemeClr val="accent1"/>
                </a:solidFill>
                <a:latin typeface="仿宋" panose="02010609060101010101" pitchFamily="1" charset="-122"/>
                <a:ea typeface="仿宋" panose="02010609060101010101" pitchFamily="1" charset="-122"/>
              </a:rPr>
              <a:t>在民办教育分类管理的新形势下，民办</a:t>
            </a:r>
            <a:r>
              <a:rPr lang="zh-CN" altLang="en-US" sz="3200" b="1" dirty="0" smtClean="0">
                <a:solidFill>
                  <a:schemeClr val="accent1"/>
                </a:solidFill>
                <a:latin typeface="仿宋" panose="02010609060101010101" pitchFamily="1" charset="-122"/>
                <a:ea typeface="仿宋" panose="02010609060101010101" pitchFamily="1" charset="-122"/>
              </a:rPr>
              <a:t>教育</a:t>
            </a:r>
            <a:r>
              <a:rPr lang="zh-CN" altLang="zh-CN" sz="3200" b="1" dirty="0" smtClean="0">
                <a:solidFill>
                  <a:schemeClr val="accent1"/>
                </a:solidFill>
                <a:latin typeface="仿宋" panose="02010609060101010101" pitchFamily="1" charset="-122"/>
                <a:ea typeface="仿宋" panose="02010609060101010101" pitchFamily="1" charset="-122"/>
              </a:rPr>
              <a:t>党建工作存在哪些问题？如何加强党对民办</a:t>
            </a:r>
            <a:r>
              <a:rPr lang="zh-CN" altLang="en-US" sz="3200" b="1" dirty="0" smtClean="0">
                <a:solidFill>
                  <a:schemeClr val="accent1"/>
                </a:solidFill>
                <a:latin typeface="仿宋" panose="02010609060101010101" pitchFamily="1" charset="-122"/>
                <a:ea typeface="仿宋" panose="02010609060101010101" pitchFamily="1" charset="-122"/>
              </a:rPr>
              <a:t>教育</a:t>
            </a:r>
            <a:r>
              <a:rPr lang="zh-CN" altLang="zh-CN" sz="3200" b="1" dirty="0" smtClean="0">
                <a:solidFill>
                  <a:schemeClr val="accent1"/>
                </a:solidFill>
                <a:latin typeface="仿宋" panose="02010609060101010101" pitchFamily="1" charset="-122"/>
                <a:ea typeface="仿宋" panose="02010609060101010101" pitchFamily="1" charset="-122"/>
              </a:rPr>
              <a:t>的领导，进一步做好民办</a:t>
            </a:r>
            <a:r>
              <a:rPr lang="zh-CN" altLang="en-US" sz="3200" b="1" dirty="0" smtClean="0">
                <a:solidFill>
                  <a:schemeClr val="accent1"/>
                </a:solidFill>
                <a:latin typeface="仿宋" panose="02010609060101010101" pitchFamily="1" charset="-122"/>
                <a:ea typeface="仿宋" panose="02010609060101010101" pitchFamily="1" charset="-122"/>
              </a:rPr>
              <a:t>教育</a:t>
            </a:r>
            <a:r>
              <a:rPr lang="zh-CN" altLang="zh-CN" sz="3200" b="1" dirty="0" smtClean="0">
                <a:solidFill>
                  <a:schemeClr val="accent1"/>
                </a:solidFill>
                <a:latin typeface="仿宋" panose="02010609060101010101" pitchFamily="1" charset="-122"/>
                <a:ea typeface="仿宋" panose="02010609060101010101" pitchFamily="1" charset="-122"/>
              </a:rPr>
              <a:t>的党建工作？</a:t>
            </a:r>
            <a:endParaRPr lang="zh-CN" altLang="zh-CN" sz="3200" b="1" dirty="0">
              <a:solidFill>
                <a:schemeClr val="accent1"/>
              </a:solidFill>
              <a:latin typeface="仿宋" panose="02010609060101010101" pitchFamily="1" charset="-122"/>
              <a:ea typeface="仿宋" panose="02010609060101010101"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754743" y="1001485"/>
            <a:ext cx="11088914" cy="5016758"/>
          </a:xfrm>
          <a:prstGeom prst="rect">
            <a:avLst/>
          </a:prstGeom>
          <a:noFill/>
        </p:spPr>
        <p:txBody>
          <a:bodyPr wrap="square" rtlCol="0">
            <a:spAutoFit/>
          </a:bodyPr>
          <a:lstStyle/>
          <a:p>
            <a:pPr>
              <a:lnSpc>
                <a:spcPct val="200000"/>
              </a:lnSpc>
            </a:pPr>
            <a:r>
              <a:rPr lang="en-US" altLang="zh-CN" sz="3200" b="1" dirty="0" smtClean="0">
                <a:solidFill>
                  <a:schemeClr val="accent1"/>
                </a:solidFill>
                <a:latin typeface="+mn-ea"/>
              </a:rPr>
              <a:t>   (</a:t>
            </a:r>
            <a:r>
              <a:rPr lang="zh-CN" altLang="zh-CN" sz="3200" b="1" dirty="0" smtClean="0">
                <a:solidFill>
                  <a:schemeClr val="accent1"/>
                </a:solidFill>
                <a:latin typeface="+mn-ea"/>
              </a:rPr>
              <a:t>二</a:t>
            </a:r>
            <a:r>
              <a:rPr lang="en-US" altLang="zh-CN" sz="3200" b="1" dirty="0" smtClean="0">
                <a:solidFill>
                  <a:schemeClr val="accent1"/>
                </a:solidFill>
                <a:latin typeface="+mn-ea"/>
              </a:rPr>
              <a:t>)</a:t>
            </a:r>
            <a:r>
              <a:rPr lang="zh-CN" altLang="zh-CN" sz="3200" b="1" dirty="0" smtClean="0">
                <a:solidFill>
                  <a:schemeClr val="accent1"/>
                </a:solidFill>
                <a:latin typeface="+mn-ea"/>
              </a:rPr>
              <a:t>、扶持与奖励政策</a:t>
            </a:r>
            <a:endParaRPr lang="zh-CN" altLang="zh-CN" sz="3200" b="1" dirty="0" smtClean="0">
              <a:solidFill>
                <a:schemeClr val="accent1"/>
              </a:solidFill>
              <a:latin typeface="+mn-ea"/>
            </a:endParaRPr>
          </a:p>
          <a:p>
            <a:pPr>
              <a:lnSpc>
                <a:spcPct val="200000"/>
              </a:lnSpc>
            </a:pPr>
            <a:r>
              <a:rPr lang="en-US" altLang="zh-CN" sz="3200" b="1" dirty="0" smtClean="0">
                <a:solidFill>
                  <a:schemeClr val="accent1"/>
                </a:solidFill>
                <a:latin typeface="仿宋" panose="02010609060101010101" pitchFamily="1" charset="-122"/>
                <a:ea typeface="仿宋" panose="02010609060101010101" pitchFamily="1" charset="-122"/>
              </a:rPr>
              <a:t>  1.</a:t>
            </a:r>
            <a:r>
              <a:rPr lang="zh-CN" altLang="zh-CN" sz="3200" b="1" dirty="0" smtClean="0">
                <a:solidFill>
                  <a:schemeClr val="accent1"/>
                </a:solidFill>
                <a:latin typeface="仿宋" panose="02010609060101010101" pitchFamily="1" charset="-122"/>
                <a:ea typeface="仿宋" panose="02010609060101010101" pitchFamily="1" charset="-122"/>
              </a:rPr>
              <a:t>非营利性民办</a:t>
            </a:r>
            <a:r>
              <a:rPr lang="zh-CN" altLang="en-US" sz="3200" b="1" dirty="0" smtClean="0">
                <a:solidFill>
                  <a:schemeClr val="accent1"/>
                </a:solidFill>
                <a:latin typeface="仿宋" panose="02010609060101010101" pitchFamily="1" charset="-122"/>
                <a:ea typeface="仿宋" panose="02010609060101010101" pitchFamily="1" charset="-122"/>
              </a:rPr>
              <a:t>教育</a:t>
            </a:r>
            <a:r>
              <a:rPr lang="zh-CN" altLang="zh-CN" sz="3200" b="1" dirty="0" smtClean="0">
                <a:solidFill>
                  <a:schemeClr val="accent1"/>
                </a:solidFill>
                <a:latin typeface="仿宋" panose="02010609060101010101" pitchFamily="1" charset="-122"/>
                <a:ea typeface="仿宋" panose="02010609060101010101" pitchFamily="1" charset="-122"/>
              </a:rPr>
              <a:t>在哪些方面应享受与公办</a:t>
            </a:r>
            <a:r>
              <a:rPr lang="zh-CN" altLang="en-US" sz="3200" b="1" dirty="0" smtClean="0">
                <a:solidFill>
                  <a:schemeClr val="accent1"/>
                </a:solidFill>
                <a:latin typeface="仿宋" panose="02010609060101010101" pitchFamily="1" charset="-122"/>
                <a:ea typeface="仿宋" panose="02010609060101010101" pitchFamily="1" charset="-122"/>
              </a:rPr>
              <a:t>教育</a:t>
            </a:r>
            <a:r>
              <a:rPr lang="zh-CN" altLang="zh-CN" sz="3200" b="1" dirty="0" smtClean="0">
                <a:solidFill>
                  <a:schemeClr val="accent1"/>
                </a:solidFill>
                <a:latin typeface="仿宋" panose="02010609060101010101" pitchFamily="1" charset="-122"/>
                <a:ea typeface="仿宋" panose="02010609060101010101" pitchFamily="1" charset="-122"/>
              </a:rPr>
              <a:t>同等的政策扶持？</a:t>
            </a:r>
            <a:endParaRPr lang="zh-CN" altLang="zh-CN" sz="3200" b="1" dirty="0" smtClean="0">
              <a:solidFill>
                <a:schemeClr val="accent1"/>
              </a:solidFill>
              <a:latin typeface="仿宋" panose="02010609060101010101" pitchFamily="1" charset="-122"/>
              <a:ea typeface="仿宋" panose="02010609060101010101" pitchFamily="1" charset="-122"/>
            </a:endParaRPr>
          </a:p>
          <a:p>
            <a:pPr>
              <a:lnSpc>
                <a:spcPct val="200000"/>
              </a:lnSpc>
            </a:pPr>
            <a:r>
              <a:rPr lang="en-US" altLang="zh-CN" sz="3200" b="1" dirty="0" smtClean="0">
                <a:solidFill>
                  <a:schemeClr val="accent1"/>
                </a:solidFill>
                <a:latin typeface="仿宋" panose="02010609060101010101" pitchFamily="1" charset="-122"/>
                <a:ea typeface="仿宋" panose="02010609060101010101" pitchFamily="1" charset="-122"/>
              </a:rPr>
              <a:t>  2.</a:t>
            </a:r>
            <a:r>
              <a:rPr lang="zh-CN" altLang="zh-CN" sz="3200" b="1" dirty="0" smtClean="0">
                <a:solidFill>
                  <a:schemeClr val="accent1"/>
                </a:solidFill>
                <a:latin typeface="仿宋" panose="02010609060101010101" pitchFamily="1" charset="-122"/>
                <a:ea typeface="仿宋" panose="02010609060101010101" pitchFamily="1" charset="-122"/>
              </a:rPr>
              <a:t>我省对非营利性民办</a:t>
            </a:r>
            <a:r>
              <a:rPr lang="zh-CN" altLang="en-US" sz="3200" b="1" dirty="0" smtClean="0">
                <a:solidFill>
                  <a:schemeClr val="accent1"/>
                </a:solidFill>
                <a:latin typeface="仿宋" panose="02010609060101010101" pitchFamily="1" charset="-122"/>
                <a:ea typeface="仿宋" panose="02010609060101010101" pitchFamily="1" charset="-122"/>
              </a:rPr>
              <a:t>教育</a:t>
            </a:r>
            <a:r>
              <a:rPr lang="zh-CN" altLang="zh-CN" sz="3200" b="1" dirty="0" smtClean="0">
                <a:solidFill>
                  <a:schemeClr val="accent1"/>
                </a:solidFill>
                <a:latin typeface="仿宋" panose="02010609060101010101" pitchFamily="1" charset="-122"/>
                <a:ea typeface="仿宋" panose="02010609060101010101" pitchFamily="1" charset="-122"/>
              </a:rPr>
              <a:t>和营利性民办</a:t>
            </a:r>
            <a:r>
              <a:rPr lang="zh-CN" altLang="en-US" sz="3200" b="1" dirty="0" smtClean="0">
                <a:solidFill>
                  <a:schemeClr val="accent1"/>
                </a:solidFill>
                <a:latin typeface="仿宋" panose="02010609060101010101" pitchFamily="1" charset="-122"/>
                <a:ea typeface="仿宋" panose="02010609060101010101" pitchFamily="1" charset="-122"/>
              </a:rPr>
              <a:t>教育</a:t>
            </a:r>
            <a:r>
              <a:rPr lang="zh-CN" altLang="zh-CN" sz="3200" b="1" dirty="0" smtClean="0">
                <a:solidFill>
                  <a:schemeClr val="accent1"/>
                </a:solidFill>
                <a:latin typeface="仿宋" panose="02010609060101010101" pitchFamily="1" charset="-122"/>
                <a:ea typeface="仿宋" panose="02010609060101010101" pitchFamily="1" charset="-122"/>
              </a:rPr>
              <a:t>在财政、税收优惠、用地等方面实施哪些优惠政策？</a:t>
            </a:r>
            <a:endParaRPr lang="zh-CN" altLang="zh-CN" sz="3200" b="1" dirty="0" smtClean="0">
              <a:solidFill>
                <a:schemeClr val="accent1"/>
              </a:solidFill>
              <a:latin typeface="仿宋" panose="02010609060101010101" pitchFamily="1" charset="-122"/>
              <a:ea typeface="仿宋" panose="02010609060101010101"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754743" y="711199"/>
            <a:ext cx="11088914" cy="4031873"/>
          </a:xfrm>
          <a:prstGeom prst="rect">
            <a:avLst/>
          </a:prstGeom>
          <a:noFill/>
        </p:spPr>
        <p:txBody>
          <a:bodyPr wrap="square" rtlCol="0">
            <a:spAutoFit/>
          </a:bodyPr>
          <a:lstStyle/>
          <a:p>
            <a:pPr>
              <a:lnSpc>
                <a:spcPct val="200000"/>
              </a:lnSpc>
            </a:pPr>
            <a:r>
              <a:rPr lang="en-US" altLang="zh-CN" sz="3200" b="1" dirty="0" smtClean="0">
                <a:solidFill>
                  <a:schemeClr val="accent1"/>
                </a:solidFill>
                <a:latin typeface="仿宋" panose="02010609060101010101" pitchFamily="1" charset="-122"/>
                <a:ea typeface="仿宋" panose="02010609060101010101" pitchFamily="1" charset="-122"/>
              </a:rPr>
              <a:t>    3.</a:t>
            </a:r>
            <a:r>
              <a:rPr lang="zh-CN" altLang="zh-CN" sz="3200" b="1" dirty="0" smtClean="0">
                <a:solidFill>
                  <a:schemeClr val="accent1"/>
                </a:solidFill>
                <a:latin typeface="仿宋" panose="02010609060101010101" pitchFamily="1" charset="-122"/>
                <a:ea typeface="仿宋" panose="02010609060101010101" pitchFamily="1" charset="-122"/>
              </a:rPr>
              <a:t>省级财政已设立民办高等教育发展专项资金，如何推动各地市财政设立民办教育专项资金？</a:t>
            </a:r>
            <a:endParaRPr lang="zh-CN" altLang="zh-CN" sz="3200" b="1" dirty="0" smtClean="0">
              <a:solidFill>
                <a:schemeClr val="accent1"/>
              </a:solidFill>
              <a:latin typeface="仿宋" panose="02010609060101010101" pitchFamily="1" charset="-122"/>
              <a:ea typeface="仿宋" panose="02010609060101010101" pitchFamily="1" charset="-122"/>
            </a:endParaRPr>
          </a:p>
          <a:p>
            <a:pPr>
              <a:lnSpc>
                <a:spcPct val="200000"/>
              </a:lnSpc>
            </a:pPr>
            <a:r>
              <a:rPr lang="en-US" altLang="zh-CN" sz="3200" b="1" dirty="0" smtClean="0">
                <a:solidFill>
                  <a:schemeClr val="accent1"/>
                </a:solidFill>
                <a:latin typeface="仿宋" panose="02010609060101010101" pitchFamily="1" charset="-122"/>
                <a:ea typeface="仿宋" panose="02010609060101010101" pitchFamily="1" charset="-122"/>
              </a:rPr>
              <a:t>    4.</a:t>
            </a:r>
            <a:r>
              <a:rPr lang="zh-CN" altLang="zh-CN" sz="3200" b="1" dirty="0" smtClean="0">
                <a:solidFill>
                  <a:schemeClr val="accent1"/>
                </a:solidFill>
                <a:latin typeface="仿宋" panose="02010609060101010101" pitchFamily="1" charset="-122"/>
                <a:ea typeface="仿宋" panose="02010609060101010101" pitchFamily="1" charset="-122"/>
              </a:rPr>
              <a:t>地方各级人民政府如何扶持成立基金会，组织开展有利于民办教育事业发展的活动？ </a:t>
            </a:r>
            <a:endParaRPr lang="zh-CN" altLang="zh-CN" sz="3200" b="1" dirty="0">
              <a:solidFill>
                <a:schemeClr val="accent1"/>
              </a:solidFill>
              <a:latin typeface="仿宋" panose="02010609060101010101" pitchFamily="1" charset="-122"/>
              <a:ea typeface="仿宋" panose="02010609060101010101"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754742" y="972457"/>
            <a:ext cx="11117943" cy="5190929"/>
          </a:xfrm>
          <a:prstGeom prst="rect">
            <a:avLst/>
          </a:prstGeom>
          <a:noFill/>
        </p:spPr>
        <p:txBody>
          <a:bodyPr wrap="square" rtlCol="0">
            <a:spAutoFit/>
          </a:bodyPr>
          <a:lstStyle/>
          <a:p>
            <a:pPr>
              <a:lnSpc>
                <a:spcPct val="200000"/>
              </a:lnSpc>
            </a:pPr>
            <a:r>
              <a:rPr lang="en-US" altLang="zh-CN" sz="3200" b="1" dirty="0" smtClean="0">
                <a:solidFill>
                  <a:schemeClr val="accent1"/>
                </a:solidFill>
                <a:latin typeface="微软雅黑" panose="020B0503020204020204" pitchFamily="34" charset="-122"/>
                <a:ea typeface="微软雅黑" panose="020B0503020204020204" pitchFamily="34" charset="-122"/>
              </a:rPr>
              <a:t>   (</a:t>
            </a:r>
            <a:r>
              <a:rPr lang="zh-CN" altLang="zh-CN" sz="3200" b="1" dirty="0" smtClean="0">
                <a:solidFill>
                  <a:schemeClr val="accent1"/>
                </a:solidFill>
                <a:latin typeface="微软雅黑" panose="020B0503020204020204" pitchFamily="34" charset="-122"/>
                <a:ea typeface="微软雅黑" panose="020B0503020204020204" pitchFamily="34" charset="-122"/>
              </a:rPr>
              <a:t>三</a:t>
            </a:r>
            <a:r>
              <a:rPr lang="en-US" altLang="zh-CN" sz="3200" b="1" dirty="0" smtClean="0">
                <a:solidFill>
                  <a:schemeClr val="accent1"/>
                </a:solidFill>
                <a:latin typeface="微软雅黑" panose="020B0503020204020204" pitchFamily="34" charset="-122"/>
                <a:ea typeface="微软雅黑" panose="020B0503020204020204" pitchFamily="34" charset="-122"/>
              </a:rPr>
              <a:t>)</a:t>
            </a:r>
            <a:r>
              <a:rPr lang="zh-CN" altLang="zh-CN" sz="3200" b="1" dirty="0" smtClean="0">
                <a:solidFill>
                  <a:schemeClr val="accent1"/>
                </a:solidFill>
                <a:latin typeface="微软雅黑" panose="020B0503020204020204" pitchFamily="34" charset="-122"/>
                <a:ea typeface="微软雅黑" panose="020B0503020204020204" pitchFamily="34" charset="-122"/>
              </a:rPr>
              <a:t>、教师队伍保障问题</a:t>
            </a:r>
            <a:endParaRPr lang="zh-CN" altLang="zh-CN" sz="3200" dirty="0" smtClean="0">
              <a:solidFill>
                <a:schemeClr val="accent1"/>
              </a:solidFill>
              <a:latin typeface="微软雅黑" panose="020B0503020204020204" pitchFamily="34" charset="-122"/>
              <a:ea typeface="微软雅黑" panose="020B0503020204020204" pitchFamily="34" charset="-122"/>
            </a:endParaRPr>
          </a:p>
          <a:p>
            <a:pPr>
              <a:lnSpc>
                <a:spcPct val="200000"/>
              </a:lnSpc>
            </a:pPr>
            <a:r>
              <a:rPr lang="en-US" altLang="zh-CN" sz="3200" b="1" dirty="0" smtClean="0">
                <a:solidFill>
                  <a:schemeClr val="accent1"/>
                </a:solidFill>
                <a:latin typeface="仿宋" panose="02010609060101010101" pitchFamily="1" charset="-122"/>
                <a:ea typeface="仿宋" panose="02010609060101010101" pitchFamily="1" charset="-122"/>
              </a:rPr>
              <a:t>  1.</a:t>
            </a:r>
            <a:r>
              <a:rPr lang="zh-CN" altLang="zh-CN" sz="3200" b="1" dirty="0" smtClean="0">
                <a:solidFill>
                  <a:schemeClr val="accent1"/>
                </a:solidFill>
                <a:latin typeface="仿宋" panose="02010609060101010101" pitchFamily="1" charset="-122"/>
                <a:ea typeface="仿宋" panose="02010609060101010101" pitchFamily="1" charset="-122"/>
              </a:rPr>
              <a:t>地方政府应如何保障非营利性民办</a:t>
            </a:r>
            <a:r>
              <a:rPr lang="zh-CN" altLang="en-US" sz="3200" b="1" dirty="0" smtClean="0">
                <a:solidFill>
                  <a:schemeClr val="accent1"/>
                </a:solidFill>
                <a:latin typeface="仿宋" panose="02010609060101010101" pitchFamily="1" charset="-122"/>
                <a:ea typeface="仿宋" panose="02010609060101010101" pitchFamily="1" charset="-122"/>
              </a:rPr>
              <a:t>教育</a:t>
            </a:r>
            <a:r>
              <a:rPr lang="zh-CN" altLang="zh-CN" sz="3200" b="1" dirty="0" smtClean="0">
                <a:solidFill>
                  <a:schemeClr val="accent1"/>
                </a:solidFill>
                <a:latin typeface="仿宋" panose="02010609060101010101" pitchFamily="1" charset="-122"/>
                <a:ea typeface="仿宋" panose="02010609060101010101" pitchFamily="1" charset="-122"/>
              </a:rPr>
              <a:t>教师享受与公办</a:t>
            </a:r>
            <a:r>
              <a:rPr lang="zh-CN" altLang="en-US" sz="3200" b="1" dirty="0" smtClean="0">
                <a:solidFill>
                  <a:schemeClr val="accent1"/>
                </a:solidFill>
                <a:latin typeface="仿宋" panose="02010609060101010101" pitchFamily="1" charset="-122"/>
                <a:ea typeface="仿宋" panose="02010609060101010101" pitchFamily="1" charset="-122"/>
              </a:rPr>
              <a:t>教育</a:t>
            </a:r>
            <a:r>
              <a:rPr lang="zh-CN" altLang="zh-CN" sz="3200" b="1" dirty="0" smtClean="0">
                <a:solidFill>
                  <a:schemeClr val="accent1"/>
                </a:solidFill>
                <a:latin typeface="仿宋" panose="02010609060101010101" pitchFamily="1" charset="-122"/>
                <a:ea typeface="仿宋" panose="02010609060101010101" pitchFamily="1" charset="-122"/>
              </a:rPr>
              <a:t>同等权益？</a:t>
            </a:r>
            <a:endParaRPr lang="zh-CN" altLang="zh-CN" sz="3200" b="1" dirty="0" smtClean="0">
              <a:solidFill>
                <a:schemeClr val="accent1"/>
              </a:solidFill>
              <a:latin typeface="仿宋" panose="02010609060101010101" pitchFamily="1" charset="-122"/>
              <a:ea typeface="仿宋" panose="02010609060101010101" pitchFamily="1" charset="-122"/>
            </a:endParaRPr>
          </a:p>
          <a:p>
            <a:pPr>
              <a:lnSpc>
                <a:spcPct val="200000"/>
              </a:lnSpc>
            </a:pPr>
            <a:r>
              <a:rPr lang="en-US" altLang="zh-CN" sz="3200" b="1" dirty="0" smtClean="0">
                <a:solidFill>
                  <a:schemeClr val="accent1"/>
                </a:solidFill>
                <a:latin typeface="仿宋" panose="02010609060101010101" pitchFamily="1" charset="-122"/>
                <a:ea typeface="仿宋" panose="02010609060101010101" pitchFamily="1" charset="-122"/>
              </a:rPr>
              <a:t>  2.</a:t>
            </a:r>
            <a:r>
              <a:rPr lang="zh-CN" altLang="zh-CN" sz="3200" b="1" dirty="0" smtClean="0">
                <a:solidFill>
                  <a:schemeClr val="accent1"/>
                </a:solidFill>
                <a:latin typeface="仿宋" panose="02010609060101010101" pitchFamily="1" charset="-122"/>
                <a:ea typeface="仿宋" panose="02010609060101010101" pitchFamily="1" charset="-122"/>
              </a:rPr>
              <a:t>地方政府和民办</a:t>
            </a:r>
            <a:r>
              <a:rPr lang="zh-CN" altLang="en-US" sz="3200" b="1" dirty="0" smtClean="0">
                <a:solidFill>
                  <a:schemeClr val="accent1"/>
                </a:solidFill>
                <a:latin typeface="仿宋" panose="02010609060101010101" pitchFamily="1" charset="-122"/>
                <a:ea typeface="仿宋" panose="02010609060101010101" pitchFamily="1" charset="-122"/>
              </a:rPr>
              <a:t>教育</a:t>
            </a:r>
            <a:r>
              <a:rPr lang="zh-CN" altLang="zh-CN" sz="3200" b="1" dirty="0" smtClean="0">
                <a:solidFill>
                  <a:schemeClr val="accent1"/>
                </a:solidFill>
                <a:latin typeface="仿宋" panose="02010609060101010101" pitchFamily="1" charset="-122"/>
                <a:ea typeface="仿宋" panose="02010609060101010101" pitchFamily="1" charset="-122"/>
              </a:rPr>
              <a:t>应如何解决民办</a:t>
            </a:r>
            <a:r>
              <a:rPr lang="zh-CN" altLang="en-US" sz="3200" b="1" dirty="0" smtClean="0">
                <a:solidFill>
                  <a:schemeClr val="accent1"/>
                </a:solidFill>
                <a:latin typeface="仿宋" panose="02010609060101010101" pitchFamily="1" charset="-122"/>
                <a:ea typeface="仿宋" panose="02010609060101010101" pitchFamily="1" charset="-122"/>
              </a:rPr>
              <a:t>教育</a:t>
            </a:r>
            <a:r>
              <a:rPr lang="zh-CN" altLang="zh-CN" sz="3200" b="1" dirty="0" smtClean="0">
                <a:solidFill>
                  <a:schemeClr val="accent1"/>
                </a:solidFill>
                <a:latin typeface="仿宋" panose="02010609060101010101" pitchFamily="1" charset="-122"/>
                <a:ea typeface="仿宋" panose="02010609060101010101" pitchFamily="1" charset="-122"/>
              </a:rPr>
              <a:t>教师因归属感缺失导致的流失现象频繁发生？</a:t>
            </a:r>
            <a:endParaRPr lang="zh-CN" altLang="zh-CN" sz="3200" b="1" dirty="0" smtClean="0">
              <a:solidFill>
                <a:schemeClr val="accent1"/>
              </a:solidFill>
              <a:latin typeface="仿宋" panose="02010609060101010101" pitchFamily="1" charset="-122"/>
              <a:ea typeface="仿宋" panose="02010609060101010101"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754742" y="1291771"/>
            <a:ext cx="11117943" cy="4031873"/>
          </a:xfrm>
          <a:prstGeom prst="rect">
            <a:avLst/>
          </a:prstGeom>
          <a:noFill/>
        </p:spPr>
        <p:txBody>
          <a:bodyPr wrap="square" rtlCol="0">
            <a:spAutoFit/>
          </a:bodyPr>
          <a:lstStyle/>
          <a:p>
            <a:pPr>
              <a:lnSpc>
                <a:spcPct val="200000"/>
              </a:lnSpc>
            </a:pPr>
            <a:r>
              <a:rPr lang="en-US" altLang="zh-CN" sz="3200" b="1" dirty="0" smtClean="0">
                <a:solidFill>
                  <a:schemeClr val="accent1"/>
                </a:solidFill>
                <a:latin typeface="微软雅黑" panose="020B0503020204020204" pitchFamily="34" charset="-122"/>
                <a:ea typeface="微软雅黑" panose="020B0503020204020204" pitchFamily="34" charset="-122"/>
              </a:rPr>
              <a:t>      </a:t>
            </a:r>
            <a:r>
              <a:rPr lang="en-US" altLang="zh-CN" sz="3200" b="1" dirty="0" smtClean="0">
                <a:solidFill>
                  <a:schemeClr val="accent1"/>
                </a:solidFill>
                <a:latin typeface="仿宋" panose="02010609060101010101" pitchFamily="1" charset="-122"/>
                <a:ea typeface="仿宋" panose="02010609060101010101" pitchFamily="1" charset="-122"/>
              </a:rPr>
              <a:t> 3.</a:t>
            </a:r>
            <a:r>
              <a:rPr lang="zh-CN" altLang="zh-CN" sz="3200" b="1" dirty="0" smtClean="0">
                <a:solidFill>
                  <a:schemeClr val="accent1"/>
                </a:solidFill>
                <a:latin typeface="仿宋" panose="02010609060101010101" pitchFamily="1" charset="-122"/>
                <a:ea typeface="仿宋" panose="02010609060101010101" pitchFamily="1" charset="-122"/>
              </a:rPr>
              <a:t>地方政府在鼓励吸引各类高层次人才到民办</a:t>
            </a:r>
            <a:r>
              <a:rPr lang="zh-CN" altLang="en-US" sz="3200" b="1" dirty="0" smtClean="0">
                <a:solidFill>
                  <a:schemeClr val="accent1"/>
                </a:solidFill>
                <a:latin typeface="仿宋" panose="02010609060101010101" pitchFamily="1" charset="-122"/>
                <a:ea typeface="仿宋" panose="02010609060101010101" pitchFamily="1" charset="-122"/>
              </a:rPr>
              <a:t>教育</a:t>
            </a:r>
            <a:r>
              <a:rPr lang="zh-CN" altLang="zh-CN" sz="3200" b="1" dirty="0" smtClean="0">
                <a:solidFill>
                  <a:schemeClr val="accent1"/>
                </a:solidFill>
                <a:latin typeface="仿宋" panose="02010609060101010101" pitchFamily="1" charset="-122"/>
                <a:ea typeface="仿宋" panose="02010609060101010101" pitchFamily="1" charset="-122"/>
              </a:rPr>
              <a:t>任教方面应当制定哪些措施？</a:t>
            </a:r>
            <a:endParaRPr lang="zh-CN" altLang="zh-CN" sz="3200" b="1" dirty="0" smtClean="0">
              <a:solidFill>
                <a:schemeClr val="accent1"/>
              </a:solidFill>
              <a:latin typeface="仿宋" panose="02010609060101010101" pitchFamily="1" charset="-122"/>
              <a:ea typeface="仿宋" panose="02010609060101010101" pitchFamily="1" charset="-122"/>
            </a:endParaRPr>
          </a:p>
          <a:p>
            <a:pPr>
              <a:lnSpc>
                <a:spcPct val="200000"/>
              </a:lnSpc>
            </a:pPr>
            <a:r>
              <a:rPr lang="en-US" altLang="zh-CN" sz="3200" b="1" dirty="0" smtClean="0">
                <a:solidFill>
                  <a:schemeClr val="accent1"/>
                </a:solidFill>
                <a:latin typeface="仿宋" panose="02010609060101010101" pitchFamily="1" charset="-122"/>
                <a:ea typeface="仿宋" panose="02010609060101010101" pitchFamily="1" charset="-122"/>
              </a:rPr>
              <a:t>    4.</a:t>
            </a:r>
            <a:r>
              <a:rPr lang="zh-CN" altLang="zh-CN" sz="3200" b="1" dirty="0" smtClean="0">
                <a:solidFill>
                  <a:schemeClr val="accent1"/>
                </a:solidFill>
                <a:latin typeface="仿宋" panose="02010609060101010101" pitchFamily="1" charset="-122"/>
                <a:ea typeface="仿宋" panose="02010609060101010101" pitchFamily="1" charset="-122"/>
              </a:rPr>
              <a:t>各级人民政府和民办</a:t>
            </a:r>
            <a:r>
              <a:rPr lang="zh-CN" altLang="en-US" sz="3200" b="1" dirty="0" smtClean="0">
                <a:solidFill>
                  <a:schemeClr val="accent1"/>
                </a:solidFill>
                <a:latin typeface="仿宋" panose="02010609060101010101" pitchFamily="1" charset="-122"/>
                <a:ea typeface="仿宋" panose="02010609060101010101" pitchFamily="1" charset="-122"/>
              </a:rPr>
              <a:t>教育</a:t>
            </a:r>
            <a:r>
              <a:rPr lang="zh-CN" altLang="zh-CN" sz="3200" b="1" dirty="0" smtClean="0">
                <a:solidFill>
                  <a:schemeClr val="accent1"/>
                </a:solidFill>
                <a:latin typeface="仿宋" panose="02010609060101010101" pitchFamily="1" charset="-122"/>
                <a:ea typeface="仿宋" panose="02010609060101010101" pitchFamily="1" charset="-122"/>
              </a:rPr>
              <a:t>应当采取哪些措施</a:t>
            </a:r>
            <a:r>
              <a:rPr lang="en-US" altLang="zh-CN" sz="3200" b="1" dirty="0" smtClean="0">
                <a:solidFill>
                  <a:schemeClr val="accent1"/>
                </a:solidFill>
                <a:latin typeface="仿宋" panose="02010609060101010101" pitchFamily="1" charset="-122"/>
                <a:ea typeface="仿宋" panose="02010609060101010101" pitchFamily="1" charset="-122"/>
              </a:rPr>
              <a:t>,</a:t>
            </a:r>
            <a:r>
              <a:rPr lang="zh-CN" altLang="zh-CN" sz="3200" b="1" dirty="0" smtClean="0">
                <a:solidFill>
                  <a:schemeClr val="accent1"/>
                </a:solidFill>
                <a:latin typeface="仿宋" panose="02010609060101010101" pitchFamily="1" charset="-122"/>
                <a:ea typeface="仿宋" panose="02010609060101010101" pitchFamily="1" charset="-122"/>
              </a:rPr>
              <a:t>才能完成把教师队伍建设作为提高教育教学质量的重要任务？</a:t>
            </a:r>
            <a:endParaRPr lang="zh-CN" altLang="zh-CN" sz="3200" b="1" dirty="0">
              <a:solidFill>
                <a:schemeClr val="accent1"/>
              </a:solidFill>
              <a:latin typeface="仿宋" panose="02010609060101010101" pitchFamily="1" charset="-122"/>
              <a:ea typeface="仿宋" panose="02010609060101010101"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754743" y="899885"/>
            <a:ext cx="10827658" cy="5016758"/>
          </a:xfrm>
          <a:prstGeom prst="rect">
            <a:avLst/>
          </a:prstGeom>
          <a:noFill/>
        </p:spPr>
        <p:txBody>
          <a:bodyPr wrap="square" rtlCol="0">
            <a:spAutoFit/>
          </a:bodyPr>
          <a:lstStyle/>
          <a:p>
            <a:pPr>
              <a:lnSpc>
                <a:spcPct val="200000"/>
              </a:lnSpc>
            </a:pPr>
            <a:r>
              <a:rPr lang="en-US" altLang="zh-CN" sz="3200" b="1" dirty="0" smtClean="0">
                <a:solidFill>
                  <a:schemeClr val="accent1"/>
                </a:solidFill>
                <a:latin typeface="+mn-ea"/>
              </a:rPr>
              <a:t>   ( </a:t>
            </a:r>
            <a:r>
              <a:rPr lang="zh-CN" altLang="zh-CN" sz="3200" b="1" dirty="0" smtClean="0">
                <a:solidFill>
                  <a:schemeClr val="accent1"/>
                </a:solidFill>
                <a:latin typeface="+mn-ea"/>
              </a:rPr>
              <a:t>四</a:t>
            </a:r>
            <a:r>
              <a:rPr lang="en-US" altLang="zh-CN" sz="3200" b="1" dirty="0" smtClean="0">
                <a:solidFill>
                  <a:schemeClr val="accent1"/>
                </a:solidFill>
                <a:latin typeface="+mn-ea"/>
              </a:rPr>
              <a:t>)</a:t>
            </a:r>
            <a:r>
              <a:rPr lang="zh-CN" altLang="zh-CN" sz="3200" b="1" dirty="0" smtClean="0">
                <a:solidFill>
                  <a:schemeClr val="accent1"/>
                </a:solidFill>
                <a:latin typeface="+mn-ea"/>
              </a:rPr>
              <a:t>、教职工社会保障问题</a:t>
            </a:r>
            <a:endParaRPr lang="zh-CN" altLang="zh-CN" sz="3200" b="1" dirty="0" smtClean="0">
              <a:solidFill>
                <a:schemeClr val="accent1"/>
              </a:solidFill>
              <a:latin typeface="+mn-ea"/>
            </a:endParaRPr>
          </a:p>
          <a:p>
            <a:pPr>
              <a:lnSpc>
                <a:spcPct val="200000"/>
              </a:lnSpc>
            </a:pPr>
            <a:r>
              <a:rPr lang="en-US" altLang="zh-CN" sz="3200" b="1" dirty="0" smtClean="0">
                <a:solidFill>
                  <a:schemeClr val="accent1"/>
                </a:solidFill>
                <a:latin typeface="仿宋" panose="02010609060101010101" pitchFamily="1" charset="-122"/>
                <a:ea typeface="仿宋" panose="02010609060101010101" pitchFamily="1" charset="-122"/>
              </a:rPr>
              <a:t>  1.</a:t>
            </a:r>
            <a:r>
              <a:rPr lang="zh-CN" altLang="zh-CN" sz="3200" b="1" dirty="0" smtClean="0">
                <a:solidFill>
                  <a:schemeClr val="accent1"/>
                </a:solidFill>
                <a:latin typeface="仿宋" panose="02010609060101010101" pitchFamily="1" charset="-122"/>
                <a:ea typeface="仿宋" panose="02010609060101010101" pitchFamily="1" charset="-122"/>
              </a:rPr>
              <a:t>要完善民办</a:t>
            </a:r>
            <a:r>
              <a:rPr lang="zh-CN" altLang="en-US" sz="3200" b="1" dirty="0" smtClean="0">
                <a:solidFill>
                  <a:schemeClr val="accent1"/>
                </a:solidFill>
                <a:latin typeface="仿宋" panose="02010609060101010101" pitchFamily="1" charset="-122"/>
                <a:ea typeface="仿宋" panose="02010609060101010101" pitchFamily="1" charset="-122"/>
              </a:rPr>
              <a:t>教育</a:t>
            </a:r>
            <a:r>
              <a:rPr lang="zh-CN" altLang="zh-CN" sz="3200" b="1" dirty="0" smtClean="0">
                <a:solidFill>
                  <a:schemeClr val="accent1"/>
                </a:solidFill>
                <a:latin typeface="仿宋" panose="02010609060101010101" pitchFamily="1" charset="-122"/>
                <a:ea typeface="仿宋" panose="02010609060101010101" pitchFamily="1" charset="-122"/>
              </a:rPr>
              <a:t>教职工社会保障机制，可否规定</a:t>
            </a:r>
            <a:r>
              <a:rPr lang="zh-CN" altLang="en-US" sz="3200" b="1" dirty="0" smtClean="0">
                <a:solidFill>
                  <a:schemeClr val="accent1"/>
                </a:solidFill>
                <a:latin typeface="仿宋" panose="02010609060101010101" pitchFamily="1" charset="-122"/>
                <a:ea typeface="仿宋" panose="02010609060101010101" pitchFamily="1" charset="-122"/>
              </a:rPr>
              <a:t>教育</a:t>
            </a:r>
            <a:r>
              <a:rPr lang="zh-CN" altLang="zh-CN" sz="3200" b="1" dirty="0" smtClean="0">
                <a:solidFill>
                  <a:schemeClr val="accent1"/>
                </a:solidFill>
                <a:latin typeface="仿宋" panose="02010609060101010101" pitchFamily="1" charset="-122"/>
                <a:ea typeface="仿宋" panose="02010609060101010101" pitchFamily="1" charset="-122"/>
              </a:rPr>
              <a:t>、个人、政府三者合理分担费用</a:t>
            </a:r>
            <a:r>
              <a:rPr lang="en-US" altLang="zh-CN" sz="3200" b="1" dirty="0" smtClean="0">
                <a:solidFill>
                  <a:schemeClr val="accent1"/>
                </a:solidFill>
                <a:latin typeface="仿宋" panose="02010609060101010101" pitchFamily="1" charset="-122"/>
                <a:ea typeface="仿宋" panose="02010609060101010101" pitchFamily="1" charset="-122"/>
              </a:rPr>
              <a:t>? </a:t>
            </a:r>
            <a:endParaRPr lang="zh-CN" altLang="zh-CN" sz="3200" b="1" dirty="0" smtClean="0">
              <a:solidFill>
                <a:schemeClr val="accent1"/>
              </a:solidFill>
              <a:latin typeface="仿宋" panose="02010609060101010101" pitchFamily="1" charset="-122"/>
              <a:ea typeface="仿宋" panose="02010609060101010101" pitchFamily="1" charset="-122"/>
            </a:endParaRPr>
          </a:p>
          <a:p>
            <a:pPr>
              <a:lnSpc>
                <a:spcPct val="200000"/>
              </a:lnSpc>
            </a:pPr>
            <a:r>
              <a:rPr lang="en-US" altLang="zh-CN" sz="3200" b="1" dirty="0" smtClean="0">
                <a:solidFill>
                  <a:schemeClr val="accent1"/>
                </a:solidFill>
                <a:latin typeface="仿宋" panose="02010609060101010101" pitchFamily="1" charset="-122"/>
                <a:ea typeface="仿宋" panose="02010609060101010101" pitchFamily="1" charset="-122"/>
              </a:rPr>
              <a:t>  2.</a:t>
            </a:r>
            <a:r>
              <a:rPr lang="zh-CN" altLang="zh-CN" sz="3200" b="1" dirty="0" smtClean="0">
                <a:solidFill>
                  <a:schemeClr val="accent1"/>
                </a:solidFill>
                <a:latin typeface="仿宋" panose="02010609060101010101" pitchFamily="1" charset="-122"/>
                <a:ea typeface="仿宋" panose="02010609060101010101" pitchFamily="1" charset="-122"/>
              </a:rPr>
              <a:t>民办</a:t>
            </a:r>
            <a:r>
              <a:rPr lang="zh-CN" altLang="en-US" sz="3200" b="1" dirty="0" smtClean="0">
                <a:solidFill>
                  <a:schemeClr val="accent1"/>
                </a:solidFill>
                <a:latin typeface="仿宋" panose="02010609060101010101" pitchFamily="1" charset="-122"/>
                <a:ea typeface="仿宋" panose="02010609060101010101" pitchFamily="1" charset="-122"/>
              </a:rPr>
              <a:t>教育</a:t>
            </a:r>
            <a:r>
              <a:rPr lang="zh-CN" altLang="zh-CN" sz="3200" b="1" dirty="0" smtClean="0">
                <a:solidFill>
                  <a:schemeClr val="accent1"/>
                </a:solidFill>
                <a:latin typeface="仿宋" panose="02010609060101010101" pitchFamily="1" charset="-122"/>
                <a:ea typeface="仿宋" panose="02010609060101010101" pitchFamily="1" charset="-122"/>
              </a:rPr>
              <a:t>如何为教职工办理补充养老保险？地方政府可以为</a:t>
            </a:r>
            <a:r>
              <a:rPr lang="zh-CN" altLang="en-US" sz="3200" b="1" dirty="0" smtClean="0">
                <a:solidFill>
                  <a:schemeClr val="accent1"/>
                </a:solidFill>
                <a:latin typeface="仿宋" panose="02010609060101010101" pitchFamily="1" charset="-122"/>
                <a:ea typeface="仿宋" panose="02010609060101010101" pitchFamily="1" charset="-122"/>
              </a:rPr>
              <a:t>教育</a:t>
            </a:r>
            <a:r>
              <a:rPr lang="zh-CN" altLang="zh-CN" sz="3200" b="1" dirty="0" smtClean="0">
                <a:solidFill>
                  <a:schemeClr val="accent1"/>
                </a:solidFill>
                <a:latin typeface="仿宋" panose="02010609060101010101" pitchFamily="1" charset="-122"/>
                <a:ea typeface="仿宋" panose="02010609060101010101" pitchFamily="1" charset="-122"/>
              </a:rPr>
              <a:t>提供哪些扶持措施？</a:t>
            </a:r>
            <a:endParaRPr lang="zh-CN" altLang="zh-CN" sz="3200" b="1" dirty="0">
              <a:solidFill>
                <a:schemeClr val="accent1"/>
              </a:solidFill>
              <a:latin typeface="仿宋" panose="02010609060101010101" pitchFamily="1" charset="-122"/>
              <a:ea typeface="仿宋" panose="02010609060101010101"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844165" y="262890"/>
            <a:ext cx="5791835" cy="715581"/>
          </a:xfrm>
          <a:prstGeom prst="rect">
            <a:avLst/>
          </a:prstGeom>
          <a:noFill/>
        </p:spPr>
        <p:txBody>
          <a:bodyPr wrap="square" rtlCol="0">
            <a:spAutoFit/>
          </a:bodyPr>
          <a:lstStyle/>
          <a:p>
            <a:pPr algn="ctr">
              <a:lnSpc>
                <a:spcPct val="150000"/>
              </a:lnSpc>
            </a:pPr>
            <a:r>
              <a:rPr lang="zh-CN" altLang="en-US" sz="3200" dirty="0">
                <a:solidFill>
                  <a:srgbClr val="00206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j-cs"/>
                <a:sym typeface="Calibri Light" panose="020F0302020204030204" charset="0"/>
              </a:rPr>
              <a:t>总人口趋势图</a:t>
            </a:r>
            <a:endParaRPr lang="zh-CN" altLang="en-US" sz="3200" dirty="0">
              <a:solidFill>
                <a:srgbClr val="00206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j-cs"/>
              <a:sym typeface="Calibri Light" panose="020F0302020204030204" charset="0"/>
            </a:endParaRPr>
          </a:p>
        </p:txBody>
      </p:sp>
      <p:pic>
        <p:nvPicPr>
          <p:cNvPr id="12294" name="Object 7"/>
          <p:cNvPicPr>
            <a:picLocks noGrp="1" noChangeAspect="1"/>
          </p:cNvPicPr>
          <p:nvPr/>
        </p:nvPicPr>
        <p:blipFill>
          <a:blip r:embed="rId1" cstate="print"/>
          <a:stretch>
            <a:fillRect/>
          </a:stretch>
        </p:blipFill>
        <p:spPr>
          <a:xfrm>
            <a:off x="146050" y="1086485"/>
            <a:ext cx="11899900" cy="5172710"/>
          </a:xfrm>
          <a:prstGeom prst="rect">
            <a:avLst/>
          </a:prstGeom>
          <a:noFill/>
          <a:ln w="9525">
            <a:noFill/>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754743" y="899885"/>
            <a:ext cx="10827658" cy="5016758"/>
          </a:xfrm>
          <a:prstGeom prst="rect">
            <a:avLst/>
          </a:prstGeom>
          <a:noFill/>
        </p:spPr>
        <p:txBody>
          <a:bodyPr wrap="square" rtlCol="0">
            <a:spAutoFit/>
          </a:bodyPr>
          <a:lstStyle/>
          <a:p>
            <a:pPr>
              <a:lnSpc>
                <a:spcPct val="200000"/>
              </a:lnSpc>
            </a:pPr>
            <a:r>
              <a:rPr lang="en-US" altLang="zh-CN" sz="3200" b="1" dirty="0" smtClean="0">
                <a:solidFill>
                  <a:schemeClr val="accent1"/>
                </a:solidFill>
                <a:latin typeface="+mn-ea"/>
              </a:rPr>
              <a:t>   ( </a:t>
            </a:r>
            <a:r>
              <a:rPr lang="zh-CN" altLang="zh-CN" sz="3200" b="1" dirty="0" smtClean="0">
                <a:solidFill>
                  <a:schemeClr val="accent1"/>
                </a:solidFill>
                <a:latin typeface="+mn-ea"/>
              </a:rPr>
              <a:t>五</a:t>
            </a:r>
            <a:r>
              <a:rPr lang="en-US" altLang="zh-CN" sz="3200" b="1" dirty="0" smtClean="0">
                <a:solidFill>
                  <a:schemeClr val="accent1"/>
                </a:solidFill>
                <a:latin typeface="+mn-ea"/>
              </a:rPr>
              <a:t>)</a:t>
            </a:r>
            <a:r>
              <a:rPr lang="zh-CN" altLang="zh-CN" sz="3200" b="1" dirty="0" smtClean="0">
                <a:solidFill>
                  <a:schemeClr val="accent1"/>
                </a:solidFill>
                <a:latin typeface="+mn-ea"/>
              </a:rPr>
              <a:t>、学生权益问题</a:t>
            </a:r>
            <a:endParaRPr lang="zh-CN" altLang="zh-CN" sz="3200" dirty="0" smtClean="0">
              <a:solidFill>
                <a:schemeClr val="accent1"/>
              </a:solidFill>
              <a:latin typeface="+mn-ea"/>
            </a:endParaRPr>
          </a:p>
          <a:p>
            <a:pPr>
              <a:lnSpc>
                <a:spcPct val="200000"/>
              </a:lnSpc>
            </a:pPr>
            <a:r>
              <a:rPr lang="en-US" altLang="zh-CN" sz="3200" b="1" dirty="0" smtClean="0">
                <a:solidFill>
                  <a:schemeClr val="accent1"/>
                </a:solidFill>
                <a:latin typeface="仿宋" panose="02010609060101010101" pitchFamily="1" charset="-122"/>
                <a:ea typeface="仿宋" panose="02010609060101010101" pitchFamily="1" charset="-122"/>
              </a:rPr>
              <a:t>  1.</a:t>
            </a:r>
            <a:r>
              <a:rPr lang="zh-CN" altLang="zh-CN" sz="3200" b="1" dirty="0" smtClean="0">
                <a:solidFill>
                  <a:schemeClr val="accent1"/>
                </a:solidFill>
                <a:latin typeface="仿宋" panose="02010609060101010101" pitchFamily="1" charset="-122"/>
                <a:ea typeface="仿宋" panose="02010609060101010101" pitchFamily="1" charset="-122"/>
              </a:rPr>
              <a:t>对于选择非营利性的民办</a:t>
            </a:r>
            <a:r>
              <a:rPr lang="zh-CN" altLang="en-US" sz="3200" b="1" dirty="0" smtClean="0">
                <a:solidFill>
                  <a:schemeClr val="accent1"/>
                </a:solidFill>
                <a:latin typeface="仿宋" panose="02010609060101010101" pitchFamily="1" charset="-122"/>
                <a:ea typeface="仿宋" panose="02010609060101010101" pitchFamily="1" charset="-122"/>
              </a:rPr>
              <a:t>教育</a:t>
            </a:r>
            <a:r>
              <a:rPr lang="zh-CN" altLang="zh-CN" sz="3200" b="1" dirty="0" smtClean="0">
                <a:solidFill>
                  <a:schemeClr val="accent1"/>
                </a:solidFill>
                <a:latin typeface="仿宋" panose="02010609060101010101" pitchFamily="1" charset="-122"/>
                <a:ea typeface="仿宋" panose="02010609060101010101" pitchFamily="1" charset="-122"/>
              </a:rPr>
              <a:t>，能否享受地方政府的生均经费拨款？具体比例多少合适？</a:t>
            </a:r>
            <a:endParaRPr lang="zh-CN" altLang="zh-CN" sz="3200" b="1" dirty="0" smtClean="0">
              <a:solidFill>
                <a:schemeClr val="accent1"/>
              </a:solidFill>
              <a:latin typeface="仿宋" panose="02010609060101010101" pitchFamily="1" charset="-122"/>
              <a:ea typeface="仿宋" panose="02010609060101010101" pitchFamily="1" charset="-122"/>
            </a:endParaRPr>
          </a:p>
          <a:p>
            <a:pPr>
              <a:lnSpc>
                <a:spcPct val="200000"/>
              </a:lnSpc>
            </a:pPr>
            <a:r>
              <a:rPr lang="en-US" altLang="zh-CN" sz="3200" b="1" dirty="0" smtClean="0">
                <a:solidFill>
                  <a:schemeClr val="accent1"/>
                </a:solidFill>
                <a:latin typeface="仿宋" panose="02010609060101010101" pitchFamily="1" charset="-122"/>
                <a:ea typeface="仿宋" panose="02010609060101010101" pitchFamily="1" charset="-122"/>
              </a:rPr>
              <a:t>  2.</a:t>
            </a:r>
            <a:r>
              <a:rPr lang="zh-CN" altLang="zh-CN" sz="3200" b="1" dirty="0" smtClean="0">
                <a:solidFill>
                  <a:schemeClr val="accent1"/>
                </a:solidFill>
                <a:latin typeface="仿宋" panose="02010609060101010101" pitchFamily="1" charset="-122"/>
                <a:ea typeface="仿宋" panose="02010609060101010101" pitchFamily="1" charset="-122"/>
              </a:rPr>
              <a:t>民办</a:t>
            </a:r>
            <a:r>
              <a:rPr lang="zh-CN" altLang="en-US" sz="3200" b="1" dirty="0" smtClean="0">
                <a:solidFill>
                  <a:schemeClr val="accent1"/>
                </a:solidFill>
                <a:latin typeface="仿宋" panose="02010609060101010101" pitchFamily="1" charset="-122"/>
                <a:ea typeface="仿宋" panose="02010609060101010101" pitchFamily="1" charset="-122"/>
              </a:rPr>
              <a:t>教育</a:t>
            </a:r>
            <a:r>
              <a:rPr lang="zh-CN" altLang="zh-CN" sz="3200" b="1" dirty="0" smtClean="0">
                <a:solidFill>
                  <a:schemeClr val="accent1"/>
                </a:solidFill>
                <a:latin typeface="仿宋" panose="02010609060101010101" pitchFamily="1" charset="-122"/>
                <a:ea typeface="仿宋" panose="02010609060101010101" pitchFamily="1" charset="-122"/>
              </a:rPr>
              <a:t>家庭经济困难学生获得资助的途径、项目、额度如何确定？</a:t>
            </a:r>
            <a:endParaRPr lang="zh-CN" altLang="zh-CN" sz="3200" b="1" dirty="0">
              <a:solidFill>
                <a:schemeClr val="accent1"/>
              </a:solidFill>
              <a:latin typeface="仿宋" panose="02010609060101010101" pitchFamily="1" charset="-122"/>
              <a:ea typeface="仿宋" panose="02010609060101010101"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754743" y="899885"/>
            <a:ext cx="10827658" cy="3046988"/>
          </a:xfrm>
          <a:prstGeom prst="rect">
            <a:avLst/>
          </a:prstGeom>
          <a:noFill/>
        </p:spPr>
        <p:txBody>
          <a:bodyPr wrap="square" rtlCol="0">
            <a:spAutoFit/>
          </a:bodyPr>
          <a:lstStyle/>
          <a:p>
            <a:pPr>
              <a:lnSpc>
                <a:spcPct val="200000"/>
              </a:lnSpc>
            </a:pPr>
            <a:r>
              <a:rPr lang="en-US" altLang="zh-CN" sz="3200" b="1" dirty="0" smtClean="0">
                <a:solidFill>
                  <a:schemeClr val="accent1"/>
                </a:solidFill>
                <a:latin typeface="+mn-ea"/>
              </a:rPr>
              <a:t>       (</a:t>
            </a:r>
            <a:r>
              <a:rPr lang="zh-CN" altLang="zh-CN" sz="3200" b="1" dirty="0" smtClean="0">
                <a:solidFill>
                  <a:schemeClr val="accent1"/>
                </a:solidFill>
                <a:latin typeface="+mn-ea"/>
              </a:rPr>
              <a:t>六</a:t>
            </a:r>
            <a:r>
              <a:rPr lang="en-US" altLang="zh-CN" sz="3200" b="1" dirty="0" smtClean="0">
                <a:solidFill>
                  <a:schemeClr val="accent1"/>
                </a:solidFill>
                <a:latin typeface="+mn-ea"/>
              </a:rPr>
              <a:t>)</a:t>
            </a:r>
            <a:r>
              <a:rPr lang="zh-CN" altLang="zh-CN" sz="3200" b="1" dirty="0" smtClean="0">
                <a:solidFill>
                  <a:schemeClr val="accent1"/>
                </a:solidFill>
                <a:latin typeface="+mn-ea"/>
              </a:rPr>
              <a:t>、税收政策</a:t>
            </a:r>
            <a:endParaRPr lang="zh-CN" altLang="zh-CN" sz="3200" dirty="0" smtClean="0">
              <a:solidFill>
                <a:schemeClr val="accent1"/>
              </a:solidFill>
              <a:latin typeface="+mn-ea"/>
            </a:endParaRPr>
          </a:p>
          <a:p>
            <a:pPr>
              <a:lnSpc>
                <a:spcPct val="200000"/>
              </a:lnSpc>
            </a:pPr>
            <a:r>
              <a:rPr lang="en-US" altLang="zh-CN" sz="3200" b="1" dirty="0" smtClean="0">
                <a:solidFill>
                  <a:schemeClr val="accent1"/>
                </a:solidFill>
                <a:latin typeface="仿宋" panose="02010609060101010101" pitchFamily="1" charset="-122"/>
                <a:ea typeface="仿宋" panose="02010609060101010101" pitchFamily="1" charset="-122"/>
              </a:rPr>
              <a:t>    </a:t>
            </a:r>
            <a:r>
              <a:rPr lang="zh-CN" altLang="zh-CN" sz="3200" b="1" dirty="0" smtClean="0">
                <a:solidFill>
                  <a:schemeClr val="accent1"/>
                </a:solidFill>
                <a:latin typeface="仿宋" panose="02010609060101010101" pitchFamily="1" charset="-122"/>
                <a:ea typeface="仿宋" panose="02010609060101010101" pitchFamily="1" charset="-122"/>
              </a:rPr>
              <a:t>对营利性民办</a:t>
            </a:r>
            <a:r>
              <a:rPr lang="zh-CN" altLang="en-US" sz="3200" b="1" dirty="0" smtClean="0">
                <a:solidFill>
                  <a:schemeClr val="accent1"/>
                </a:solidFill>
                <a:latin typeface="仿宋" panose="02010609060101010101" pitchFamily="1" charset="-122"/>
                <a:ea typeface="仿宋" panose="02010609060101010101" pitchFamily="1" charset="-122"/>
              </a:rPr>
              <a:t>教育</a:t>
            </a:r>
            <a:r>
              <a:rPr lang="zh-CN" altLang="zh-CN" sz="3200" b="1" dirty="0" smtClean="0">
                <a:solidFill>
                  <a:schemeClr val="accent1"/>
                </a:solidFill>
                <a:latin typeface="仿宋" panose="02010609060101010101" pitchFamily="1" charset="-122"/>
                <a:ea typeface="仿宋" panose="02010609060101010101" pitchFamily="1" charset="-122"/>
              </a:rPr>
              <a:t>应当征收哪些税种？税率如何确定？都有哪些税收优惠？</a:t>
            </a:r>
            <a:endParaRPr lang="zh-CN" altLang="zh-CN" sz="3200" b="1" dirty="0">
              <a:solidFill>
                <a:schemeClr val="accent1"/>
              </a:solidFill>
              <a:latin typeface="仿宋" panose="02010609060101010101" pitchFamily="1" charset="-122"/>
              <a:ea typeface="仿宋" panose="02010609060101010101"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754743" y="899885"/>
            <a:ext cx="10827658" cy="4031873"/>
          </a:xfrm>
          <a:prstGeom prst="rect">
            <a:avLst/>
          </a:prstGeom>
          <a:noFill/>
        </p:spPr>
        <p:txBody>
          <a:bodyPr wrap="square" rtlCol="0">
            <a:spAutoFit/>
          </a:bodyPr>
          <a:lstStyle/>
          <a:p>
            <a:pPr>
              <a:lnSpc>
                <a:spcPct val="200000"/>
              </a:lnSpc>
            </a:pPr>
            <a:r>
              <a:rPr lang="en-US" altLang="zh-CN" sz="3200" b="1" dirty="0" smtClean="0">
                <a:solidFill>
                  <a:schemeClr val="accent1"/>
                </a:solidFill>
                <a:latin typeface="+mn-ea"/>
              </a:rPr>
              <a:t>       (</a:t>
            </a:r>
            <a:r>
              <a:rPr lang="zh-CN" altLang="zh-CN" sz="3200" b="1" dirty="0" smtClean="0">
                <a:solidFill>
                  <a:schemeClr val="accent1"/>
                </a:solidFill>
                <a:latin typeface="+mn-ea"/>
              </a:rPr>
              <a:t>七</a:t>
            </a:r>
            <a:r>
              <a:rPr lang="en-US" altLang="zh-CN" sz="3200" b="1" dirty="0" smtClean="0">
                <a:solidFill>
                  <a:schemeClr val="accent1"/>
                </a:solidFill>
                <a:latin typeface="+mn-ea"/>
              </a:rPr>
              <a:t>)</a:t>
            </a:r>
            <a:r>
              <a:rPr lang="zh-CN" altLang="zh-CN" sz="3200" b="1" dirty="0" smtClean="0">
                <a:solidFill>
                  <a:schemeClr val="accent1"/>
                </a:solidFill>
                <a:latin typeface="+mn-ea"/>
              </a:rPr>
              <a:t>、筹资体系问题</a:t>
            </a:r>
            <a:endParaRPr lang="zh-CN" altLang="zh-CN" sz="3200" dirty="0" smtClean="0">
              <a:solidFill>
                <a:schemeClr val="accent1"/>
              </a:solidFill>
              <a:latin typeface="+mn-ea"/>
            </a:endParaRPr>
          </a:p>
          <a:p>
            <a:pPr>
              <a:lnSpc>
                <a:spcPct val="200000"/>
              </a:lnSpc>
            </a:pPr>
            <a:r>
              <a:rPr lang="en-US" altLang="zh-CN" sz="3200" b="1" dirty="0" smtClean="0">
                <a:solidFill>
                  <a:schemeClr val="accent1"/>
                </a:solidFill>
                <a:latin typeface="仿宋" panose="02010609060101010101" pitchFamily="1" charset="-122"/>
                <a:ea typeface="仿宋" panose="02010609060101010101" pitchFamily="1" charset="-122"/>
              </a:rPr>
              <a:t>    </a:t>
            </a:r>
            <a:r>
              <a:rPr lang="zh-CN" altLang="zh-CN" sz="3200" b="1" dirty="0" smtClean="0">
                <a:solidFill>
                  <a:schemeClr val="accent1"/>
                </a:solidFill>
                <a:latin typeface="仿宋" panose="02010609060101010101" pitchFamily="1" charset="-122"/>
                <a:ea typeface="仿宋" panose="02010609060101010101" pitchFamily="1" charset="-122"/>
              </a:rPr>
              <a:t>如何拓宽民办</a:t>
            </a:r>
            <a:r>
              <a:rPr lang="zh-CN" altLang="en-US" sz="3200" b="1" dirty="0" smtClean="0">
                <a:solidFill>
                  <a:schemeClr val="accent1"/>
                </a:solidFill>
                <a:latin typeface="仿宋" panose="02010609060101010101" pitchFamily="1" charset="-122"/>
                <a:ea typeface="仿宋" panose="02010609060101010101" pitchFamily="1" charset="-122"/>
              </a:rPr>
              <a:t>教育</a:t>
            </a:r>
            <a:r>
              <a:rPr lang="zh-CN" altLang="zh-CN" sz="3200" b="1" dirty="0" smtClean="0">
                <a:solidFill>
                  <a:schemeClr val="accent1"/>
                </a:solidFill>
                <a:latin typeface="仿宋" panose="02010609060101010101" pitchFamily="1" charset="-122"/>
                <a:ea typeface="仿宋" panose="02010609060101010101" pitchFamily="1" charset="-122"/>
              </a:rPr>
              <a:t>筹措资金的渠道，建立政府、社会、</a:t>
            </a:r>
            <a:r>
              <a:rPr lang="zh-CN" altLang="en-US" sz="3200" b="1" dirty="0" smtClean="0">
                <a:solidFill>
                  <a:schemeClr val="accent1"/>
                </a:solidFill>
                <a:latin typeface="仿宋" panose="02010609060101010101" pitchFamily="1" charset="-122"/>
                <a:ea typeface="仿宋" panose="02010609060101010101" pitchFamily="1" charset="-122"/>
              </a:rPr>
              <a:t>教育</a:t>
            </a:r>
            <a:r>
              <a:rPr lang="zh-CN" altLang="zh-CN" sz="3200" b="1" dirty="0" smtClean="0">
                <a:solidFill>
                  <a:schemeClr val="accent1"/>
                </a:solidFill>
                <a:latin typeface="仿宋" panose="02010609060101010101" pitchFamily="1" charset="-122"/>
                <a:ea typeface="仿宋" panose="02010609060101010101" pitchFamily="1" charset="-122"/>
              </a:rPr>
              <a:t>三方发展基金筹措体系？地方政府对民办</a:t>
            </a:r>
            <a:r>
              <a:rPr lang="zh-CN" altLang="en-US" sz="3200" b="1" dirty="0" smtClean="0">
                <a:solidFill>
                  <a:schemeClr val="accent1"/>
                </a:solidFill>
                <a:latin typeface="仿宋" panose="02010609060101010101" pitchFamily="1" charset="-122"/>
                <a:ea typeface="仿宋" panose="02010609060101010101" pitchFamily="1" charset="-122"/>
              </a:rPr>
              <a:t>教育</a:t>
            </a:r>
            <a:r>
              <a:rPr lang="zh-CN" altLang="zh-CN" sz="3200" b="1" dirty="0" smtClean="0">
                <a:solidFill>
                  <a:schemeClr val="accent1"/>
                </a:solidFill>
                <a:latin typeface="仿宋" panose="02010609060101010101" pitchFamily="1" charset="-122"/>
                <a:ea typeface="仿宋" panose="02010609060101010101" pitchFamily="1" charset="-122"/>
              </a:rPr>
              <a:t>需要制定哪些优惠政策吸引社会资金进入民办</a:t>
            </a:r>
            <a:r>
              <a:rPr lang="zh-CN" altLang="en-US" sz="3200" b="1" dirty="0" smtClean="0">
                <a:solidFill>
                  <a:schemeClr val="accent1"/>
                </a:solidFill>
                <a:latin typeface="仿宋" panose="02010609060101010101" pitchFamily="1" charset="-122"/>
                <a:ea typeface="仿宋" panose="02010609060101010101" pitchFamily="1" charset="-122"/>
              </a:rPr>
              <a:t>教育</a:t>
            </a:r>
            <a:r>
              <a:rPr lang="zh-CN" altLang="zh-CN" sz="3200" b="1" dirty="0" smtClean="0">
                <a:solidFill>
                  <a:schemeClr val="accent1"/>
                </a:solidFill>
                <a:latin typeface="仿宋" panose="02010609060101010101" pitchFamily="1" charset="-122"/>
                <a:ea typeface="仿宋" panose="02010609060101010101" pitchFamily="1" charset="-122"/>
              </a:rPr>
              <a:t>？</a:t>
            </a:r>
            <a:endParaRPr lang="zh-CN" altLang="zh-CN" sz="3200" b="1" dirty="0">
              <a:solidFill>
                <a:schemeClr val="accent1"/>
              </a:solidFill>
              <a:latin typeface="仿宋" panose="02010609060101010101" pitchFamily="1" charset="-122"/>
              <a:ea typeface="仿宋" panose="02010609060101010101"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754743" y="899885"/>
            <a:ext cx="10827658" cy="3046988"/>
          </a:xfrm>
          <a:prstGeom prst="rect">
            <a:avLst/>
          </a:prstGeom>
          <a:noFill/>
        </p:spPr>
        <p:txBody>
          <a:bodyPr wrap="square" rtlCol="0">
            <a:spAutoFit/>
          </a:bodyPr>
          <a:lstStyle/>
          <a:p>
            <a:pPr>
              <a:lnSpc>
                <a:spcPct val="200000"/>
              </a:lnSpc>
            </a:pPr>
            <a:r>
              <a:rPr lang="en-US" altLang="zh-CN" sz="3200" b="1" dirty="0" smtClean="0">
                <a:solidFill>
                  <a:schemeClr val="accent1"/>
                </a:solidFill>
                <a:latin typeface="+mn-ea"/>
              </a:rPr>
              <a:t>     (</a:t>
            </a:r>
            <a:r>
              <a:rPr lang="zh-CN" altLang="zh-CN" sz="3200" b="1" dirty="0" smtClean="0">
                <a:solidFill>
                  <a:schemeClr val="accent1"/>
                </a:solidFill>
                <a:latin typeface="+mn-ea"/>
              </a:rPr>
              <a:t>八</a:t>
            </a:r>
            <a:r>
              <a:rPr lang="en-US" altLang="zh-CN" sz="3200" b="1" dirty="0" smtClean="0">
                <a:solidFill>
                  <a:schemeClr val="accent1"/>
                </a:solidFill>
                <a:latin typeface="+mn-ea"/>
              </a:rPr>
              <a:t>)</a:t>
            </a:r>
            <a:r>
              <a:rPr lang="zh-CN" altLang="zh-CN" sz="3200" b="1" dirty="0" smtClean="0">
                <a:solidFill>
                  <a:schemeClr val="accent1"/>
                </a:solidFill>
                <a:latin typeface="+mn-ea"/>
              </a:rPr>
              <a:t>、终止问题</a:t>
            </a:r>
            <a:endParaRPr lang="zh-CN" altLang="zh-CN" sz="3200" dirty="0" smtClean="0">
              <a:solidFill>
                <a:schemeClr val="accent1"/>
              </a:solidFill>
              <a:latin typeface="+mn-ea"/>
            </a:endParaRPr>
          </a:p>
          <a:p>
            <a:pPr>
              <a:lnSpc>
                <a:spcPct val="200000"/>
              </a:lnSpc>
            </a:pPr>
            <a:r>
              <a:rPr lang="en-US" altLang="zh-CN" sz="3200" b="1" dirty="0" smtClean="0">
                <a:solidFill>
                  <a:schemeClr val="accent1"/>
                </a:solidFill>
                <a:latin typeface="仿宋" panose="02010609060101010101" pitchFamily="1" charset="-122"/>
                <a:ea typeface="仿宋" panose="02010609060101010101" pitchFamily="1" charset="-122"/>
              </a:rPr>
              <a:t>   </a:t>
            </a:r>
            <a:r>
              <a:rPr lang="zh-CN" altLang="zh-CN" sz="3200" b="1" dirty="0" smtClean="0">
                <a:solidFill>
                  <a:schemeClr val="accent1"/>
                </a:solidFill>
                <a:latin typeface="仿宋" panose="02010609060101010101" pitchFamily="1" charset="-122"/>
                <a:ea typeface="仿宋" panose="02010609060101010101" pitchFamily="1" charset="-122"/>
              </a:rPr>
              <a:t>非营利性民办</a:t>
            </a:r>
            <a:r>
              <a:rPr lang="zh-CN" altLang="en-US" sz="3200" b="1" dirty="0" smtClean="0">
                <a:solidFill>
                  <a:schemeClr val="accent1"/>
                </a:solidFill>
                <a:latin typeface="仿宋" panose="02010609060101010101" pitchFamily="1" charset="-122"/>
                <a:ea typeface="仿宋" panose="02010609060101010101" pitchFamily="1" charset="-122"/>
              </a:rPr>
              <a:t>教育</a:t>
            </a:r>
            <a:r>
              <a:rPr lang="zh-CN" altLang="zh-CN" sz="3200" b="1" dirty="0" smtClean="0">
                <a:solidFill>
                  <a:schemeClr val="accent1"/>
                </a:solidFill>
                <a:latin typeface="仿宋" panose="02010609060101010101" pitchFamily="1" charset="-122"/>
                <a:ea typeface="仿宋" panose="02010609060101010101" pitchFamily="1" charset="-122"/>
              </a:rPr>
              <a:t>办学终止时</a:t>
            </a:r>
            <a:r>
              <a:rPr lang="en-US" altLang="zh-CN" sz="3200" b="1" dirty="0" smtClean="0">
                <a:solidFill>
                  <a:schemeClr val="accent1"/>
                </a:solidFill>
                <a:latin typeface="仿宋" panose="02010609060101010101" pitchFamily="1" charset="-122"/>
                <a:ea typeface="仿宋" panose="02010609060101010101" pitchFamily="1" charset="-122"/>
              </a:rPr>
              <a:t>,</a:t>
            </a:r>
            <a:r>
              <a:rPr lang="zh-CN" altLang="zh-CN" sz="3200" b="1" dirty="0" smtClean="0">
                <a:solidFill>
                  <a:schemeClr val="accent1"/>
                </a:solidFill>
                <a:latin typeface="仿宋" panose="02010609060101010101" pitchFamily="1" charset="-122"/>
                <a:ea typeface="仿宋" panose="02010609060101010101" pitchFamily="1" charset="-122"/>
              </a:rPr>
              <a:t>对举办者如何进行补偿或者奖励</a:t>
            </a:r>
            <a:r>
              <a:rPr lang="en-US" altLang="zh-CN" sz="3200" b="1" dirty="0" smtClean="0">
                <a:solidFill>
                  <a:schemeClr val="accent1"/>
                </a:solidFill>
                <a:latin typeface="仿宋" panose="02010609060101010101" pitchFamily="1" charset="-122"/>
                <a:ea typeface="仿宋" panose="02010609060101010101" pitchFamily="1" charset="-122"/>
              </a:rPr>
              <a:t>? </a:t>
            </a:r>
            <a:endParaRPr lang="zh-CN" altLang="zh-CN" sz="3200" b="1" dirty="0">
              <a:solidFill>
                <a:schemeClr val="accent1"/>
              </a:solidFill>
              <a:latin typeface="仿宋" panose="02010609060101010101" pitchFamily="1" charset="-122"/>
              <a:ea typeface="仿宋" panose="02010609060101010101"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391887" y="638629"/>
            <a:ext cx="11422742" cy="6001643"/>
          </a:xfrm>
          <a:prstGeom prst="rect">
            <a:avLst/>
          </a:prstGeom>
          <a:noFill/>
        </p:spPr>
        <p:txBody>
          <a:bodyPr wrap="square" rtlCol="0">
            <a:spAutoFit/>
          </a:bodyPr>
          <a:lstStyle/>
          <a:p>
            <a:pPr>
              <a:lnSpc>
                <a:spcPct val="200000"/>
              </a:lnSpc>
            </a:pPr>
            <a:r>
              <a:rPr lang="en-US" altLang="zh-CN" sz="3200" b="1" dirty="0" smtClean="0">
                <a:solidFill>
                  <a:schemeClr val="accent1"/>
                </a:solidFill>
                <a:latin typeface="+mn-ea"/>
              </a:rPr>
              <a:t>       ( </a:t>
            </a:r>
            <a:r>
              <a:rPr lang="zh-CN" altLang="zh-CN" sz="3200" b="1" dirty="0" smtClean="0">
                <a:solidFill>
                  <a:schemeClr val="accent1"/>
                </a:solidFill>
                <a:latin typeface="+mn-ea"/>
              </a:rPr>
              <a:t>九</a:t>
            </a:r>
            <a:r>
              <a:rPr lang="en-US" altLang="zh-CN" sz="3200" b="1" dirty="0" smtClean="0">
                <a:solidFill>
                  <a:schemeClr val="accent1"/>
                </a:solidFill>
                <a:latin typeface="+mn-ea"/>
              </a:rPr>
              <a:t>)</a:t>
            </a:r>
            <a:r>
              <a:rPr lang="zh-CN" altLang="zh-CN" sz="3200" b="1" dirty="0" smtClean="0">
                <a:solidFill>
                  <a:schemeClr val="accent1"/>
                </a:solidFill>
                <a:latin typeface="+mn-ea"/>
              </a:rPr>
              <a:t>、过</a:t>
            </a:r>
            <a:r>
              <a:rPr lang="zh-CN" altLang="en-US" sz="3200" b="1" dirty="0" smtClean="0">
                <a:solidFill>
                  <a:schemeClr val="accent1"/>
                </a:solidFill>
                <a:latin typeface="+mn-ea"/>
              </a:rPr>
              <a:t>度</a:t>
            </a:r>
            <a:r>
              <a:rPr lang="zh-CN" altLang="zh-CN" sz="3200" b="1" dirty="0" smtClean="0">
                <a:solidFill>
                  <a:schemeClr val="accent1"/>
                </a:solidFill>
                <a:latin typeface="+mn-ea"/>
              </a:rPr>
              <a:t>性政策的衔接问题</a:t>
            </a:r>
            <a:endParaRPr lang="zh-CN" altLang="zh-CN" sz="3200" dirty="0" smtClean="0">
              <a:solidFill>
                <a:schemeClr val="accent1"/>
              </a:solidFill>
              <a:latin typeface="+mn-ea"/>
            </a:endParaRPr>
          </a:p>
          <a:p>
            <a:pPr>
              <a:lnSpc>
                <a:spcPct val="200000"/>
              </a:lnSpc>
            </a:pPr>
            <a:r>
              <a:rPr lang="en-US" altLang="zh-CN" sz="3200" b="1" dirty="0" smtClean="0">
                <a:solidFill>
                  <a:schemeClr val="accent1"/>
                </a:solidFill>
                <a:latin typeface="仿宋" panose="02010609060101010101" pitchFamily="1" charset="-122"/>
                <a:ea typeface="仿宋" panose="02010609060101010101" pitchFamily="1" charset="-122"/>
              </a:rPr>
              <a:t>   1.</a:t>
            </a:r>
            <a:r>
              <a:rPr lang="zh-CN" altLang="zh-CN" sz="3200" b="1" dirty="0" smtClean="0">
                <a:solidFill>
                  <a:schemeClr val="accent1"/>
                </a:solidFill>
                <a:latin typeface="仿宋" panose="02010609060101010101" pitchFamily="1" charset="-122"/>
                <a:ea typeface="仿宋" panose="02010609060101010101" pitchFamily="1" charset="-122"/>
              </a:rPr>
              <a:t>对仍然保持非营利性办学的民办</a:t>
            </a:r>
            <a:r>
              <a:rPr lang="zh-CN" altLang="en-US" sz="3200" b="1" dirty="0" smtClean="0">
                <a:solidFill>
                  <a:schemeClr val="accent1"/>
                </a:solidFill>
                <a:latin typeface="仿宋" panose="02010609060101010101" pitchFamily="1" charset="-122"/>
                <a:ea typeface="仿宋" panose="02010609060101010101" pitchFamily="1" charset="-122"/>
              </a:rPr>
              <a:t>教育</a:t>
            </a:r>
            <a:r>
              <a:rPr lang="zh-CN" altLang="zh-CN" sz="3200" b="1" dirty="0" smtClean="0">
                <a:solidFill>
                  <a:schemeClr val="accent1"/>
                </a:solidFill>
                <a:latin typeface="仿宋" panose="02010609060101010101" pitchFamily="1" charset="-122"/>
                <a:ea typeface="仿宋" panose="02010609060101010101" pitchFamily="1" charset="-122"/>
              </a:rPr>
              <a:t>，如何依法修改章程</a:t>
            </a:r>
            <a:r>
              <a:rPr lang="en-US" altLang="zh-CN" sz="3200" b="1" dirty="0" smtClean="0">
                <a:solidFill>
                  <a:schemeClr val="accent1"/>
                </a:solidFill>
                <a:latin typeface="仿宋" panose="02010609060101010101" pitchFamily="1" charset="-122"/>
                <a:ea typeface="仿宋" panose="02010609060101010101" pitchFamily="1" charset="-122"/>
              </a:rPr>
              <a:t>?</a:t>
            </a:r>
            <a:endParaRPr lang="zh-CN" altLang="zh-CN" sz="3200" b="1" dirty="0" smtClean="0">
              <a:solidFill>
                <a:schemeClr val="accent1"/>
              </a:solidFill>
              <a:latin typeface="仿宋" panose="02010609060101010101" pitchFamily="1" charset="-122"/>
              <a:ea typeface="仿宋" panose="02010609060101010101" pitchFamily="1" charset="-122"/>
            </a:endParaRPr>
          </a:p>
          <a:p>
            <a:pPr>
              <a:lnSpc>
                <a:spcPct val="200000"/>
              </a:lnSpc>
            </a:pPr>
            <a:r>
              <a:rPr lang="en-US" altLang="zh-CN" sz="3200" b="1" dirty="0" smtClean="0">
                <a:solidFill>
                  <a:schemeClr val="accent1"/>
                </a:solidFill>
                <a:latin typeface="仿宋" panose="02010609060101010101" pitchFamily="1" charset="-122"/>
                <a:ea typeface="仿宋" panose="02010609060101010101" pitchFamily="1" charset="-122"/>
              </a:rPr>
              <a:t>   2.</a:t>
            </a:r>
            <a:r>
              <a:rPr lang="zh-CN" altLang="zh-CN" sz="3200" b="1" dirty="0" smtClean="0">
                <a:solidFill>
                  <a:schemeClr val="accent1"/>
                </a:solidFill>
                <a:latin typeface="仿宋" panose="02010609060101010101" pitchFamily="1" charset="-122"/>
                <a:ea typeface="仿宋" panose="02010609060101010101" pitchFamily="1" charset="-122"/>
              </a:rPr>
              <a:t>现有的民办</a:t>
            </a:r>
            <a:r>
              <a:rPr lang="zh-CN" altLang="en-US" sz="3200" b="1" dirty="0" smtClean="0">
                <a:solidFill>
                  <a:schemeClr val="accent1"/>
                </a:solidFill>
                <a:latin typeface="仿宋" panose="02010609060101010101" pitchFamily="1" charset="-122"/>
                <a:ea typeface="仿宋" panose="02010609060101010101" pitchFamily="1" charset="-122"/>
              </a:rPr>
              <a:t>教育</a:t>
            </a:r>
            <a:r>
              <a:rPr lang="zh-CN" altLang="zh-CN" sz="3200" b="1" dirty="0" smtClean="0">
                <a:solidFill>
                  <a:schemeClr val="accent1"/>
                </a:solidFill>
                <a:latin typeface="仿宋" panose="02010609060101010101" pitchFamily="1" charset="-122"/>
                <a:ea typeface="仿宋" panose="02010609060101010101" pitchFamily="1" charset="-122"/>
              </a:rPr>
              <a:t>若选择登记为营利性民办</a:t>
            </a:r>
            <a:r>
              <a:rPr lang="zh-CN" altLang="en-US" sz="3200" b="1" dirty="0" smtClean="0">
                <a:solidFill>
                  <a:schemeClr val="accent1"/>
                </a:solidFill>
                <a:latin typeface="仿宋" panose="02010609060101010101" pitchFamily="1" charset="-122"/>
                <a:ea typeface="仿宋" panose="02010609060101010101" pitchFamily="1" charset="-122"/>
              </a:rPr>
              <a:t>教育</a:t>
            </a:r>
            <a:r>
              <a:rPr lang="en-US" altLang="zh-CN" sz="3200" b="1" dirty="0" smtClean="0">
                <a:solidFill>
                  <a:schemeClr val="accent1"/>
                </a:solidFill>
                <a:latin typeface="仿宋" panose="02010609060101010101" pitchFamily="1" charset="-122"/>
                <a:ea typeface="仿宋" panose="02010609060101010101" pitchFamily="1" charset="-122"/>
              </a:rPr>
              <a:t>,</a:t>
            </a:r>
            <a:r>
              <a:rPr lang="zh-CN" altLang="zh-CN" sz="3200" b="1" dirty="0" smtClean="0">
                <a:solidFill>
                  <a:schemeClr val="accent1"/>
                </a:solidFill>
                <a:latin typeface="仿宋" panose="02010609060101010101" pitchFamily="1" charset="-122"/>
                <a:ea typeface="仿宋" panose="02010609060101010101" pitchFamily="1" charset="-122"/>
              </a:rPr>
              <a:t>如何进行财务清算</a:t>
            </a:r>
            <a:r>
              <a:rPr lang="en-US" altLang="zh-CN" sz="3200" b="1" dirty="0" smtClean="0">
                <a:solidFill>
                  <a:schemeClr val="accent1"/>
                </a:solidFill>
                <a:latin typeface="仿宋" panose="02010609060101010101" pitchFamily="1" charset="-122"/>
                <a:ea typeface="仿宋" panose="02010609060101010101" pitchFamily="1" charset="-122"/>
              </a:rPr>
              <a:t>?</a:t>
            </a:r>
            <a:r>
              <a:rPr lang="zh-CN" altLang="zh-CN" sz="3200" b="1" dirty="0" smtClean="0">
                <a:solidFill>
                  <a:schemeClr val="accent1"/>
                </a:solidFill>
                <a:latin typeface="仿宋" panose="02010609060101010101" pitchFamily="1" charset="-122"/>
                <a:ea typeface="仿宋" panose="02010609060101010101" pitchFamily="1" charset="-122"/>
              </a:rPr>
              <a:t>谁来实施</a:t>
            </a:r>
            <a:r>
              <a:rPr lang="en-US" altLang="zh-CN" sz="3200" b="1" dirty="0" smtClean="0">
                <a:solidFill>
                  <a:schemeClr val="accent1"/>
                </a:solidFill>
                <a:latin typeface="仿宋" panose="02010609060101010101" pitchFamily="1" charset="-122"/>
                <a:ea typeface="仿宋" panose="02010609060101010101" pitchFamily="1" charset="-122"/>
              </a:rPr>
              <a:t>?</a:t>
            </a:r>
            <a:r>
              <a:rPr lang="zh-CN" altLang="zh-CN" sz="3200" b="1" dirty="0" smtClean="0">
                <a:solidFill>
                  <a:schemeClr val="accent1"/>
                </a:solidFill>
                <a:latin typeface="仿宋" panose="02010609060101010101" pitchFamily="1" charset="-122"/>
                <a:ea typeface="仿宋" panose="02010609060101010101" pitchFamily="1" charset="-122"/>
              </a:rPr>
              <a:t>如何明确土地、校舍、办学积累等财产的权属并交纳相关税费，继续办学？</a:t>
            </a:r>
            <a:endParaRPr lang="zh-CN" altLang="zh-CN" sz="3200" b="1" dirty="0" smtClean="0">
              <a:solidFill>
                <a:schemeClr val="accent1"/>
              </a:solidFill>
              <a:latin typeface="仿宋" panose="02010609060101010101" pitchFamily="1" charset="-122"/>
              <a:ea typeface="仿宋" panose="02010609060101010101"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754743" y="1219200"/>
            <a:ext cx="11176000" cy="4031873"/>
          </a:xfrm>
          <a:prstGeom prst="rect">
            <a:avLst/>
          </a:prstGeom>
          <a:noFill/>
        </p:spPr>
        <p:txBody>
          <a:bodyPr wrap="square" rtlCol="0">
            <a:spAutoFit/>
          </a:bodyPr>
          <a:lstStyle/>
          <a:p>
            <a:pPr>
              <a:lnSpc>
                <a:spcPct val="200000"/>
              </a:lnSpc>
            </a:pPr>
            <a:r>
              <a:rPr lang="en-US" altLang="zh-CN" sz="3200" b="1" dirty="0" smtClean="0">
                <a:solidFill>
                  <a:schemeClr val="accent1"/>
                </a:solidFill>
                <a:latin typeface="仿宋" panose="02010609060101010101" pitchFamily="1" charset="-122"/>
                <a:ea typeface="仿宋" panose="02010609060101010101" pitchFamily="1" charset="-122"/>
              </a:rPr>
              <a:t>  3.</a:t>
            </a:r>
            <a:r>
              <a:rPr lang="zh-CN" altLang="zh-CN" sz="3200" b="1" dirty="0" smtClean="0">
                <a:solidFill>
                  <a:schemeClr val="accent1"/>
                </a:solidFill>
                <a:latin typeface="仿宋" panose="02010609060101010101" pitchFamily="1" charset="-122"/>
                <a:ea typeface="仿宋" panose="02010609060101010101" pitchFamily="1" charset="-122"/>
              </a:rPr>
              <a:t>选择为营利性民办</a:t>
            </a:r>
            <a:r>
              <a:rPr lang="zh-CN" altLang="en-US" sz="3200" b="1" dirty="0" smtClean="0">
                <a:solidFill>
                  <a:schemeClr val="accent1"/>
                </a:solidFill>
                <a:latin typeface="仿宋" panose="02010609060101010101" pitchFamily="1" charset="-122"/>
                <a:ea typeface="仿宋" panose="02010609060101010101" pitchFamily="1" charset="-122"/>
              </a:rPr>
              <a:t>教育</a:t>
            </a:r>
            <a:r>
              <a:rPr lang="zh-CN" altLang="zh-CN" sz="3200" b="1" dirty="0" smtClean="0">
                <a:solidFill>
                  <a:schemeClr val="accent1"/>
                </a:solidFill>
                <a:latin typeface="仿宋" panose="02010609060101010101" pitchFamily="1" charset="-122"/>
                <a:ea typeface="仿宋" panose="02010609060101010101" pitchFamily="1" charset="-122"/>
              </a:rPr>
              <a:t>的，之前所获得的民办高等教育发展专项资金、土地、税收优惠等形成的资产如何处置？</a:t>
            </a:r>
            <a:endParaRPr lang="zh-CN" altLang="zh-CN" sz="3200" b="1" dirty="0" smtClean="0">
              <a:solidFill>
                <a:schemeClr val="accent1"/>
              </a:solidFill>
              <a:latin typeface="仿宋" panose="02010609060101010101" pitchFamily="1" charset="-122"/>
              <a:ea typeface="仿宋" panose="02010609060101010101" pitchFamily="1" charset="-122"/>
            </a:endParaRPr>
          </a:p>
          <a:p>
            <a:pPr>
              <a:lnSpc>
                <a:spcPct val="200000"/>
              </a:lnSpc>
            </a:pPr>
            <a:r>
              <a:rPr lang="en-US" altLang="zh-CN" sz="3200" b="1" dirty="0" smtClean="0">
                <a:solidFill>
                  <a:schemeClr val="accent1"/>
                </a:solidFill>
                <a:latin typeface="仿宋" panose="02010609060101010101" pitchFamily="1" charset="-122"/>
                <a:ea typeface="仿宋" panose="02010609060101010101" pitchFamily="1" charset="-122"/>
              </a:rPr>
              <a:t>  4.</a:t>
            </a:r>
            <a:r>
              <a:rPr lang="zh-CN" altLang="zh-CN" sz="3200" b="1" dirty="0" smtClean="0">
                <a:solidFill>
                  <a:schemeClr val="accent1"/>
                </a:solidFill>
                <a:latin typeface="仿宋" panose="02010609060101010101" pitchFamily="1" charset="-122"/>
                <a:ea typeface="仿宋" panose="02010609060101010101" pitchFamily="1" charset="-122"/>
              </a:rPr>
              <a:t>地方政府如何协调营利性、非营利性两类民办</a:t>
            </a:r>
            <a:r>
              <a:rPr lang="zh-CN" altLang="en-US" sz="3200" b="1" dirty="0" smtClean="0">
                <a:solidFill>
                  <a:schemeClr val="accent1"/>
                </a:solidFill>
                <a:latin typeface="仿宋" panose="02010609060101010101" pitchFamily="1" charset="-122"/>
                <a:ea typeface="仿宋" panose="02010609060101010101" pitchFamily="1" charset="-122"/>
              </a:rPr>
              <a:t>教育</a:t>
            </a:r>
            <a:r>
              <a:rPr lang="zh-CN" altLang="zh-CN" sz="3200" b="1" dirty="0" smtClean="0">
                <a:solidFill>
                  <a:schemeClr val="accent1"/>
                </a:solidFill>
                <a:latin typeface="仿宋" panose="02010609060101010101" pitchFamily="1" charset="-122"/>
                <a:ea typeface="仿宋" panose="02010609060101010101" pitchFamily="1" charset="-122"/>
              </a:rPr>
              <a:t>的均衡发展？</a:t>
            </a:r>
            <a:endParaRPr lang="zh-CN" altLang="zh-CN" sz="3200" b="1" dirty="0">
              <a:solidFill>
                <a:schemeClr val="accent1"/>
              </a:solidFill>
              <a:latin typeface="仿宋" panose="02010609060101010101" pitchFamily="1" charset="-122"/>
              <a:ea typeface="仿宋" panose="02010609060101010101"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754743" y="1059543"/>
            <a:ext cx="11176000" cy="4031873"/>
          </a:xfrm>
          <a:prstGeom prst="rect">
            <a:avLst/>
          </a:prstGeom>
          <a:noFill/>
        </p:spPr>
        <p:txBody>
          <a:bodyPr wrap="square" rtlCol="0">
            <a:spAutoFit/>
          </a:bodyPr>
          <a:lstStyle/>
          <a:p>
            <a:pPr>
              <a:lnSpc>
                <a:spcPct val="200000"/>
              </a:lnSpc>
            </a:pPr>
            <a:r>
              <a:rPr lang="en-US" altLang="zh-CN" sz="3200" b="1" dirty="0" smtClean="0">
                <a:solidFill>
                  <a:schemeClr val="accent1"/>
                </a:solidFill>
                <a:latin typeface="+mn-ea"/>
              </a:rPr>
              <a:t>(</a:t>
            </a:r>
            <a:r>
              <a:rPr lang="zh-CN" altLang="en-US" sz="3200" b="1" dirty="0" smtClean="0">
                <a:solidFill>
                  <a:schemeClr val="accent1"/>
                </a:solidFill>
                <a:latin typeface="+mn-ea"/>
              </a:rPr>
              <a:t>十</a:t>
            </a:r>
            <a:r>
              <a:rPr lang="en-US" altLang="zh-CN" sz="3200" b="1" dirty="0" smtClean="0">
                <a:solidFill>
                  <a:schemeClr val="accent1"/>
                </a:solidFill>
                <a:latin typeface="+mn-ea"/>
              </a:rPr>
              <a:t>)</a:t>
            </a:r>
            <a:r>
              <a:rPr lang="zh-CN" altLang="zh-CN" sz="3200" b="1" dirty="0" smtClean="0">
                <a:solidFill>
                  <a:schemeClr val="accent1"/>
                </a:solidFill>
                <a:latin typeface="+mn-ea"/>
              </a:rPr>
              <a:t>、</a:t>
            </a:r>
            <a:r>
              <a:rPr lang="zh-CN" altLang="en-US" sz="3200" b="1" dirty="0" smtClean="0">
                <a:solidFill>
                  <a:schemeClr val="accent1"/>
                </a:solidFill>
                <a:latin typeface="+mn-ea"/>
              </a:rPr>
              <a:t>非营利教育也需要先期进行清算，以确保自己的合法权益。</a:t>
            </a:r>
            <a:endParaRPr lang="en-US" altLang="zh-CN" sz="3200" b="1" dirty="0" smtClean="0">
              <a:solidFill>
                <a:schemeClr val="accent1"/>
              </a:solidFill>
              <a:latin typeface="+mn-ea"/>
            </a:endParaRPr>
          </a:p>
          <a:p>
            <a:pPr>
              <a:lnSpc>
                <a:spcPct val="200000"/>
              </a:lnSpc>
            </a:pPr>
            <a:r>
              <a:rPr lang="en-US" altLang="zh-CN" sz="3200" b="1" dirty="0" smtClean="0">
                <a:solidFill>
                  <a:schemeClr val="accent1"/>
                </a:solidFill>
                <a:latin typeface="+mn-ea"/>
              </a:rPr>
              <a:t>(</a:t>
            </a:r>
            <a:r>
              <a:rPr lang="zh-CN" altLang="en-US" sz="3200" b="1" dirty="0" smtClean="0">
                <a:solidFill>
                  <a:schemeClr val="accent1"/>
                </a:solidFill>
                <a:latin typeface="+mn-ea"/>
              </a:rPr>
              <a:t>十一</a:t>
            </a:r>
            <a:r>
              <a:rPr lang="en-US" altLang="zh-CN" sz="3200" b="1" dirty="0" smtClean="0">
                <a:solidFill>
                  <a:schemeClr val="accent1"/>
                </a:solidFill>
                <a:latin typeface="+mn-ea"/>
              </a:rPr>
              <a:t>)</a:t>
            </a:r>
            <a:r>
              <a:rPr lang="zh-CN" altLang="en-US" sz="3200" b="1" dirty="0" smtClean="0">
                <a:solidFill>
                  <a:schemeClr val="accent1"/>
                </a:solidFill>
                <a:latin typeface="+mn-ea"/>
              </a:rPr>
              <a:t>、学校章程的修改十分重要，内容可以包括董事长的参与程度，剩余财产的处理，出资额的继承。</a:t>
            </a:r>
            <a:endParaRPr lang="zh-CN" altLang="zh-CN" sz="3200" dirty="0" smtClean="0">
              <a:solidFill>
                <a:schemeClr val="accent1"/>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50" name="矩形 49"/>
          <p:cNvSpPr/>
          <p:nvPr/>
        </p:nvSpPr>
        <p:spPr>
          <a:xfrm rot="5400000">
            <a:off x="5036185" y="-5090795"/>
            <a:ext cx="2118995" cy="122370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5400000">
            <a:off x="5036820" y="-260985"/>
            <a:ext cx="2118995" cy="122370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567543" y="2670629"/>
            <a:ext cx="15399657" cy="1323439"/>
          </a:xfrm>
          <a:prstGeom prst="rect">
            <a:avLst/>
          </a:prstGeom>
          <a:noFill/>
        </p:spPr>
        <p:txBody>
          <a:bodyPr wrap="square" rtlCol="0" anchor="t">
            <a:spAutoFit/>
          </a:bodyPr>
          <a:lstStyle/>
          <a:p>
            <a:pPr algn="ctr">
              <a:lnSpc>
                <a:spcPct val="200000"/>
              </a:lnSpc>
            </a:pPr>
            <a:r>
              <a:rPr lang="zh-CN" altLang="en-US" sz="4000" b="1" dirty="0" smtClean="0">
                <a:solidFill>
                  <a:srgbClr val="002060"/>
                </a:solidFill>
                <a:latin typeface="+mn-ea"/>
              </a:rPr>
              <a:t>五、分类管理，民办教育举办者必须关注的</a:t>
            </a:r>
            <a:r>
              <a:rPr lang="en-US" altLang="zh-CN" sz="4000" b="1" dirty="0" smtClean="0">
                <a:solidFill>
                  <a:srgbClr val="002060"/>
                </a:solidFill>
                <a:latin typeface="+mn-ea"/>
              </a:rPr>
              <a:t>12</a:t>
            </a:r>
            <a:r>
              <a:rPr lang="zh-CN" altLang="en-US" sz="4000" b="1" dirty="0" smtClean="0">
                <a:solidFill>
                  <a:srgbClr val="002060"/>
                </a:solidFill>
                <a:latin typeface="+mn-ea"/>
              </a:rPr>
              <a:t>个问题</a:t>
            </a:r>
            <a:endParaRPr lang="zh-CN" altLang="en-US" sz="4000" b="1" dirty="0" smtClean="0">
              <a:solidFill>
                <a:srgbClr val="002060"/>
              </a:solidFill>
              <a:latin typeface="+mn-ea"/>
              <a:sym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ldLvl="0" animBg="1"/>
      <p:bldP spid="4" grpId="0" bldLvl="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464457" y="667657"/>
            <a:ext cx="11466286" cy="5262979"/>
          </a:xfrm>
          <a:prstGeom prst="rect">
            <a:avLst/>
          </a:prstGeom>
          <a:noFill/>
        </p:spPr>
        <p:txBody>
          <a:bodyPr wrap="square" rtlCol="0">
            <a:spAutoFit/>
          </a:bodyPr>
          <a:lstStyle/>
          <a:p>
            <a:pPr>
              <a:lnSpc>
                <a:spcPct val="150000"/>
              </a:lnSpc>
            </a:pPr>
            <a:r>
              <a:rPr lang="en-US" altLang="zh-CN" sz="2800" b="1" dirty="0" smtClean="0">
                <a:solidFill>
                  <a:srgbClr val="002060"/>
                </a:solidFill>
              </a:rPr>
              <a:t>     </a:t>
            </a:r>
            <a:r>
              <a:rPr lang="zh-CN" altLang="zh-CN" sz="2800" b="1" dirty="0" smtClean="0">
                <a:solidFill>
                  <a:srgbClr val="002060"/>
                </a:solidFill>
              </a:rPr>
              <a:t>一问：实施分类管理后，举办者如何保证自己的权益？</a:t>
            </a:r>
            <a:endParaRPr lang="zh-CN" altLang="zh-CN" sz="2800" b="1" dirty="0" smtClean="0">
              <a:solidFill>
                <a:srgbClr val="002060"/>
              </a:solidFill>
            </a:endParaRPr>
          </a:p>
          <a:p>
            <a:pPr>
              <a:lnSpc>
                <a:spcPct val="150000"/>
              </a:lnSpc>
            </a:pPr>
            <a:r>
              <a:rPr lang="en-US" altLang="zh-CN" sz="2400" b="1" dirty="0" smtClean="0">
                <a:solidFill>
                  <a:srgbClr val="002060"/>
                </a:solidFill>
                <a:latin typeface="+mn-ea"/>
              </a:rPr>
              <a:t>      </a:t>
            </a:r>
            <a:r>
              <a:rPr lang="zh-CN" altLang="zh-CN" sz="2400" b="1" dirty="0" smtClean="0">
                <a:solidFill>
                  <a:srgbClr val="0070C0"/>
                </a:solidFill>
                <a:latin typeface="+mn-ea"/>
              </a:rPr>
              <a:t>对现有的民办学校举办者的权益做了三方面的安排：</a:t>
            </a:r>
            <a:endParaRPr lang="zh-CN" altLang="zh-CN" sz="2400" b="1" dirty="0" smtClean="0">
              <a:solidFill>
                <a:srgbClr val="0070C0"/>
              </a:solidFill>
              <a:latin typeface="+mn-ea"/>
            </a:endParaRPr>
          </a:p>
          <a:p>
            <a:pPr>
              <a:lnSpc>
                <a:spcPct val="150000"/>
              </a:lnSpc>
            </a:pPr>
            <a:r>
              <a:rPr lang="en-US" altLang="zh-CN" sz="2400" b="1" dirty="0" smtClean="0">
                <a:solidFill>
                  <a:srgbClr val="0070C0"/>
                </a:solidFill>
                <a:latin typeface="+mn-ea"/>
              </a:rPr>
              <a:t>      </a:t>
            </a:r>
            <a:r>
              <a:rPr lang="zh-CN" altLang="zh-CN" sz="2400" b="1" dirty="0" smtClean="0">
                <a:solidFill>
                  <a:srgbClr val="0070C0"/>
                </a:solidFill>
                <a:latin typeface="+mn-ea"/>
              </a:rPr>
              <a:t>首先，给了举办者自由选择的权利。修法以后，可以自主选择营利性或非营利性的民办学校。</a:t>
            </a:r>
            <a:endParaRPr lang="zh-CN" altLang="zh-CN" sz="2400" b="1" dirty="0" smtClean="0">
              <a:solidFill>
                <a:srgbClr val="0070C0"/>
              </a:solidFill>
              <a:latin typeface="+mn-ea"/>
            </a:endParaRPr>
          </a:p>
          <a:p>
            <a:pPr>
              <a:lnSpc>
                <a:spcPct val="150000"/>
              </a:lnSpc>
            </a:pPr>
            <a:r>
              <a:rPr lang="en-US" altLang="zh-CN" sz="2400" b="1" dirty="0" smtClean="0">
                <a:solidFill>
                  <a:srgbClr val="0070C0"/>
                </a:solidFill>
                <a:latin typeface="+mn-ea"/>
              </a:rPr>
              <a:t>      </a:t>
            </a:r>
            <a:r>
              <a:rPr lang="zh-CN" altLang="zh-CN" sz="2400" b="1" dirty="0" smtClean="0">
                <a:solidFill>
                  <a:srgbClr val="0070C0"/>
                </a:solidFill>
                <a:latin typeface="+mn-ea"/>
              </a:rPr>
              <a:t>第二，保证了举办者出资的权益。确认了选择非营利性民办学校的，终止时，民办学校的财产依法清偿后有剩余者，给予出资者相应的补偿和奖励。</a:t>
            </a:r>
            <a:endParaRPr lang="zh-CN" altLang="zh-CN" sz="2400" b="1" dirty="0" smtClean="0">
              <a:solidFill>
                <a:srgbClr val="0070C0"/>
              </a:solidFill>
              <a:latin typeface="+mn-ea"/>
            </a:endParaRPr>
          </a:p>
          <a:p>
            <a:pPr>
              <a:lnSpc>
                <a:spcPct val="150000"/>
              </a:lnSpc>
            </a:pPr>
            <a:r>
              <a:rPr lang="en-US" altLang="zh-CN" sz="2400" b="1" dirty="0" smtClean="0">
                <a:solidFill>
                  <a:srgbClr val="0070C0"/>
                </a:solidFill>
                <a:latin typeface="+mn-ea"/>
              </a:rPr>
              <a:t>      </a:t>
            </a:r>
            <a:r>
              <a:rPr lang="zh-CN" altLang="zh-CN" sz="2400" b="1" dirty="0" smtClean="0">
                <a:solidFill>
                  <a:srgbClr val="0070C0"/>
                </a:solidFill>
                <a:latin typeface="+mn-ea"/>
              </a:rPr>
              <a:t>第三，明确了举办者的决策权。由举办者、校长、党组织负责人、教职工代表等共同组成学校的董事会或理事会，举办者依据法律和学校的章程，可以参与办学和管理。</a:t>
            </a:r>
            <a:endParaRPr lang="zh-CN" altLang="zh-CN" sz="2400" b="1" dirty="0">
              <a:solidFill>
                <a:srgbClr val="0070C0"/>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464457" y="667657"/>
            <a:ext cx="11466286" cy="4641912"/>
          </a:xfrm>
          <a:prstGeom prst="rect">
            <a:avLst/>
          </a:prstGeom>
          <a:noFill/>
        </p:spPr>
        <p:txBody>
          <a:bodyPr wrap="square" rtlCol="0">
            <a:spAutoFit/>
          </a:bodyPr>
          <a:lstStyle/>
          <a:p>
            <a:pPr>
              <a:lnSpc>
                <a:spcPct val="150000"/>
              </a:lnSpc>
            </a:pPr>
            <a:r>
              <a:rPr lang="en-US" altLang="zh-CN" sz="2800" b="1" dirty="0" smtClean="0">
                <a:solidFill>
                  <a:srgbClr val="002060"/>
                </a:solidFill>
              </a:rPr>
              <a:t>     </a:t>
            </a:r>
            <a:r>
              <a:rPr lang="zh-CN" altLang="zh-CN" sz="2800" b="1" dirty="0" smtClean="0">
                <a:solidFill>
                  <a:srgbClr val="002060"/>
                </a:solidFill>
              </a:rPr>
              <a:t>二问：如何规范营利性民办学校的财务及资产管理？</a:t>
            </a:r>
            <a:endParaRPr lang="zh-CN" altLang="zh-CN" sz="2800" dirty="0" smtClean="0">
              <a:solidFill>
                <a:srgbClr val="002060"/>
              </a:solidFill>
            </a:endParaRPr>
          </a:p>
          <a:p>
            <a:pPr>
              <a:lnSpc>
                <a:spcPct val="150000"/>
              </a:lnSpc>
            </a:pPr>
            <a:r>
              <a:rPr lang="zh-CN" altLang="zh-CN" sz="2400" dirty="0" smtClean="0">
                <a:solidFill>
                  <a:srgbClr val="002060"/>
                </a:solidFill>
              </a:rPr>
              <a:t>　　</a:t>
            </a:r>
            <a:r>
              <a:rPr lang="zh-CN" altLang="zh-CN" sz="2400" b="1" dirty="0" smtClean="0">
                <a:solidFill>
                  <a:srgbClr val="0070C0"/>
                </a:solidFill>
              </a:rPr>
              <a:t>《监管细则》对营利性民办学校的财务及资产管理主要规定如下：一要依法执行财务会计制度，独立设置财务管理机构，统一学校财务核算。二要建立健全财务内部控制制度，按实际发生数列支。三要营利性民办学校按学期或者学年收费，收费项目及标准应当公示。四要实行财务专户管理制度，学校收入由学校财务部门统一核算、统一管理，保障学校教育教学和建设发展需要。党建、思想政治和群团组织等工作经费纳入学校经费预算。五要落实学校法人财产权，办学结余的分配应当在年度财务结算后进行。六要建立健全风险防范、安全管理制度和应急预警处理机制。</a:t>
            </a:r>
            <a:endParaRPr lang="zh-CN" altLang="zh-CN"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467610" y="376555"/>
            <a:ext cx="7257415" cy="461665"/>
          </a:xfrm>
          <a:prstGeom prst="rect">
            <a:avLst/>
          </a:prstGeom>
          <a:noFill/>
        </p:spPr>
        <p:txBody>
          <a:bodyPr wrap="square" rtlCol="0">
            <a:spAutoFit/>
          </a:bodyPr>
          <a:lstStyle/>
          <a:p>
            <a:pPr algn="l"/>
            <a:r>
              <a:rPr lang="zh-CN" altLang="en-US" sz="2400" dirty="0">
                <a:solidFill>
                  <a:srgbClr val="002060"/>
                </a:solidFill>
                <a:latin typeface="黑体" panose="02010609060101010101" pitchFamily="49" charset="-122"/>
                <a:ea typeface="黑体" panose="02010609060101010101" pitchFamily="49" charset="-122"/>
              </a:rPr>
              <a:t>2010-2015学年留美国际学生各阶段人数分布（人）</a:t>
            </a:r>
            <a:endParaRPr lang="zh-CN" altLang="en-US" sz="2400" dirty="0">
              <a:solidFill>
                <a:srgbClr val="002060"/>
              </a:solidFill>
              <a:latin typeface="黑体" panose="02010609060101010101" pitchFamily="49" charset="-122"/>
              <a:ea typeface="黑体" panose="02010609060101010101" pitchFamily="49" charset="-122"/>
            </a:endParaRPr>
          </a:p>
        </p:txBody>
      </p:sp>
      <p:pic>
        <p:nvPicPr>
          <p:cNvPr id="37889" name="图片 17409" descr="QQ图片20161014095159"/>
          <p:cNvPicPr>
            <a:picLocks noChangeAspect="1"/>
          </p:cNvPicPr>
          <p:nvPr/>
        </p:nvPicPr>
        <p:blipFill>
          <a:blip r:embed="rId1" cstate="print"/>
          <a:stretch>
            <a:fillRect/>
          </a:stretch>
        </p:blipFill>
        <p:spPr>
          <a:xfrm>
            <a:off x="619125" y="859790"/>
            <a:ext cx="10266045" cy="5331460"/>
          </a:xfrm>
          <a:prstGeom prst="rect">
            <a:avLst/>
          </a:prstGeom>
          <a:noFill/>
          <a:ln w="9525">
            <a:noFill/>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464457" y="667657"/>
            <a:ext cx="11466286" cy="6001643"/>
          </a:xfrm>
          <a:prstGeom prst="rect">
            <a:avLst/>
          </a:prstGeom>
          <a:noFill/>
        </p:spPr>
        <p:txBody>
          <a:bodyPr wrap="square" rtlCol="0">
            <a:spAutoFit/>
          </a:bodyPr>
          <a:lstStyle/>
          <a:p>
            <a:pPr>
              <a:lnSpc>
                <a:spcPct val="150000"/>
              </a:lnSpc>
            </a:pPr>
            <a:r>
              <a:rPr lang="en-US" altLang="zh-CN" sz="3200" b="1" dirty="0" smtClean="0">
                <a:solidFill>
                  <a:srgbClr val="002060"/>
                </a:solidFill>
              </a:rPr>
              <a:t>     </a:t>
            </a:r>
            <a:r>
              <a:rPr lang="zh-CN" altLang="zh-CN" sz="2800" b="1" dirty="0" smtClean="0">
                <a:solidFill>
                  <a:srgbClr val="002060"/>
                </a:solidFill>
              </a:rPr>
              <a:t>三问：在营非选择时，举办者要厘清哪些错误认识？</a:t>
            </a:r>
            <a:endParaRPr lang="zh-CN" altLang="zh-CN" sz="2800" b="1" dirty="0" smtClean="0">
              <a:solidFill>
                <a:srgbClr val="002060"/>
              </a:solidFill>
            </a:endParaRPr>
          </a:p>
          <a:p>
            <a:pPr>
              <a:lnSpc>
                <a:spcPct val="200000"/>
              </a:lnSpc>
            </a:pPr>
            <a:r>
              <a:rPr lang="en-US" altLang="zh-CN" sz="2400" b="1" dirty="0" smtClean="0">
                <a:solidFill>
                  <a:srgbClr val="0070C0"/>
                </a:solidFill>
              </a:rPr>
              <a:t>     </a:t>
            </a:r>
            <a:r>
              <a:rPr lang="zh-CN" altLang="zh-CN" sz="2400" b="1" dirty="0" smtClean="0">
                <a:solidFill>
                  <a:srgbClr val="0070C0"/>
                </a:solidFill>
              </a:rPr>
              <a:t>第一，选择非营利性学校，就等同于公办学校，政府全部包管，不会轻易倒闭</a:t>
            </a:r>
            <a:endParaRPr lang="zh-CN" altLang="zh-CN" sz="2400" b="1" dirty="0" smtClean="0">
              <a:solidFill>
                <a:srgbClr val="0070C0"/>
              </a:solidFill>
            </a:endParaRPr>
          </a:p>
          <a:p>
            <a:pPr>
              <a:lnSpc>
                <a:spcPct val="200000"/>
              </a:lnSpc>
            </a:pPr>
            <a:r>
              <a:rPr lang="en-US" altLang="zh-CN" sz="2400" b="1" dirty="0" smtClean="0">
                <a:solidFill>
                  <a:srgbClr val="0070C0"/>
                </a:solidFill>
              </a:rPr>
              <a:t>     </a:t>
            </a:r>
            <a:r>
              <a:rPr lang="zh-CN" altLang="zh-CN" sz="2400" b="1" dirty="0" smtClean="0">
                <a:solidFill>
                  <a:srgbClr val="0070C0"/>
                </a:solidFill>
              </a:rPr>
              <a:t>第二，选择非营利性学校，就是普惠性学校，学费较低</a:t>
            </a:r>
            <a:endParaRPr lang="zh-CN" altLang="zh-CN" sz="2400" b="1" dirty="0" smtClean="0">
              <a:solidFill>
                <a:srgbClr val="0070C0"/>
              </a:solidFill>
            </a:endParaRPr>
          </a:p>
          <a:p>
            <a:pPr>
              <a:lnSpc>
                <a:spcPct val="200000"/>
              </a:lnSpc>
            </a:pPr>
            <a:r>
              <a:rPr lang="en-US" altLang="zh-CN" sz="2400" b="1" dirty="0" smtClean="0">
                <a:solidFill>
                  <a:srgbClr val="0070C0"/>
                </a:solidFill>
              </a:rPr>
              <a:t>     </a:t>
            </a:r>
            <a:r>
              <a:rPr lang="zh-CN" altLang="zh-CN" sz="2400" b="1" dirty="0" smtClean="0">
                <a:solidFill>
                  <a:srgbClr val="0070C0"/>
                </a:solidFill>
              </a:rPr>
              <a:t>第三，选择非营利性学校，举办者与学校就没有关系</a:t>
            </a:r>
            <a:endParaRPr lang="zh-CN" altLang="zh-CN" sz="2400" b="1" dirty="0" smtClean="0">
              <a:solidFill>
                <a:srgbClr val="0070C0"/>
              </a:solidFill>
            </a:endParaRPr>
          </a:p>
          <a:p>
            <a:pPr>
              <a:lnSpc>
                <a:spcPct val="200000"/>
              </a:lnSpc>
            </a:pPr>
            <a:r>
              <a:rPr lang="en-US" altLang="zh-CN" sz="2400" b="1" dirty="0" smtClean="0">
                <a:solidFill>
                  <a:srgbClr val="0070C0"/>
                </a:solidFill>
              </a:rPr>
              <a:t>     </a:t>
            </a:r>
            <a:r>
              <a:rPr lang="zh-CN" altLang="zh-CN" sz="2400" b="1" dirty="0" smtClean="0">
                <a:solidFill>
                  <a:srgbClr val="0070C0"/>
                </a:solidFill>
              </a:rPr>
              <a:t>第四，选择营利性学校，就类似举办企业，举办者可以随意支配学校的资金和资产</a:t>
            </a:r>
            <a:endParaRPr lang="zh-CN" altLang="zh-CN" sz="2400" b="1" dirty="0" smtClean="0">
              <a:solidFill>
                <a:srgbClr val="0070C0"/>
              </a:solidFill>
            </a:endParaRPr>
          </a:p>
          <a:p>
            <a:pPr>
              <a:lnSpc>
                <a:spcPct val="200000"/>
              </a:lnSpc>
            </a:pPr>
            <a:r>
              <a:rPr lang="en-US" altLang="zh-CN" sz="2400" b="1" dirty="0" smtClean="0">
                <a:solidFill>
                  <a:srgbClr val="0070C0"/>
                </a:solidFill>
              </a:rPr>
              <a:t>     </a:t>
            </a:r>
            <a:r>
              <a:rPr lang="zh-CN" altLang="zh-CN" sz="2400" b="1" dirty="0" smtClean="0">
                <a:solidFill>
                  <a:srgbClr val="0070C0"/>
                </a:solidFill>
              </a:rPr>
              <a:t>第五，选择营利性性质，民办学校举办者可以因为出资份额直接掌控学校</a:t>
            </a:r>
            <a:endParaRPr lang="zh-CN" altLang="zh-CN" sz="2400" b="1" dirty="0" smtClean="0">
              <a:solidFill>
                <a:srgbClr val="0070C0"/>
              </a:solidFill>
            </a:endParaRPr>
          </a:p>
          <a:p>
            <a:pPr>
              <a:lnSpc>
                <a:spcPct val="200000"/>
              </a:lnSpc>
            </a:pPr>
            <a:endParaRPr lang="zh-CN" altLang="zh-CN"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464457" y="667657"/>
            <a:ext cx="11466286" cy="5078313"/>
          </a:xfrm>
          <a:prstGeom prst="rect">
            <a:avLst/>
          </a:prstGeom>
          <a:noFill/>
        </p:spPr>
        <p:txBody>
          <a:bodyPr wrap="square" rtlCol="0">
            <a:spAutoFit/>
          </a:bodyPr>
          <a:lstStyle/>
          <a:p>
            <a:pPr>
              <a:lnSpc>
                <a:spcPct val="150000"/>
              </a:lnSpc>
            </a:pPr>
            <a:r>
              <a:rPr lang="en-US" altLang="zh-CN" sz="3200" b="1" dirty="0" smtClean="0">
                <a:solidFill>
                  <a:srgbClr val="002060"/>
                </a:solidFill>
              </a:rPr>
              <a:t>     </a:t>
            </a:r>
            <a:r>
              <a:rPr lang="zh-CN" altLang="zh-CN" sz="2800" b="1" dirty="0" smtClean="0">
                <a:solidFill>
                  <a:srgbClr val="002060"/>
                </a:solidFill>
              </a:rPr>
              <a:t>四问：当前，举办者需要向省市级政府呼吁争取哪些政策？</a:t>
            </a:r>
            <a:endParaRPr lang="zh-CN" altLang="zh-CN" sz="2800" dirty="0" smtClean="0">
              <a:solidFill>
                <a:srgbClr val="002060"/>
              </a:solidFill>
            </a:endParaRPr>
          </a:p>
          <a:p>
            <a:pPr>
              <a:lnSpc>
                <a:spcPct val="200000"/>
              </a:lnSpc>
            </a:pPr>
            <a:r>
              <a:rPr lang="en-US" altLang="zh-CN" sz="2400" b="1" dirty="0" smtClean="0">
                <a:solidFill>
                  <a:srgbClr val="0070C0"/>
                </a:solidFill>
              </a:rPr>
              <a:t>      </a:t>
            </a:r>
            <a:r>
              <a:rPr lang="zh-CN" altLang="zh-CN" sz="2400" b="1" dirty="0" smtClean="0">
                <a:solidFill>
                  <a:srgbClr val="0070C0"/>
                </a:solidFill>
              </a:rPr>
              <a:t>一要抓紧制定出台符合地方实际的《若干意见》实施意见及配套措施，制定时应不折不扣落实新法精神和《若干意见》基本要义，既要强调规范，更要重视促进。</a:t>
            </a:r>
            <a:endParaRPr lang="zh-CN" altLang="zh-CN" sz="2400" b="1" dirty="0" smtClean="0">
              <a:solidFill>
                <a:srgbClr val="0070C0"/>
              </a:solidFill>
            </a:endParaRPr>
          </a:p>
          <a:p>
            <a:pPr>
              <a:lnSpc>
                <a:spcPct val="200000"/>
              </a:lnSpc>
            </a:pPr>
            <a:r>
              <a:rPr lang="en-US" altLang="zh-CN" sz="2400" b="1" dirty="0" smtClean="0">
                <a:solidFill>
                  <a:srgbClr val="0070C0"/>
                </a:solidFill>
              </a:rPr>
              <a:t>      </a:t>
            </a:r>
            <a:r>
              <a:rPr lang="zh-CN" altLang="zh-CN" sz="2400" b="1" dirty="0" smtClean="0">
                <a:solidFill>
                  <a:srgbClr val="0070C0"/>
                </a:solidFill>
              </a:rPr>
              <a:t>二要及早研究制定非营利性民办学校收费管理办法。</a:t>
            </a:r>
            <a:endParaRPr lang="zh-CN" altLang="zh-CN" sz="2400" b="1" dirty="0" smtClean="0">
              <a:solidFill>
                <a:srgbClr val="0070C0"/>
              </a:solidFill>
            </a:endParaRPr>
          </a:p>
          <a:p>
            <a:pPr>
              <a:lnSpc>
                <a:spcPct val="200000"/>
              </a:lnSpc>
            </a:pPr>
            <a:r>
              <a:rPr lang="en-US" altLang="zh-CN" sz="2400" b="1" dirty="0" smtClean="0">
                <a:solidFill>
                  <a:srgbClr val="0070C0"/>
                </a:solidFill>
              </a:rPr>
              <a:t>      </a:t>
            </a:r>
            <a:r>
              <a:rPr lang="zh-CN" altLang="zh-CN" sz="2400" b="1" dirty="0" smtClean="0">
                <a:solidFill>
                  <a:srgbClr val="0070C0"/>
                </a:solidFill>
              </a:rPr>
              <a:t>三要研制出台民办学校变更登记类型的具体办法。</a:t>
            </a:r>
            <a:endParaRPr lang="zh-CN" altLang="zh-CN" sz="2400" b="1" dirty="0" smtClean="0">
              <a:solidFill>
                <a:srgbClr val="0070C0"/>
              </a:solidFill>
            </a:endParaRPr>
          </a:p>
          <a:p>
            <a:pPr>
              <a:lnSpc>
                <a:spcPct val="200000"/>
              </a:lnSpc>
            </a:pPr>
            <a:r>
              <a:rPr lang="en-US" altLang="zh-CN" sz="2400" b="1" dirty="0" smtClean="0">
                <a:solidFill>
                  <a:srgbClr val="0070C0"/>
                </a:solidFill>
              </a:rPr>
              <a:t>      </a:t>
            </a:r>
            <a:r>
              <a:rPr lang="zh-CN" altLang="zh-CN" sz="2400" b="1" dirty="0" smtClean="0">
                <a:solidFill>
                  <a:srgbClr val="0070C0"/>
                </a:solidFill>
              </a:rPr>
              <a:t>四要研究制定现有民办学校终止清算剩余财产的补偿及奖励办法。</a:t>
            </a:r>
            <a:endParaRPr lang="zh-CN" altLang="zh-CN" sz="2400" b="1" dirty="0" smtClean="0">
              <a:solidFill>
                <a:srgbClr val="0070C0"/>
              </a:solidFill>
            </a:endParaRPr>
          </a:p>
          <a:p>
            <a:pPr>
              <a:lnSpc>
                <a:spcPct val="150000"/>
              </a:lnSpc>
            </a:pPr>
            <a:endParaRPr lang="zh-CN" altLang="zh-CN" sz="2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464457" y="667657"/>
            <a:ext cx="11466286" cy="5816977"/>
          </a:xfrm>
          <a:prstGeom prst="rect">
            <a:avLst/>
          </a:prstGeom>
          <a:noFill/>
        </p:spPr>
        <p:txBody>
          <a:bodyPr wrap="square" rtlCol="0">
            <a:spAutoFit/>
          </a:bodyPr>
          <a:lstStyle/>
          <a:p>
            <a:pPr>
              <a:lnSpc>
                <a:spcPct val="150000"/>
              </a:lnSpc>
            </a:pPr>
            <a:r>
              <a:rPr lang="en-US" altLang="zh-CN" sz="3200" b="1" dirty="0" smtClean="0">
                <a:solidFill>
                  <a:srgbClr val="002060"/>
                </a:solidFill>
              </a:rPr>
              <a:t>     </a:t>
            </a:r>
            <a:r>
              <a:rPr lang="zh-CN" altLang="zh-CN" sz="2400" b="1" dirty="0" smtClean="0">
                <a:solidFill>
                  <a:srgbClr val="002060"/>
                </a:solidFill>
              </a:rPr>
              <a:t>五问：为什么无论登记为营利性或非营利性都必须清产核资？</a:t>
            </a:r>
            <a:r>
              <a:rPr lang="en-US" altLang="zh-CN" sz="2400" dirty="0" smtClean="0">
                <a:solidFill>
                  <a:srgbClr val="002060"/>
                </a:solidFill>
              </a:rPr>
              <a:t> </a:t>
            </a:r>
            <a:endParaRPr lang="zh-CN" altLang="zh-CN" sz="2400" dirty="0" smtClean="0">
              <a:solidFill>
                <a:srgbClr val="002060"/>
              </a:solidFill>
            </a:endParaRPr>
          </a:p>
          <a:p>
            <a:pPr>
              <a:lnSpc>
                <a:spcPct val="150000"/>
              </a:lnSpc>
            </a:pPr>
            <a:r>
              <a:rPr lang="en-US" altLang="zh-CN" sz="2400" b="1" dirty="0" smtClean="0">
                <a:solidFill>
                  <a:srgbClr val="0070C0"/>
                </a:solidFill>
              </a:rPr>
              <a:t>      </a:t>
            </a:r>
            <a:r>
              <a:rPr lang="zh-CN" altLang="zh-CN" sz="2400" b="1" dirty="0" smtClean="0">
                <a:solidFill>
                  <a:srgbClr val="0070C0"/>
                </a:solidFill>
              </a:rPr>
              <a:t>选择营利性的民办学校，因涉及补交税费问题，需要进行清产核资，这个比较容易理解。</a:t>
            </a:r>
            <a:endParaRPr lang="en-US" altLang="zh-CN" sz="2400" b="1" dirty="0" smtClean="0">
              <a:solidFill>
                <a:srgbClr val="0070C0"/>
              </a:solidFill>
            </a:endParaRPr>
          </a:p>
          <a:p>
            <a:pPr>
              <a:lnSpc>
                <a:spcPct val="150000"/>
              </a:lnSpc>
            </a:pPr>
            <a:r>
              <a:rPr lang="en-US" altLang="zh-CN" sz="2400" b="1" dirty="0" smtClean="0">
                <a:solidFill>
                  <a:srgbClr val="0070C0"/>
                </a:solidFill>
              </a:rPr>
              <a:t>      </a:t>
            </a:r>
            <a:r>
              <a:rPr lang="zh-CN" altLang="zh-CN" sz="2400" b="1" dirty="0" smtClean="0">
                <a:solidFill>
                  <a:srgbClr val="0070C0"/>
                </a:solidFill>
              </a:rPr>
              <a:t>选择非营利性的民办学校有进行清产核资的必要吗？或许有人说，选择非营利性的民办学校不用清产核资，直接修改章程继续办学就行了。但是，国务院发的文件上清清楚楚地写着，非营利性民办学校终止时要给予举办者补偿和奖励。</a:t>
            </a:r>
            <a:endParaRPr lang="en-US" altLang="zh-CN" sz="2400" b="1" dirty="0" smtClean="0">
              <a:solidFill>
                <a:srgbClr val="0070C0"/>
              </a:solidFill>
            </a:endParaRPr>
          </a:p>
          <a:p>
            <a:pPr>
              <a:lnSpc>
                <a:spcPct val="150000"/>
              </a:lnSpc>
            </a:pPr>
            <a:r>
              <a:rPr lang="en-US" altLang="zh-CN" sz="2400" b="1" dirty="0" smtClean="0">
                <a:solidFill>
                  <a:srgbClr val="0070C0"/>
                </a:solidFill>
              </a:rPr>
              <a:t>       </a:t>
            </a:r>
            <a:r>
              <a:rPr lang="zh-CN" altLang="zh-CN" sz="2400" b="1" dirty="0" smtClean="0">
                <a:solidFill>
                  <a:srgbClr val="0070C0"/>
                </a:solidFill>
              </a:rPr>
              <a:t>如果一所学校选择为非营利民办学校，但是选择时没有进行清产核资，将来补偿和奖励拿什么做依据呢？</a:t>
            </a:r>
            <a:endParaRPr lang="en-US" altLang="zh-CN" sz="2400" b="1" dirty="0" smtClean="0">
              <a:solidFill>
                <a:srgbClr val="0070C0"/>
              </a:solidFill>
            </a:endParaRPr>
          </a:p>
          <a:p>
            <a:pPr>
              <a:lnSpc>
                <a:spcPct val="150000"/>
              </a:lnSpc>
            </a:pPr>
            <a:r>
              <a:rPr lang="en-US" altLang="zh-CN" sz="2400" b="1" dirty="0" smtClean="0">
                <a:solidFill>
                  <a:srgbClr val="0070C0"/>
                </a:solidFill>
              </a:rPr>
              <a:t>     </a:t>
            </a:r>
            <a:r>
              <a:rPr lang="zh-CN" altLang="zh-CN" sz="2400" b="1" dirty="0" smtClean="0">
                <a:solidFill>
                  <a:srgbClr val="0070C0"/>
                </a:solidFill>
              </a:rPr>
              <a:t>实施清产核资时设定一个截至时点即可，并不是非得“中止”或“终止”后才能进行清产核资；同时财产理清后也不是立即就处分；这些不要误解。</a:t>
            </a:r>
            <a:endParaRPr lang="zh-CN" altLang="zh-CN" sz="2400" b="1" dirty="0" smtClean="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464457" y="667657"/>
            <a:ext cx="11466286" cy="3539430"/>
          </a:xfrm>
          <a:prstGeom prst="rect">
            <a:avLst/>
          </a:prstGeom>
          <a:noFill/>
        </p:spPr>
        <p:txBody>
          <a:bodyPr wrap="square" rtlCol="0">
            <a:spAutoFit/>
          </a:bodyPr>
          <a:lstStyle/>
          <a:p>
            <a:r>
              <a:rPr lang="en-US" altLang="zh-CN" sz="3200" b="1" dirty="0" smtClean="0">
                <a:solidFill>
                  <a:srgbClr val="002060"/>
                </a:solidFill>
              </a:rPr>
              <a:t>     </a:t>
            </a:r>
            <a:r>
              <a:rPr lang="zh-CN" altLang="zh-CN" sz="2800" b="1" dirty="0" smtClean="0">
                <a:solidFill>
                  <a:srgbClr val="002060"/>
                </a:solidFill>
              </a:rPr>
              <a:t>六问：为什么自然人办学要变更为企业办学？</a:t>
            </a:r>
            <a:endParaRPr lang="zh-CN" altLang="zh-CN" sz="2800" dirty="0" smtClean="0">
              <a:solidFill>
                <a:srgbClr val="002060"/>
              </a:solidFill>
            </a:endParaRPr>
          </a:p>
          <a:p>
            <a:pPr>
              <a:lnSpc>
                <a:spcPct val="200000"/>
              </a:lnSpc>
            </a:pPr>
            <a:r>
              <a:rPr lang="en-US" altLang="zh-CN" sz="2400" b="1" dirty="0" smtClean="0">
                <a:solidFill>
                  <a:srgbClr val="0070C0"/>
                </a:solidFill>
              </a:rPr>
              <a:t>     </a:t>
            </a:r>
            <a:r>
              <a:rPr lang="zh-CN" altLang="zh-CN" sz="2400" b="1" dirty="0" smtClean="0">
                <a:solidFill>
                  <a:srgbClr val="0070C0"/>
                </a:solidFill>
              </a:rPr>
              <a:t>要从保护举办者、民办学校、民办学校教师及受教育者的利益出发，尽快划清举办者财产和学校法人财产权属，改善民办学校的治理结构。自然人在股份制教育投资公司中股权利益是可以继承、转让的。一句话，民办学校无论将来选非营利还是营利，变更治理结构都是当务之急，留给大家的时间不多了。</a:t>
            </a:r>
            <a:endParaRPr lang="zh-CN" altLang="zh-CN"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464457" y="667657"/>
            <a:ext cx="11466286" cy="5509200"/>
          </a:xfrm>
          <a:prstGeom prst="rect">
            <a:avLst/>
          </a:prstGeom>
          <a:noFill/>
        </p:spPr>
        <p:txBody>
          <a:bodyPr wrap="square" rtlCol="0">
            <a:spAutoFit/>
          </a:bodyPr>
          <a:lstStyle/>
          <a:p>
            <a:r>
              <a:rPr lang="en-US" altLang="zh-CN" sz="2800" b="1" dirty="0" smtClean="0">
                <a:solidFill>
                  <a:srgbClr val="002060"/>
                </a:solidFill>
              </a:rPr>
              <a:t>     </a:t>
            </a:r>
            <a:r>
              <a:rPr lang="zh-CN" altLang="zh-CN" sz="2800" b="1" dirty="0" smtClean="0">
                <a:solidFill>
                  <a:srgbClr val="002060"/>
                </a:solidFill>
              </a:rPr>
              <a:t>七问：非营利性民办学校举办者的获利诉求如何实现呢？</a:t>
            </a:r>
            <a:endParaRPr lang="zh-CN" altLang="zh-CN" sz="2800" dirty="0" smtClean="0">
              <a:solidFill>
                <a:srgbClr val="002060"/>
              </a:solidFill>
            </a:endParaRPr>
          </a:p>
          <a:p>
            <a:pPr>
              <a:lnSpc>
                <a:spcPct val="150000"/>
              </a:lnSpc>
            </a:pPr>
            <a:r>
              <a:rPr lang="en-US" altLang="zh-CN" sz="2400" b="1" dirty="0" smtClean="0">
                <a:solidFill>
                  <a:srgbClr val="0070C0"/>
                </a:solidFill>
              </a:rPr>
              <a:t>     </a:t>
            </a:r>
            <a:r>
              <a:rPr lang="zh-CN" altLang="zh-CN" sz="2400" b="1" dirty="0" smtClean="0">
                <a:solidFill>
                  <a:srgbClr val="0070C0"/>
                </a:solidFill>
              </a:rPr>
              <a:t>一、依据新法，在民办学校终止时获取补偿或者奖励。</a:t>
            </a:r>
            <a:endParaRPr lang="zh-CN" altLang="zh-CN" sz="2400" dirty="0" smtClean="0">
              <a:solidFill>
                <a:srgbClr val="0070C0"/>
              </a:solidFill>
            </a:endParaRPr>
          </a:p>
          <a:p>
            <a:pPr>
              <a:lnSpc>
                <a:spcPct val="150000"/>
              </a:lnSpc>
            </a:pPr>
            <a:r>
              <a:rPr lang="en-US" altLang="zh-CN" sz="2400" b="1" dirty="0" smtClean="0">
                <a:solidFill>
                  <a:srgbClr val="0070C0"/>
                </a:solidFill>
              </a:rPr>
              <a:t>     </a:t>
            </a:r>
            <a:r>
              <a:rPr lang="zh-CN" altLang="zh-CN" sz="2400" b="1" dirty="0" smtClean="0">
                <a:solidFill>
                  <a:srgbClr val="0070C0"/>
                </a:solidFill>
              </a:rPr>
              <a:t>二、担任学校领导干部，通过工作直接获取劳动报酬和奖励。</a:t>
            </a:r>
            <a:endParaRPr lang="zh-CN" altLang="zh-CN" sz="2400" dirty="0" smtClean="0">
              <a:solidFill>
                <a:srgbClr val="0070C0"/>
              </a:solidFill>
            </a:endParaRPr>
          </a:p>
          <a:p>
            <a:pPr>
              <a:lnSpc>
                <a:spcPct val="150000"/>
              </a:lnSpc>
            </a:pPr>
            <a:r>
              <a:rPr lang="en-US" altLang="zh-CN" sz="2400" b="1" dirty="0" smtClean="0">
                <a:solidFill>
                  <a:srgbClr val="0070C0"/>
                </a:solidFill>
              </a:rPr>
              <a:t>     </a:t>
            </a:r>
            <a:r>
              <a:rPr lang="zh-CN" altLang="zh-CN" sz="2400" b="1" dirty="0" smtClean="0">
                <a:solidFill>
                  <a:srgbClr val="0070C0"/>
                </a:solidFill>
              </a:rPr>
              <a:t>三、借鉴互联网商业思维，通过为学校提供服务获取合法收益。</a:t>
            </a:r>
            <a:br>
              <a:rPr lang="en-US" altLang="zh-CN" sz="2400" dirty="0" smtClean="0">
                <a:solidFill>
                  <a:srgbClr val="0070C0"/>
                </a:solidFill>
              </a:rPr>
            </a:br>
            <a:r>
              <a:rPr lang="en-US" altLang="zh-CN" sz="2400" dirty="0" smtClean="0">
                <a:solidFill>
                  <a:srgbClr val="0070C0"/>
                </a:solidFill>
              </a:rPr>
              <a:t>     </a:t>
            </a:r>
            <a:r>
              <a:rPr lang="zh-CN" altLang="zh-CN" sz="2400" b="1" dirty="0" smtClean="0">
                <a:solidFill>
                  <a:srgbClr val="0070C0"/>
                </a:solidFill>
              </a:rPr>
              <a:t>四、多元发展，通过学校良好影响带动其他产业发展。</a:t>
            </a:r>
            <a:endParaRPr lang="zh-CN" altLang="zh-CN" sz="2400" dirty="0" smtClean="0">
              <a:solidFill>
                <a:srgbClr val="0070C0"/>
              </a:solidFill>
            </a:endParaRPr>
          </a:p>
          <a:p>
            <a:pPr>
              <a:lnSpc>
                <a:spcPct val="150000"/>
              </a:lnSpc>
            </a:pPr>
            <a:r>
              <a:rPr lang="en-US" altLang="zh-CN" sz="2400" b="1" dirty="0" smtClean="0">
                <a:solidFill>
                  <a:srgbClr val="0070C0"/>
                </a:solidFill>
              </a:rPr>
              <a:t>     </a:t>
            </a:r>
            <a:r>
              <a:rPr lang="zh-CN" altLang="zh-CN" sz="2400" b="1" dirty="0" smtClean="0">
                <a:solidFill>
                  <a:srgbClr val="0070C0"/>
                </a:solidFill>
              </a:rPr>
              <a:t>五、通过</a:t>
            </a:r>
            <a:r>
              <a:rPr lang="en-US" altLang="zh-CN" sz="2400" b="1" dirty="0" smtClean="0">
                <a:solidFill>
                  <a:srgbClr val="0070C0"/>
                </a:solidFill>
              </a:rPr>
              <a:t>VIE</a:t>
            </a:r>
            <a:r>
              <a:rPr lang="zh-CN" altLang="zh-CN" sz="2400" b="1" dirty="0" smtClean="0">
                <a:solidFill>
                  <a:srgbClr val="0070C0"/>
                </a:solidFill>
              </a:rPr>
              <a:t>和</a:t>
            </a:r>
            <a:r>
              <a:rPr lang="en-US" altLang="zh-CN" sz="2400" b="1" dirty="0" smtClean="0">
                <a:solidFill>
                  <a:srgbClr val="0070C0"/>
                </a:solidFill>
              </a:rPr>
              <a:t>ABS</a:t>
            </a:r>
            <a:r>
              <a:rPr lang="zh-CN" altLang="zh-CN" sz="2400" b="1" dirty="0" smtClean="0">
                <a:solidFill>
                  <a:srgbClr val="0070C0"/>
                </a:solidFill>
              </a:rPr>
              <a:t>等模式，在资本市场上获取经济利益。</a:t>
            </a:r>
            <a:endParaRPr lang="zh-CN" altLang="zh-CN" sz="2400" dirty="0" smtClean="0">
              <a:solidFill>
                <a:srgbClr val="0070C0"/>
              </a:solidFill>
            </a:endParaRPr>
          </a:p>
          <a:p>
            <a:pPr>
              <a:lnSpc>
                <a:spcPct val="150000"/>
              </a:lnSpc>
            </a:pPr>
            <a:r>
              <a:rPr lang="en-US" altLang="zh-CN" sz="2400" dirty="0" smtClean="0">
                <a:solidFill>
                  <a:srgbClr val="0070C0"/>
                </a:solidFill>
              </a:rPr>
              <a:t>      </a:t>
            </a:r>
            <a:r>
              <a:rPr lang="zh-CN" altLang="zh-CN" sz="2400" dirty="0" smtClean="0">
                <a:solidFill>
                  <a:srgbClr val="0070C0"/>
                </a:solidFill>
              </a:rPr>
              <a:t>需要说明的是，非营利性民办学校举办者要想实现获利诉求，无论是采取什么样的模式，都必须要严格遵守三个重要前提：</a:t>
            </a:r>
            <a:r>
              <a:rPr lang="en-US" altLang="zh-CN" sz="2400" dirty="0" smtClean="0">
                <a:solidFill>
                  <a:srgbClr val="0070C0"/>
                </a:solidFill>
              </a:rPr>
              <a:t>1.</a:t>
            </a:r>
            <a:r>
              <a:rPr lang="zh-CN" altLang="zh-CN" sz="2400" dirty="0" smtClean="0">
                <a:solidFill>
                  <a:srgbClr val="0070C0"/>
                </a:solidFill>
              </a:rPr>
              <a:t>在现实的法律规范下，合情合理地获取；</a:t>
            </a:r>
            <a:r>
              <a:rPr lang="en-US" altLang="zh-CN" sz="2400" dirty="0" smtClean="0">
                <a:solidFill>
                  <a:srgbClr val="0070C0"/>
                </a:solidFill>
              </a:rPr>
              <a:t>2.</a:t>
            </a:r>
            <a:r>
              <a:rPr lang="zh-CN" altLang="zh-CN" sz="2400" dirty="0" smtClean="0">
                <a:solidFill>
                  <a:srgbClr val="0070C0"/>
                </a:solidFill>
              </a:rPr>
              <a:t>民办学校自身得到良好发展，有实现利益诉求的可能性；</a:t>
            </a:r>
            <a:r>
              <a:rPr lang="en-US" altLang="zh-CN" sz="2400" dirty="0" smtClean="0">
                <a:solidFill>
                  <a:srgbClr val="0070C0"/>
                </a:solidFill>
              </a:rPr>
              <a:t>3.</a:t>
            </a:r>
            <a:r>
              <a:rPr lang="zh-CN" altLang="zh-CN" sz="2400" dirty="0" smtClean="0">
                <a:solidFill>
                  <a:srgbClr val="0070C0"/>
                </a:solidFill>
              </a:rPr>
              <a:t>不得损害学校利益或为学校发展带来潜在风险。</a:t>
            </a:r>
            <a:endParaRPr lang="zh-CN" altLang="zh-CN" sz="24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464457" y="667657"/>
            <a:ext cx="11466286" cy="3920432"/>
          </a:xfrm>
          <a:prstGeom prst="rect">
            <a:avLst/>
          </a:prstGeom>
          <a:noFill/>
        </p:spPr>
        <p:txBody>
          <a:bodyPr wrap="square" rtlCol="0">
            <a:spAutoFit/>
          </a:bodyPr>
          <a:lstStyle/>
          <a:p>
            <a:pPr>
              <a:lnSpc>
                <a:spcPct val="200000"/>
              </a:lnSpc>
            </a:pPr>
            <a:r>
              <a:rPr lang="en-US" altLang="zh-CN" sz="3200" b="1" dirty="0" smtClean="0">
                <a:solidFill>
                  <a:srgbClr val="002060"/>
                </a:solidFill>
              </a:rPr>
              <a:t>     </a:t>
            </a:r>
            <a:r>
              <a:rPr lang="zh-CN" altLang="zh-CN" sz="2800" b="1" dirty="0" smtClean="0"/>
              <a:t>八问：如何正确理解新法的精神要点？</a:t>
            </a:r>
            <a:endParaRPr lang="zh-CN" altLang="zh-CN" sz="2800" dirty="0" smtClean="0"/>
          </a:p>
          <a:p>
            <a:pPr>
              <a:lnSpc>
                <a:spcPct val="200000"/>
              </a:lnSpc>
            </a:pPr>
            <a:r>
              <a:rPr lang="en-US" altLang="zh-CN" sz="2400" b="1" dirty="0" smtClean="0">
                <a:solidFill>
                  <a:srgbClr val="0070C0"/>
                </a:solidFill>
                <a:latin typeface="+mn-ea"/>
              </a:rPr>
              <a:t>         </a:t>
            </a:r>
            <a:r>
              <a:rPr lang="zh-CN" altLang="zh-CN" sz="2400" b="1" dirty="0" smtClean="0">
                <a:solidFill>
                  <a:srgbClr val="0070C0"/>
                </a:solidFill>
                <a:latin typeface="+mn-ea"/>
              </a:rPr>
              <a:t>教育部发展规划司王大泉副司长认为，新法精神可以从“改革、促进、规范、稳定、创新”</a:t>
            </a:r>
            <a:r>
              <a:rPr lang="en-US" altLang="zh-CN" sz="2400" b="1" dirty="0" smtClean="0">
                <a:solidFill>
                  <a:srgbClr val="0070C0"/>
                </a:solidFill>
                <a:latin typeface="+mn-ea"/>
              </a:rPr>
              <a:t>5</a:t>
            </a:r>
            <a:r>
              <a:rPr lang="zh-CN" altLang="zh-CN" sz="2400" b="1" dirty="0" smtClean="0">
                <a:solidFill>
                  <a:srgbClr val="0070C0"/>
                </a:solidFill>
                <a:latin typeface="+mn-ea"/>
              </a:rPr>
              <a:t>个核心词来理解。改革是指以实施非营利性和营利性民办学校分类管理改革为核心，分类管理改革的核心目的是使非营利性民办学校和营利性民办学校都获得稳定发展的制度保障。</a:t>
            </a:r>
            <a:endParaRPr lang="zh-CN" altLang="zh-CN" sz="2400" b="1" dirty="0">
              <a:solidFill>
                <a:srgbClr val="0070C0"/>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464457" y="667657"/>
            <a:ext cx="11466286" cy="5755422"/>
          </a:xfrm>
          <a:prstGeom prst="rect">
            <a:avLst/>
          </a:prstGeom>
          <a:noFill/>
        </p:spPr>
        <p:txBody>
          <a:bodyPr wrap="square" rtlCol="0">
            <a:spAutoFit/>
          </a:bodyPr>
          <a:lstStyle/>
          <a:p>
            <a:r>
              <a:rPr lang="en-US" altLang="zh-CN" sz="3200" b="1" dirty="0" smtClean="0">
                <a:solidFill>
                  <a:srgbClr val="002060"/>
                </a:solidFill>
              </a:rPr>
              <a:t>     </a:t>
            </a:r>
            <a:r>
              <a:rPr lang="zh-CN" altLang="zh-CN" sz="2800" b="1" dirty="0" smtClean="0">
                <a:solidFill>
                  <a:srgbClr val="002060"/>
                </a:solidFill>
              </a:rPr>
              <a:t>九问：本次修法的亮点是什么？</a:t>
            </a:r>
            <a:endParaRPr lang="zh-CN" altLang="zh-CN" sz="2800" dirty="0" smtClean="0">
              <a:solidFill>
                <a:srgbClr val="002060"/>
              </a:solidFill>
            </a:endParaRPr>
          </a:p>
          <a:p>
            <a:pPr>
              <a:lnSpc>
                <a:spcPct val="200000"/>
              </a:lnSpc>
            </a:pPr>
            <a:r>
              <a:rPr lang="zh-CN" altLang="zh-CN" sz="2400" dirty="0" smtClean="0"/>
              <a:t>　　</a:t>
            </a:r>
            <a:r>
              <a:rPr lang="en-US" altLang="zh-CN" sz="2400" dirty="0" smtClean="0"/>
              <a:t> </a:t>
            </a:r>
            <a:r>
              <a:rPr lang="zh-CN" altLang="zh-CN" sz="2400" b="1" dirty="0" smtClean="0">
                <a:solidFill>
                  <a:srgbClr val="0070C0"/>
                </a:solidFill>
              </a:rPr>
              <a:t>一是进一步加强民办学校党的建设。</a:t>
            </a:r>
            <a:endParaRPr lang="zh-CN" altLang="zh-CN" sz="2400" dirty="0" smtClean="0">
              <a:solidFill>
                <a:srgbClr val="0070C0"/>
              </a:solidFill>
            </a:endParaRPr>
          </a:p>
          <a:p>
            <a:pPr>
              <a:lnSpc>
                <a:spcPct val="200000"/>
              </a:lnSpc>
            </a:pPr>
            <a:r>
              <a:rPr lang="zh-CN" altLang="zh-CN" sz="2400" dirty="0" smtClean="0">
                <a:solidFill>
                  <a:srgbClr val="0070C0"/>
                </a:solidFill>
              </a:rPr>
              <a:t>　　</a:t>
            </a:r>
            <a:r>
              <a:rPr lang="en-US" altLang="zh-CN" sz="2400" dirty="0" smtClean="0">
                <a:solidFill>
                  <a:srgbClr val="0070C0"/>
                </a:solidFill>
              </a:rPr>
              <a:t> </a:t>
            </a:r>
            <a:r>
              <a:rPr lang="zh-CN" altLang="zh-CN" sz="2400" b="1" dirty="0" smtClean="0">
                <a:solidFill>
                  <a:srgbClr val="0070C0"/>
                </a:solidFill>
              </a:rPr>
              <a:t>二是确立分类管理的法律依据。</a:t>
            </a:r>
            <a:endParaRPr lang="zh-CN" altLang="zh-CN" sz="2400" dirty="0" smtClean="0">
              <a:solidFill>
                <a:srgbClr val="0070C0"/>
              </a:solidFill>
            </a:endParaRPr>
          </a:p>
          <a:p>
            <a:pPr>
              <a:lnSpc>
                <a:spcPct val="200000"/>
              </a:lnSpc>
            </a:pPr>
            <a:r>
              <a:rPr lang="zh-CN" altLang="zh-CN" sz="2400" dirty="0" smtClean="0">
                <a:solidFill>
                  <a:srgbClr val="0070C0"/>
                </a:solidFill>
              </a:rPr>
              <a:t>　　</a:t>
            </a:r>
            <a:r>
              <a:rPr lang="en-US" altLang="zh-CN" sz="2400" dirty="0" smtClean="0">
                <a:solidFill>
                  <a:srgbClr val="0070C0"/>
                </a:solidFill>
              </a:rPr>
              <a:t> </a:t>
            </a:r>
            <a:r>
              <a:rPr lang="zh-CN" altLang="zh-CN" sz="2400" b="1" dirty="0" smtClean="0">
                <a:solidFill>
                  <a:srgbClr val="0070C0"/>
                </a:solidFill>
              </a:rPr>
              <a:t>三是进一步保障举办者权益。</a:t>
            </a:r>
            <a:endParaRPr lang="zh-CN" altLang="zh-CN" sz="2400" dirty="0" smtClean="0">
              <a:solidFill>
                <a:srgbClr val="0070C0"/>
              </a:solidFill>
            </a:endParaRPr>
          </a:p>
          <a:p>
            <a:pPr>
              <a:lnSpc>
                <a:spcPct val="200000"/>
              </a:lnSpc>
            </a:pPr>
            <a:r>
              <a:rPr lang="zh-CN" altLang="zh-CN" sz="2400" dirty="0" smtClean="0">
                <a:solidFill>
                  <a:srgbClr val="0070C0"/>
                </a:solidFill>
              </a:rPr>
              <a:t>　　</a:t>
            </a:r>
            <a:r>
              <a:rPr lang="en-US" altLang="zh-CN" sz="2400" dirty="0" smtClean="0">
                <a:solidFill>
                  <a:srgbClr val="0070C0"/>
                </a:solidFill>
              </a:rPr>
              <a:t> </a:t>
            </a:r>
            <a:r>
              <a:rPr lang="zh-CN" altLang="zh-CN" sz="2400" b="1" dirty="0" smtClean="0">
                <a:solidFill>
                  <a:srgbClr val="0070C0"/>
                </a:solidFill>
              </a:rPr>
              <a:t>四是进一步完善师生权益保障机制。</a:t>
            </a:r>
            <a:endParaRPr lang="zh-CN" altLang="zh-CN" sz="2400" dirty="0" smtClean="0">
              <a:solidFill>
                <a:srgbClr val="0070C0"/>
              </a:solidFill>
            </a:endParaRPr>
          </a:p>
          <a:p>
            <a:pPr>
              <a:lnSpc>
                <a:spcPct val="200000"/>
              </a:lnSpc>
            </a:pPr>
            <a:r>
              <a:rPr lang="zh-CN" altLang="zh-CN" sz="2400" dirty="0" smtClean="0">
                <a:solidFill>
                  <a:srgbClr val="0070C0"/>
                </a:solidFill>
              </a:rPr>
              <a:t>　　</a:t>
            </a:r>
            <a:r>
              <a:rPr lang="en-US" altLang="zh-CN" sz="2400" dirty="0" smtClean="0">
                <a:solidFill>
                  <a:srgbClr val="0070C0"/>
                </a:solidFill>
              </a:rPr>
              <a:t> </a:t>
            </a:r>
            <a:r>
              <a:rPr lang="zh-CN" altLang="zh-CN" sz="2400" b="1" dirty="0" smtClean="0">
                <a:solidFill>
                  <a:srgbClr val="0070C0"/>
                </a:solidFill>
              </a:rPr>
              <a:t>五是进一步完善国家扶持政策。</a:t>
            </a:r>
            <a:endParaRPr lang="zh-CN" altLang="zh-CN" sz="2400" dirty="0" smtClean="0">
              <a:solidFill>
                <a:srgbClr val="0070C0"/>
              </a:solidFill>
            </a:endParaRPr>
          </a:p>
          <a:p>
            <a:pPr>
              <a:lnSpc>
                <a:spcPct val="200000"/>
              </a:lnSpc>
            </a:pPr>
            <a:r>
              <a:rPr lang="zh-CN" altLang="zh-CN" sz="2400" dirty="0" smtClean="0">
                <a:solidFill>
                  <a:srgbClr val="0070C0"/>
                </a:solidFill>
              </a:rPr>
              <a:t>　　</a:t>
            </a:r>
            <a:r>
              <a:rPr lang="en-US" altLang="zh-CN" sz="2400" dirty="0" smtClean="0">
                <a:solidFill>
                  <a:srgbClr val="0070C0"/>
                </a:solidFill>
              </a:rPr>
              <a:t> </a:t>
            </a:r>
            <a:r>
              <a:rPr lang="zh-CN" altLang="zh-CN" sz="2400" b="1" dirty="0" smtClean="0">
                <a:solidFill>
                  <a:srgbClr val="0070C0"/>
                </a:solidFill>
              </a:rPr>
              <a:t>六是进一步健全民办学校治理机制。</a:t>
            </a:r>
            <a:endParaRPr lang="zh-CN" altLang="zh-CN" sz="2400" dirty="0" smtClean="0">
              <a:solidFill>
                <a:srgbClr val="0070C0"/>
              </a:solidFill>
            </a:endParaRPr>
          </a:p>
          <a:p>
            <a:pPr>
              <a:lnSpc>
                <a:spcPct val="200000"/>
              </a:lnSpc>
            </a:pPr>
            <a:r>
              <a:rPr lang="zh-CN" altLang="zh-CN" sz="2400" dirty="0" smtClean="0">
                <a:solidFill>
                  <a:srgbClr val="0070C0"/>
                </a:solidFill>
              </a:rPr>
              <a:t>　　</a:t>
            </a:r>
            <a:r>
              <a:rPr lang="en-US" altLang="zh-CN" sz="2400" dirty="0" smtClean="0">
                <a:solidFill>
                  <a:srgbClr val="0070C0"/>
                </a:solidFill>
              </a:rPr>
              <a:t> </a:t>
            </a:r>
            <a:r>
              <a:rPr lang="zh-CN" altLang="zh-CN" sz="2400" b="1" dirty="0" smtClean="0">
                <a:solidFill>
                  <a:srgbClr val="0070C0"/>
                </a:solidFill>
              </a:rPr>
              <a:t>七是保障实现平稳过渡。</a:t>
            </a:r>
            <a:endParaRPr lang="zh-CN" altLang="zh-CN" sz="24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464457" y="333829"/>
            <a:ext cx="11466286" cy="5262979"/>
          </a:xfrm>
          <a:prstGeom prst="rect">
            <a:avLst/>
          </a:prstGeom>
          <a:noFill/>
        </p:spPr>
        <p:txBody>
          <a:bodyPr wrap="square" rtlCol="0">
            <a:spAutoFit/>
          </a:bodyPr>
          <a:lstStyle/>
          <a:p>
            <a:pPr>
              <a:lnSpc>
                <a:spcPct val="150000"/>
              </a:lnSpc>
            </a:pPr>
            <a:r>
              <a:rPr lang="en-US" altLang="zh-CN" sz="3200" b="1" dirty="0" smtClean="0">
                <a:solidFill>
                  <a:srgbClr val="002060"/>
                </a:solidFill>
              </a:rPr>
              <a:t>     </a:t>
            </a:r>
            <a:r>
              <a:rPr lang="zh-CN" altLang="zh-CN" sz="2800" b="1" dirty="0" smtClean="0">
                <a:solidFill>
                  <a:srgbClr val="002060"/>
                </a:solidFill>
              </a:rPr>
              <a:t>十问：民办学校章程的修订需要注意什么？</a:t>
            </a:r>
            <a:endParaRPr lang="zh-CN" altLang="zh-CN" sz="2800" dirty="0" smtClean="0">
              <a:solidFill>
                <a:srgbClr val="002060"/>
              </a:solidFill>
            </a:endParaRPr>
          </a:p>
          <a:p>
            <a:pPr>
              <a:lnSpc>
                <a:spcPct val="150000"/>
              </a:lnSpc>
            </a:pPr>
            <a:r>
              <a:rPr lang="en-US" altLang="zh-CN" sz="2400" dirty="0" smtClean="0"/>
              <a:t>     </a:t>
            </a:r>
            <a:r>
              <a:rPr lang="zh-CN" altLang="zh-CN" sz="2400" b="1" dirty="0" smtClean="0">
                <a:solidFill>
                  <a:srgbClr val="0070C0"/>
                </a:solidFill>
                <a:latin typeface="+mn-ea"/>
              </a:rPr>
              <a:t>章程中要明确理事、董事以及理事长、董事长的产生办法，需要在章程中明确；明确理事会、董事会的人员构成。章程应当规定适当的教职工代表数量；明确理事、董事的任期。明确理事会、董事会的议事规则，即理事会、董事会讨论民办学校具体事项的议事方式和表决程序。</a:t>
            </a:r>
            <a:endParaRPr lang="zh-CN" altLang="zh-CN" sz="2400" b="1" dirty="0" smtClean="0">
              <a:solidFill>
                <a:srgbClr val="0070C0"/>
              </a:solidFill>
              <a:latin typeface="+mn-ea"/>
            </a:endParaRPr>
          </a:p>
          <a:p>
            <a:pPr>
              <a:lnSpc>
                <a:spcPct val="150000"/>
              </a:lnSpc>
            </a:pPr>
            <a:r>
              <a:rPr lang="en-US" altLang="zh-CN" sz="2400" b="1" dirty="0" smtClean="0">
                <a:solidFill>
                  <a:srgbClr val="0070C0"/>
                </a:solidFill>
                <a:latin typeface="+mn-ea"/>
              </a:rPr>
              <a:t>      </a:t>
            </a:r>
            <a:r>
              <a:rPr lang="zh-CN" altLang="zh-CN" sz="2400" b="1" dirty="0" smtClean="0">
                <a:solidFill>
                  <a:srgbClr val="0070C0"/>
                </a:solidFill>
                <a:latin typeface="+mn-ea"/>
              </a:rPr>
              <a:t>《民办教育促进法》第二十条规定学校理事会或者董事会由举办者或者其代表、校长、教职工代表等人员组成。其中三分之一以上的理事或者董事应当具有五年以上教育教学经验。学校理事会或者董事会由五人以上组成，设理事长或者董事长一人。理事长、理事或者董事长、董事名单报审批机关备案。</a:t>
            </a:r>
            <a:endParaRPr lang="zh-CN" altLang="zh-CN" sz="2400" b="1" dirty="0" smtClean="0">
              <a:solidFill>
                <a:srgbClr val="0070C0"/>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464457" y="1640113"/>
            <a:ext cx="11466286" cy="3600986"/>
          </a:xfrm>
          <a:prstGeom prst="rect">
            <a:avLst/>
          </a:prstGeom>
          <a:noFill/>
        </p:spPr>
        <p:txBody>
          <a:bodyPr wrap="square" rtlCol="0">
            <a:spAutoFit/>
          </a:bodyPr>
          <a:lstStyle/>
          <a:p>
            <a:pPr>
              <a:lnSpc>
                <a:spcPct val="150000"/>
              </a:lnSpc>
            </a:pPr>
            <a:r>
              <a:rPr lang="en-US" altLang="zh-CN" sz="2400" b="1" dirty="0" smtClean="0">
                <a:solidFill>
                  <a:srgbClr val="0070C0"/>
                </a:solidFill>
                <a:latin typeface="+mn-ea"/>
              </a:rPr>
              <a:t>      </a:t>
            </a:r>
            <a:r>
              <a:rPr lang="zh-CN" altLang="zh-CN" sz="2400" b="1" dirty="0" smtClean="0">
                <a:solidFill>
                  <a:srgbClr val="0070C0"/>
                </a:solidFill>
                <a:latin typeface="+mn-ea"/>
              </a:rPr>
              <a:t>第二十一条规定：学校理事会或者董事会行使下列职权：</a:t>
            </a:r>
            <a:r>
              <a:rPr lang="en-US" altLang="zh-CN" sz="2400" b="1" dirty="0" smtClean="0">
                <a:solidFill>
                  <a:srgbClr val="0070C0"/>
                </a:solidFill>
                <a:latin typeface="+mn-ea"/>
              </a:rPr>
              <a:t>(</a:t>
            </a:r>
            <a:r>
              <a:rPr lang="zh-CN" altLang="zh-CN" sz="2400" b="1" dirty="0" smtClean="0">
                <a:solidFill>
                  <a:srgbClr val="0070C0"/>
                </a:solidFill>
                <a:latin typeface="+mn-ea"/>
              </a:rPr>
              <a:t>一</a:t>
            </a:r>
            <a:r>
              <a:rPr lang="en-US" altLang="zh-CN" sz="2400" b="1" dirty="0" smtClean="0">
                <a:solidFill>
                  <a:srgbClr val="0070C0"/>
                </a:solidFill>
                <a:latin typeface="+mn-ea"/>
              </a:rPr>
              <a:t>)</a:t>
            </a:r>
            <a:r>
              <a:rPr lang="zh-CN" altLang="zh-CN" sz="2400" b="1" dirty="0" smtClean="0">
                <a:solidFill>
                  <a:srgbClr val="0070C0"/>
                </a:solidFill>
                <a:latin typeface="+mn-ea"/>
              </a:rPr>
              <a:t>聘任和解聘校长</a:t>
            </a:r>
            <a:r>
              <a:rPr lang="en-US" altLang="zh-CN" sz="2400" b="1" dirty="0" smtClean="0">
                <a:solidFill>
                  <a:srgbClr val="0070C0"/>
                </a:solidFill>
                <a:latin typeface="+mn-ea"/>
              </a:rPr>
              <a:t>;(</a:t>
            </a:r>
            <a:r>
              <a:rPr lang="zh-CN" altLang="zh-CN" sz="2400" b="1" dirty="0" smtClean="0">
                <a:solidFill>
                  <a:srgbClr val="0070C0"/>
                </a:solidFill>
                <a:latin typeface="+mn-ea"/>
              </a:rPr>
              <a:t>二</a:t>
            </a:r>
            <a:r>
              <a:rPr lang="en-US" altLang="zh-CN" sz="2400" b="1" dirty="0" smtClean="0">
                <a:solidFill>
                  <a:srgbClr val="0070C0"/>
                </a:solidFill>
                <a:latin typeface="+mn-ea"/>
              </a:rPr>
              <a:t>)</a:t>
            </a:r>
            <a:r>
              <a:rPr lang="zh-CN" altLang="zh-CN" sz="2400" b="1" dirty="0" smtClean="0">
                <a:solidFill>
                  <a:srgbClr val="0070C0"/>
                </a:solidFill>
                <a:latin typeface="+mn-ea"/>
              </a:rPr>
              <a:t>修改学校章程和制定学校的规章制度；</a:t>
            </a:r>
            <a:r>
              <a:rPr lang="en-US" altLang="zh-CN" sz="2400" b="1" dirty="0" smtClean="0">
                <a:solidFill>
                  <a:srgbClr val="0070C0"/>
                </a:solidFill>
                <a:latin typeface="+mn-ea"/>
              </a:rPr>
              <a:t>(</a:t>
            </a:r>
            <a:r>
              <a:rPr lang="zh-CN" altLang="zh-CN" sz="2400" b="1" dirty="0" smtClean="0">
                <a:solidFill>
                  <a:srgbClr val="0070C0"/>
                </a:solidFill>
                <a:latin typeface="+mn-ea"/>
              </a:rPr>
              <a:t>三</a:t>
            </a:r>
            <a:r>
              <a:rPr lang="en-US" altLang="zh-CN" sz="2400" b="1" dirty="0" smtClean="0">
                <a:solidFill>
                  <a:srgbClr val="0070C0"/>
                </a:solidFill>
                <a:latin typeface="+mn-ea"/>
              </a:rPr>
              <a:t>)</a:t>
            </a:r>
            <a:r>
              <a:rPr lang="zh-CN" altLang="zh-CN" sz="2400" b="1" dirty="0" smtClean="0">
                <a:solidFill>
                  <a:srgbClr val="0070C0"/>
                </a:solidFill>
                <a:latin typeface="+mn-ea"/>
              </a:rPr>
              <a:t>制定发展规划，批准年度工作计划；</a:t>
            </a:r>
            <a:r>
              <a:rPr lang="en-US" altLang="zh-CN" sz="2400" b="1" dirty="0" smtClean="0">
                <a:solidFill>
                  <a:srgbClr val="0070C0"/>
                </a:solidFill>
                <a:latin typeface="+mn-ea"/>
              </a:rPr>
              <a:t>(</a:t>
            </a:r>
            <a:r>
              <a:rPr lang="zh-CN" altLang="zh-CN" sz="2400" b="1" dirty="0" smtClean="0">
                <a:solidFill>
                  <a:srgbClr val="0070C0"/>
                </a:solidFill>
                <a:latin typeface="+mn-ea"/>
              </a:rPr>
              <a:t>四</a:t>
            </a:r>
            <a:r>
              <a:rPr lang="en-US" altLang="zh-CN" sz="2400" b="1" dirty="0" smtClean="0">
                <a:solidFill>
                  <a:srgbClr val="0070C0"/>
                </a:solidFill>
                <a:latin typeface="+mn-ea"/>
              </a:rPr>
              <a:t>)</a:t>
            </a:r>
            <a:r>
              <a:rPr lang="zh-CN" altLang="zh-CN" sz="2400" b="1" dirty="0" smtClean="0">
                <a:solidFill>
                  <a:srgbClr val="0070C0"/>
                </a:solidFill>
                <a:latin typeface="+mn-ea"/>
              </a:rPr>
              <a:t>筹集办学经费，审核预算、决算；</a:t>
            </a:r>
            <a:r>
              <a:rPr lang="en-US" altLang="zh-CN" sz="2400" b="1" dirty="0" smtClean="0">
                <a:solidFill>
                  <a:srgbClr val="0070C0"/>
                </a:solidFill>
                <a:latin typeface="+mn-ea"/>
              </a:rPr>
              <a:t>(</a:t>
            </a:r>
            <a:r>
              <a:rPr lang="zh-CN" altLang="zh-CN" sz="2400" b="1" dirty="0" smtClean="0">
                <a:solidFill>
                  <a:srgbClr val="0070C0"/>
                </a:solidFill>
                <a:latin typeface="+mn-ea"/>
              </a:rPr>
              <a:t>五</a:t>
            </a:r>
            <a:r>
              <a:rPr lang="en-US" altLang="zh-CN" sz="2400" b="1" dirty="0" smtClean="0">
                <a:solidFill>
                  <a:srgbClr val="0070C0"/>
                </a:solidFill>
                <a:latin typeface="+mn-ea"/>
              </a:rPr>
              <a:t>)</a:t>
            </a:r>
            <a:r>
              <a:rPr lang="zh-CN" altLang="zh-CN" sz="2400" b="1" dirty="0" smtClean="0">
                <a:solidFill>
                  <a:srgbClr val="0070C0"/>
                </a:solidFill>
                <a:latin typeface="+mn-ea"/>
              </a:rPr>
              <a:t>决定教职工的编制定额和工资标准；</a:t>
            </a:r>
            <a:r>
              <a:rPr lang="en-US" altLang="zh-CN" sz="2400" b="1" dirty="0" smtClean="0">
                <a:solidFill>
                  <a:srgbClr val="0070C0"/>
                </a:solidFill>
                <a:latin typeface="+mn-ea"/>
              </a:rPr>
              <a:t>(</a:t>
            </a:r>
            <a:r>
              <a:rPr lang="zh-CN" altLang="zh-CN" sz="2400" b="1" dirty="0" smtClean="0">
                <a:solidFill>
                  <a:srgbClr val="0070C0"/>
                </a:solidFill>
                <a:latin typeface="+mn-ea"/>
              </a:rPr>
              <a:t>六</a:t>
            </a:r>
            <a:r>
              <a:rPr lang="en-US" altLang="zh-CN" sz="2400" b="1" dirty="0" smtClean="0">
                <a:solidFill>
                  <a:srgbClr val="0070C0"/>
                </a:solidFill>
                <a:latin typeface="+mn-ea"/>
              </a:rPr>
              <a:t>)</a:t>
            </a:r>
            <a:r>
              <a:rPr lang="zh-CN" altLang="zh-CN" sz="2400" b="1" dirty="0" smtClean="0">
                <a:solidFill>
                  <a:srgbClr val="0070C0"/>
                </a:solidFill>
                <a:latin typeface="+mn-ea"/>
              </a:rPr>
              <a:t>决定学校的分立、合并、终止；</a:t>
            </a:r>
            <a:r>
              <a:rPr lang="en-US" altLang="zh-CN" sz="2400" b="1" dirty="0" smtClean="0">
                <a:solidFill>
                  <a:srgbClr val="0070C0"/>
                </a:solidFill>
                <a:latin typeface="+mn-ea"/>
              </a:rPr>
              <a:t>(</a:t>
            </a:r>
            <a:r>
              <a:rPr lang="zh-CN" altLang="zh-CN" sz="2400" b="1" dirty="0" smtClean="0">
                <a:solidFill>
                  <a:srgbClr val="0070C0"/>
                </a:solidFill>
                <a:latin typeface="+mn-ea"/>
              </a:rPr>
              <a:t>七</a:t>
            </a:r>
            <a:r>
              <a:rPr lang="en-US" altLang="zh-CN" sz="2400" b="1" dirty="0" smtClean="0">
                <a:solidFill>
                  <a:srgbClr val="0070C0"/>
                </a:solidFill>
                <a:latin typeface="+mn-ea"/>
              </a:rPr>
              <a:t>)</a:t>
            </a:r>
            <a:r>
              <a:rPr lang="zh-CN" altLang="zh-CN" sz="2400" b="1" dirty="0" smtClean="0">
                <a:solidFill>
                  <a:srgbClr val="0070C0"/>
                </a:solidFill>
                <a:latin typeface="+mn-ea"/>
              </a:rPr>
              <a:t>决定其他重大事项。其他形式决策机构的职权参照本条规定执行。</a:t>
            </a:r>
            <a:endParaRPr lang="zh-CN" altLang="zh-CN" sz="2400" b="1" dirty="0" smtClean="0">
              <a:solidFill>
                <a:srgbClr val="0070C0"/>
              </a:solidFill>
              <a:latin typeface="+mn-ea"/>
            </a:endParaRPr>
          </a:p>
          <a:p>
            <a:r>
              <a:rPr lang="en-US" altLang="zh-CN" sz="2400" b="1" dirty="0" smtClean="0">
                <a:solidFill>
                  <a:srgbClr val="0070C0"/>
                </a:solidFill>
                <a:latin typeface="+mn-ea"/>
              </a:rPr>
              <a:t>      </a:t>
            </a:r>
            <a:r>
              <a:rPr lang="zh-CN" altLang="zh-CN" sz="2400" b="1" dirty="0" smtClean="0">
                <a:solidFill>
                  <a:srgbClr val="0070C0"/>
                </a:solidFill>
                <a:latin typeface="+mn-ea"/>
              </a:rPr>
              <a:t>需要注意的是，学校章程中应尽量避免出现“应该”“不得”“禁止”“不准”“不许”等词语。</a:t>
            </a:r>
            <a:endParaRPr lang="zh-CN" altLang="zh-CN" sz="2400" b="1" dirty="0">
              <a:solidFill>
                <a:srgbClr val="0070C0"/>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464457" y="667657"/>
            <a:ext cx="11466286" cy="3877985"/>
          </a:xfrm>
          <a:prstGeom prst="rect">
            <a:avLst/>
          </a:prstGeom>
          <a:noFill/>
        </p:spPr>
        <p:txBody>
          <a:bodyPr wrap="square" rtlCol="0">
            <a:spAutoFit/>
          </a:bodyPr>
          <a:lstStyle/>
          <a:p>
            <a:pPr>
              <a:lnSpc>
                <a:spcPct val="150000"/>
              </a:lnSpc>
            </a:pPr>
            <a:r>
              <a:rPr lang="en-US" altLang="zh-CN" sz="2800" b="1" dirty="0" smtClean="0">
                <a:latin typeface="+mn-ea"/>
              </a:rPr>
              <a:t>      </a:t>
            </a:r>
            <a:r>
              <a:rPr lang="zh-CN" altLang="zh-CN" sz="2800" b="1" dirty="0" smtClean="0">
                <a:latin typeface="+mn-ea"/>
              </a:rPr>
              <a:t>十一问：关于民办学校董事会制度建设，民办学校需要如何发声？</a:t>
            </a:r>
            <a:endParaRPr lang="zh-CN" altLang="zh-CN" sz="2800" b="1" dirty="0" smtClean="0">
              <a:latin typeface="+mn-ea"/>
            </a:endParaRPr>
          </a:p>
          <a:p>
            <a:pPr>
              <a:lnSpc>
                <a:spcPct val="150000"/>
              </a:lnSpc>
            </a:pPr>
            <a:r>
              <a:rPr lang="en-US" altLang="zh-CN" sz="2400" b="1" dirty="0" smtClean="0">
                <a:latin typeface="+mn-ea"/>
              </a:rPr>
              <a:t>       </a:t>
            </a:r>
            <a:r>
              <a:rPr lang="zh-CN" altLang="zh-CN" sz="2400" b="1" dirty="0" smtClean="0">
                <a:solidFill>
                  <a:srgbClr val="0070C0"/>
                </a:solidFill>
                <a:latin typeface="+mn-ea"/>
              </a:rPr>
              <a:t>我们认为，民办高校要保持科学发展，就必须坚持两个基本原则，一是在对外部环境而言，必须把自己置身于社会大系统之中，找准自己的位置，发挥自己的功能，在服务社会大系统的过程中找到自己生存发展的依据；二是对内部环境而言，必须根据社会大系统的需要，建设自己的内部组织文化，将各个成员的个人才能组织起来，形成一个有机整体以有效地承担自身在社会大系统中的功能。</a:t>
            </a:r>
            <a:endParaRPr lang="zh-CN" altLang="zh-CN" sz="2400" b="1" dirty="0" smtClean="0">
              <a:solidFill>
                <a:srgbClr val="0070C0"/>
              </a:solidFill>
              <a:latin typeface="+mn-ea"/>
            </a:endParaRPr>
          </a:p>
          <a:p>
            <a:endParaRPr lang="zh-CN" altLang="zh-CN" sz="2400" b="1" dirty="0" smtClean="0">
              <a:solidFill>
                <a:srgbClr val="0070C0"/>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136140" y="273050"/>
            <a:ext cx="8837930" cy="523220"/>
          </a:xfrm>
          <a:prstGeom prst="rect">
            <a:avLst/>
          </a:prstGeom>
          <a:noFill/>
        </p:spPr>
        <p:txBody>
          <a:bodyPr wrap="square" rtlCol="0">
            <a:spAutoFit/>
          </a:bodyPr>
          <a:lstStyle/>
          <a:p>
            <a:pPr algn="l"/>
            <a:r>
              <a:rPr lang="en-US" altLang="zh-CN" sz="2800" dirty="0">
                <a:solidFill>
                  <a:srgbClr val="C00000"/>
                </a:solidFill>
              </a:rPr>
              <a:t>    </a:t>
            </a:r>
            <a:r>
              <a:rPr lang="zh-CN" altLang="en-US" sz="2800" dirty="0">
                <a:solidFill>
                  <a:schemeClr val="accent5">
                    <a:lumMod val="50000"/>
                  </a:schemeClr>
                </a:solidFill>
                <a:latin typeface="黑体" panose="02010609060101010101" pitchFamily="49" charset="-122"/>
                <a:ea typeface="黑体" panose="02010609060101010101" pitchFamily="49" charset="-122"/>
              </a:rPr>
              <a:t>2005-2015年我国年出国留学人数及增速</a:t>
            </a:r>
            <a:endParaRPr lang="zh-CN" altLang="en-US" sz="2800" dirty="0">
              <a:solidFill>
                <a:schemeClr val="accent5">
                  <a:lumMod val="50000"/>
                </a:schemeClr>
              </a:solidFill>
              <a:latin typeface="黑体" panose="02010609060101010101" pitchFamily="49" charset="-122"/>
              <a:ea typeface="黑体" panose="02010609060101010101" pitchFamily="49" charset="-122"/>
            </a:endParaRPr>
          </a:p>
        </p:txBody>
      </p:sp>
      <p:pic>
        <p:nvPicPr>
          <p:cNvPr id="36865" name="图片 16385" descr="QQ图片20161014095151"/>
          <p:cNvPicPr>
            <a:picLocks noChangeAspect="1"/>
          </p:cNvPicPr>
          <p:nvPr/>
        </p:nvPicPr>
        <p:blipFill>
          <a:blip r:embed="rId1" cstate="print"/>
          <a:stretch>
            <a:fillRect/>
          </a:stretch>
        </p:blipFill>
        <p:spPr>
          <a:xfrm>
            <a:off x="396875" y="871368"/>
            <a:ext cx="11398250" cy="5497159"/>
          </a:xfrm>
          <a:prstGeom prst="rect">
            <a:avLst/>
          </a:prstGeom>
          <a:noFill/>
          <a:ln w="9525">
            <a:noFill/>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464457" y="667657"/>
            <a:ext cx="11466286" cy="6124754"/>
          </a:xfrm>
          <a:prstGeom prst="rect">
            <a:avLst/>
          </a:prstGeom>
          <a:noFill/>
        </p:spPr>
        <p:txBody>
          <a:bodyPr wrap="square" rtlCol="0">
            <a:spAutoFit/>
          </a:bodyPr>
          <a:lstStyle/>
          <a:p>
            <a:pPr>
              <a:lnSpc>
                <a:spcPct val="200000"/>
              </a:lnSpc>
            </a:pPr>
            <a:r>
              <a:rPr lang="en-US" altLang="zh-CN" sz="2800" b="1" smtClean="0">
                <a:solidFill>
                  <a:srgbClr val="002060"/>
                </a:solidFill>
              </a:rPr>
              <a:t>       </a:t>
            </a:r>
            <a:r>
              <a:rPr lang="zh-CN" altLang="zh-CN" sz="2800" b="1" smtClean="0">
                <a:solidFill>
                  <a:srgbClr val="002060"/>
                </a:solidFill>
              </a:rPr>
              <a:t>十</a:t>
            </a:r>
            <a:r>
              <a:rPr lang="zh-CN" altLang="zh-CN" sz="2800" b="1" dirty="0" smtClean="0">
                <a:solidFill>
                  <a:srgbClr val="002060"/>
                </a:solidFill>
              </a:rPr>
              <a:t>二问：为什么要关注</a:t>
            </a:r>
            <a:r>
              <a:rPr lang="en-US" altLang="zh-CN" sz="2800" b="1" dirty="0" smtClean="0">
                <a:solidFill>
                  <a:srgbClr val="002060"/>
                </a:solidFill>
              </a:rPr>
              <a:t>PPP</a:t>
            </a:r>
            <a:r>
              <a:rPr lang="zh-CN" altLang="zh-CN" sz="2800" b="1" dirty="0" smtClean="0">
                <a:solidFill>
                  <a:srgbClr val="002060"/>
                </a:solidFill>
              </a:rPr>
              <a:t>办学模式？</a:t>
            </a:r>
            <a:endParaRPr lang="zh-CN" altLang="zh-CN" sz="2800" b="1" dirty="0" smtClean="0">
              <a:solidFill>
                <a:srgbClr val="002060"/>
              </a:solidFill>
            </a:endParaRPr>
          </a:p>
          <a:p>
            <a:pPr>
              <a:lnSpc>
                <a:spcPct val="200000"/>
              </a:lnSpc>
            </a:pPr>
            <a:r>
              <a:rPr lang="en-US" altLang="zh-CN" sz="2400" b="1" dirty="0" smtClean="0">
                <a:solidFill>
                  <a:srgbClr val="0070C0"/>
                </a:solidFill>
              </a:rPr>
              <a:t>        </a:t>
            </a:r>
            <a:r>
              <a:rPr lang="zh-CN" altLang="zh-CN" sz="2400" b="1" dirty="0" smtClean="0">
                <a:solidFill>
                  <a:srgbClr val="0070C0"/>
                </a:solidFill>
              </a:rPr>
              <a:t>国务院发布</a:t>
            </a:r>
            <a:r>
              <a:rPr lang="en-US" altLang="zh-CN" sz="2400" b="1" dirty="0" smtClean="0">
                <a:solidFill>
                  <a:srgbClr val="0070C0"/>
                </a:solidFill>
              </a:rPr>
              <a:t>《</a:t>
            </a:r>
            <a:r>
              <a:rPr lang="zh-CN" altLang="zh-CN" sz="2400" b="1" dirty="0" smtClean="0">
                <a:solidFill>
                  <a:srgbClr val="0070C0"/>
                </a:solidFill>
              </a:rPr>
              <a:t>关于鼓励社会力量兴办教育促进民办教育健康发展的若干意见</a:t>
            </a:r>
            <a:r>
              <a:rPr lang="en-US" altLang="zh-CN" sz="2400" b="1" dirty="0" smtClean="0">
                <a:solidFill>
                  <a:srgbClr val="0070C0"/>
                </a:solidFill>
              </a:rPr>
              <a:t>》</a:t>
            </a:r>
            <a:r>
              <a:rPr lang="zh-CN" altLang="en-US" sz="2400" b="1" dirty="0" smtClean="0">
                <a:solidFill>
                  <a:srgbClr val="0070C0"/>
                </a:solidFill>
              </a:rPr>
              <a:t>，</a:t>
            </a:r>
            <a:r>
              <a:rPr lang="en-US" altLang="zh-CN" sz="2400" b="1" dirty="0" smtClean="0">
                <a:solidFill>
                  <a:srgbClr val="0070C0"/>
                </a:solidFill>
              </a:rPr>
              <a:t>(</a:t>
            </a:r>
            <a:r>
              <a:rPr lang="zh-CN" altLang="zh-CN" sz="2400" b="1" dirty="0" smtClean="0">
                <a:solidFill>
                  <a:srgbClr val="0070C0"/>
                </a:solidFill>
              </a:rPr>
              <a:t>以下简称意见</a:t>
            </a:r>
            <a:r>
              <a:rPr lang="en-US" altLang="zh-CN" sz="2400" b="1" dirty="0" smtClean="0">
                <a:solidFill>
                  <a:srgbClr val="0070C0"/>
                </a:solidFill>
              </a:rPr>
              <a:t>)</a:t>
            </a:r>
            <a:r>
              <a:rPr lang="zh-CN" altLang="zh-CN" sz="2400" b="1" dirty="0" smtClean="0">
                <a:solidFill>
                  <a:srgbClr val="0070C0"/>
                </a:solidFill>
              </a:rPr>
              <a:t>。意见特别提到，要探索多元主体合作办学。推广政府和社会资本合作</a:t>
            </a:r>
            <a:r>
              <a:rPr lang="en-US" altLang="zh-CN" sz="2400" b="1" dirty="0" smtClean="0">
                <a:solidFill>
                  <a:srgbClr val="0070C0"/>
                </a:solidFill>
              </a:rPr>
              <a:t>(PPP)</a:t>
            </a:r>
            <a:r>
              <a:rPr lang="zh-CN" altLang="zh-CN" sz="2400" b="1" dirty="0" smtClean="0">
                <a:solidFill>
                  <a:srgbClr val="0070C0"/>
                </a:solidFill>
              </a:rPr>
              <a:t>模式</a:t>
            </a:r>
            <a:r>
              <a:rPr lang="en-US" altLang="zh-CN" sz="2400" b="1" dirty="0" smtClean="0">
                <a:solidFill>
                  <a:srgbClr val="0070C0"/>
                </a:solidFill>
              </a:rPr>
              <a:t>,</a:t>
            </a:r>
            <a:r>
              <a:rPr lang="zh-CN" altLang="zh-CN" sz="2400" b="1" dirty="0" smtClean="0">
                <a:solidFill>
                  <a:srgbClr val="0070C0"/>
                </a:solidFill>
              </a:rPr>
              <a:t>鼓励社会资本参与教育基础设施建设和运营管理、提供专业化服务。积极鼓励公办学校与民办学校相互购买管理服务、教学资源、科研成果。探索举办混合所有制职业院校，允许以资本、知识、技术、管理等要素参与办学并享有相应权利。鼓励营利性民办学校建立股权激励机制。</a:t>
            </a:r>
            <a:endParaRPr lang="zh-CN" altLang="zh-CN" sz="2400" b="1" dirty="0" smtClean="0">
              <a:solidFill>
                <a:srgbClr val="0070C0"/>
              </a:solidFill>
            </a:endParaRPr>
          </a:p>
          <a:p>
            <a:pPr>
              <a:lnSpc>
                <a:spcPct val="200000"/>
              </a:lnSpc>
            </a:pPr>
            <a:endParaRPr lang="zh-CN" altLang="zh-CN" sz="2400" dirty="0" smtClean="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50" name="矩形 49"/>
          <p:cNvSpPr/>
          <p:nvPr/>
        </p:nvSpPr>
        <p:spPr>
          <a:xfrm rot="5400000">
            <a:off x="5036185" y="-5090795"/>
            <a:ext cx="2118995" cy="122370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5400000">
            <a:off x="5036820" y="-260985"/>
            <a:ext cx="2118995" cy="122370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567543" y="2670629"/>
            <a:ext cx="15399657" cy="1131079"/>
          </a:xfrm>
          <a:prstGeom prst="rect">
            <a:avLst/>
          </a:prstGeom>
          <a:noFill/>
        </p:spPr>
        <p:txBody>
          <a:bodyPr wrap="square" rtlCol="0" anchor="t">
            <a:spAutoFit/>
          </a:bodyPr>
          <a:lstStyle/>
          <a:p>
            <a:pPr algn="ctr">
              <a:lnSpc>
                <a:spcPct val="200000"/>
              </a:lnSpc>
            </a:pPr>
            <a:r>
              <a:rPr lang="zh-CN" altLang="en-US" sz="4000" b="1" dirty="0" smtClean="0">
                <a:solidFill>
                  <a:schemeClr val="accent5">
                    <a:lumMod val="50000"/>
                  </a:schemeClr>
                </a:solidFill>
                <a:latin typeface="+mn-ea"/>
              </a:rPr>
              <a:t>六、</a:t>
            </a:r>
            <a:r>
              <a:rPr lang="zh-CN" altLang="en-US" sz="4000" b="1" dirty="0" smtClean="0">
                <a:solidFill>
                  <a:schemeClr val="accent5">
                    <a:lumMod val="50000"/>
                  </a:schemeClr>
                </a:solidFill>
                <a:latin typeface="+mn-ea"/>
                <a:sym typeface="楷体" panose="02010609060101010101" pitchFamily="49" charset="-122"/>
              </a:rPr>
              <a:t>陕西民办教育已出台的营非政策</a:t>
            </a:r>
            <a:endParaRPr lang="zh-CN" altLang="en-US" sz="4000" b="1" dirty="0" smtClean="0">
              <a:solidFill>
                <a:srgbClr val="002060"/>
              </a:solidFill>
              <a:latin typeface="+mn-ea"/>
              <a:sym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ldLvl="0" animBg="1"/>
      <p:bldP spid="4" grpId="0" bldLvl="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754743" y="899885"/>
            <a:ext cx="10827657" cy="6986528"/>
          </a:xfrm>
          <a:prstGeom prst="rect">
            <a:avLst/>
          </a:prstGeom>
          <a:noFill/>
        </p:spPr>
        <p:txBody>
          <a:bodyPr wrap="square" rtlCol="0">
            <a:spAutoFit/>
          </a:bodyPr>
          <a:lstStyle/>
          <a:p>
            <a:pPr>
              <a:lnSpc>
                <a:spcPct val="200000"/>
              </a:lnSpc>
            </a:pPr>
            <a:r>
              <a:rPr lang="en-US" altLang="zh-CN" sz="3200" b="1" dirty="0" smtClean="0">
                <a:solidFill>
                  <a:schemeClr val="accent5">
                    <a:lumMod val="50000"/>
                  </a:schemeClr>
                </a:solidFill>
                <a:latin typeface="微软雅黑" panose="020B0503020204020204" pitchFamily="34" charset="-122"/>
                <a:ea typeface="微软雅黑" panose="020B0503020204020204" pitchFamily="34" charset="-122"/>
                <a:sym typeface="+mn-ea"/>
              </a:rPr>
              <a:t>(</a:t>
            </a:r>
            <a:r>
              <a:rPr lang="zh-CN" altLang="en-US" sz="3200" b="1" dirty="0" smtClean="0">
                <a:solidFill>
                  <a:schemeClr val="accent5">
                    <a:lumMod val="50000"/>
                  </a:schemeClr>
                </a:solidFill>
                <a:latin typeface="微软雅黑" panose="020B0503020204020204" pitchFamily="34" charset="-122"/>
                <a:ea typeface="微软雅黑" panose="020B0503020204020204" pitchFamily="34" charset="-122"/>
                <a:sym typeface="+mn-ea"/>
              </a:rPr>
              <a:t>一</a:t>
            </a:r>
            <a:r>
              <a:rPr lang="en-US" altLang="zh-CN" sz="3200" b="1" dirty="0" smtClean="0">
                <a:solidFill>
                  <a:schemeClr val="accent5">
                    <a:lumMod val="50000"/>
                  </a:schemeClr>
                </a:solidFill>
                <a:latin typeface="微软雅黑" panose="020B0503020204020204" pitchFamily="34" charset="-122"/>
                <a:ea typeface="微软雅黑" panose="020B0503020204020204" pitchFamily="34" charset="-122"/>
                <a:sym typeface="+mn-ea"/>
              </a:rPr>
              <a:t>)</a:t>
            </a:r>
            <a:r>
              <a:rPr lang="zh-CN" altLang="en-US" sz="3200" b="1" dirty="0" smtClean="0">
                <a:solidFill>
                  <a:schemeClr val="accent5">
                    <a:lumMod val="50000"/>
                  </a:schemeClr>
                </a:solidFill>
                <a:latin typeface="微软雅黑" panose="020B0503020204020204" pitchFamily="34" charset="-122"/>
                <a:ea typeface="微软雅黑" panose="020B0503020204020204" pitchFamily="34" charset="-122"/>
                <a:sym typeface="+mn-ea"/>
              </a:rPr>
              <a:t>、</a:t>
            </a:r>
            <a:r>
              <a:rPr lang="en-US" altLang="zh-CN" sz="3200" b="1" dirty="0" smtClean="0">
                <a:solidFill>
                  <a:schemeClr val="accent5">
                    <a:lumMod val="75000"/>
                  </a:schemeClr>
                </a:solidFill>
                <a:latin typeface="仿宋" panose="02010609060101010101" pitchFamily="1" charset="-122"/>
                <a:ea typeface="仿宋" panose="02010609060101010101" pitchFamily="1" charset="-122"/>
                <a:sym typeface="+mn-ea"/>
              </a:rPr>
              <a:t>※</a:t>
            </a:r>
            <a:r>
              <a:rPr lang="zh-CN" altLang="zh-CN" sz="3200" b="1" dirty="0" smtClean="0">
                <a:solidFill>
                  <a:schemeClr val="accent5">
                    <a:lumMod val="75000"/>
                  </a:schemeClr>
                </a:solidFill>
                <a:latin typeface="仿宋" panose="02010609060101010101" pitchFamily="1" charset="-122"/>
                <a:ea typeface="仿宋" panose="02010609060101010101" pitchFamily="1" charset="-122"/>
              </a:rPr>
              <a:t>陕西省人民政府关于进一步支持和规范民办高等教育发展的意见（陕政发【</a:t>
            </a:r>
            <a:r>
              <a:rPr lang="en-US" altLang="zh-CN" sz="3200" b="1" dirty="0" smtClean="0">
                <a:solidFill>
                  <a:schemeClr val="accent5">
                    <a:lumMod val="75000"/>
                  </a:schemeClr>
                </a:solidFill>
                <a:latin typeface="仿宋" panose="02010609060101010101" pitchFamily="1" charset="-122"/>
                <a:ea typeface="仿宋" panose="02010609060101010101" pitchFamily="1" charset="-122"/>
              </a:rPr>
              <a:t>2011</a:t>
            </a:r>
            <a:r>
              <a:rPr lang="zh-CN" altLang="zh-CN" sz="3200" b="1" dirty="0" smtClean="0">
                <a:solidFill>
                  <a:schemeClr val="accent5">
                    <a:lumMod val="75000"/>
                  </a:schemeClr>
                </a:solidFill>
                <a:latin typeface="仿宋" panose="02010609060101010101" pitchFamily="1" charset="-122"/>
                <a:ea typeface="仿宋" panose="02010609060101010101" pitchFamily="1" charset="-122"/>
              </a:rPr>
              <a:t>】</a:t>
            </a:r>
            <a:r>
              <a:rPr lang="en-US" altLang="zh-CN" sz="3200" b="1" dirty="0" smtClean="0">
                <a:solidFill>
                  <a:schemeClr val="accent5">
                    <a:lumMod val="75000"/>
                  </a:schemeClr>
                </a:solidFill>
                <a:latin typeface="仿宋" panose="02010609060101010101" pitchFamily="1" charset="-122"/>
                <a:ea typeface="仿宋" panose="02010609060101010101" pitchFamily="1" charset="-122"/>
              </a:rPr>
              <a:t>78</a:t>
            </a:r>
            <a:r>
              <a:rPr lang="zh-CN" altLang="zh-CN" sz="3200" b="1" dirty="0" smtClean="0">
                <a:solidFill>
                  <a:schemeClr val="accent5">
                    <a:lumMod val="75000"/>
                  </a:schemeClr>
                </a:solidFill>
                <a:latin typeface="仿宋" panose="02010609060101010101" pitchFamily="1" charset="-122"/>
                <a:ea typeface="仿宋" panose="02010609060101010101" pitchFamily="1" charset="-122"/>
              </a:rPr>
              <a:t>号）</a:t>
            </a:r>
            <a:r>
              <a:rPr lang="en-US" altLang="zh-CN" sz="3200" b="1" dirty="0" smtClean="0">
                <a:solidFill>
                  <a:schemeClr val="accent5">
                    <a:lumMod val="75000"/>
                  </a:schemeClr>
                </a:solidFill>
                <a:latin typeface="仿宋" panose="02010609060101010101" pitchFamily="1" charset="-122"/>
                <a:ea typeface="仿宋" panose="02010609060101010101" pitchFamily="1" charset="-122"/>
              </a:rPr>
              <a:t>2011</a:t>
            </a:r>
            <a:r>
              <a:rPr lang="zh-CN" altLang="en-US" sz="3200" b="1" dirty="0" smtClean="0">
                <a:solidFill>
                  <a:schemeClr val="accent5">
                    <a:lumMod val="75000"/>
                  </a:schemeClr>
                </a:solidFill>
                <a:latin typeface="仿宋" panose="02010609060101010101" pitchFamily="1" charset="-122"/>
                <a:ea typeface="仿宋" panose="02010609060101010101" pitchFamily="1" charset="-122"/>
              </a:rPr>
              <a:t>年</a:t>
            </a:r>
            <a:r>
              <a:rPr lang="en-US" altLang="zh-CN" sz="3200" b="1" dirty="0" smtClean="0">
                <a:solidFill>
                  <a:schemeClr val="accent5">
                    <a:lumMod val="75000"/>
                  </a:schemeClr>
                </a:solidFill>
                <a:latin typeface="仿宋" panose="02010609060101010101" pitchFamily="1" charset="-122"/>
                <a:ea typeface="仿宋" panose="02010609060101010101" pitchFamily="1" charset="-122"/>
              </a:rPr>
              <a:t>12</a:t>
            </a:r>
            <a:r>
              <a:rPr lang="zh-CN" altLang="en-US" sz="3200" b="1" dirty="0" smtClean="0">
                <a:solidFill>
                  <a:schemeClr val="accent5">
                    <a:lumMod val="75000"/>
                  </a:schemeClr>
                </a:solidFill>
                <a:latin typeface="仿宋" panose="02010609060101010101" pitchFamily="1" charset="-122"/>
                <a:ea typeface="仿宋" panose="02010609060101010101" pitchFamily="1" charset="-122"/>
              </a:rPr>
              <a:t>月</a:t>
            </a:r>
            <a:r>
              <a:rPr lang="en-US" altLang="zh-CN" sz="3200" b="1" dirty="0" smtClean="0">
                <a:solidFill>
                  <a:schemeClr val="accent5">
                    <a:lumMod val="75000"/>
                  </a:schemeClr>
                </a:solidFill>
                <a:latin typeface="仿宋" panose="02010609060101010101" pitchFamily="1" charset="-122"/>
                <a:ea typeface="仿宋" panose="02010609060101010101" pitchFamily="1" charset="-122"/>
              </a:rPr>
              <a:t>30</a:t>
            </a:r>
            <a:r>
              <a:rPr lang="zh-CN" altLang="en-US" sz="3200" b="1" dirty="0" smtClean="0">
                <a:solidFill>
                  <a:schemeClr val="accent5">
                    <a:lumMod val="75000"/>
                  </a:schemeClr>
                </a:solidFill>
                <a:latin typeface="仿宋" panose="02010609060101010101" pitchFamily="1" charset="-122"/>
                <a:ea typeface="仿宋" panose="02010609060101010101" pitchFamily="1" charset="-122"/>
              </a:rPr>
              <a:t>日发布</a:t>
            </a:r>
            <a:endParaRPr lang="zh-CN" altLang="zh-CN" sz="3200" b="1" dirty="0" smtClean="0">
              <a:solidFill>
                <a:schemeClr val="accent5">
                  <a:lumMod val="75000"/>
                </a:schemeClr>
              </a:solidFill>
              <a:latin typeface="仿宋" panose="02010609060101010101" pitchFamily="1" charset="-122"/>
              <a:ea typeface="仿宋" panose="02010609060101010101" pitchFamily="1" charset="-122"/>
            </a:endParaRPr>
          </a:p>
          <a:p>
            <a:pPr>
              <a:lnSpc>
                <a:spcPct val="200000"/>
              </a:lnSpc>
            </a:pPr>
            <a:r>
              <a:rPr lang="en-US" altLang="zh-CN" sz="3200" b="1" dirty="0" smtClean="0">
                <a:solidFill>
                  <a:srgbClr val="C00000"/>
                </a:solidFill>
                <a:latin typeface="仿宋" panose="02010609060101010101" pitchFamily="1" charset="-122"/>
                <a:ea typeface="仿宋" panose="02010609060101010101" pitchFamily="1" charset="-122"/>
                <a:sym typeface="+mn-ea"/>
              </a:rPr>
              <a:t>※</a:t>
            </a:r>
            <a:r>
              <a:rPr lang="zh-CN" altLang="zh-CN" sz="3200" b="1" dirty="0" smtClean="0">
                <a:solidFill>
                  <a:srgbClr val="C00000"/>
                </a:solidFill>
                <a:latin typeface="仿宋" panose="02010609060101010101" pitchFamily="1" charset="-122"/>
                <a:ea typeface="仿宋" panose="02010609060101010101" pitchFamily="1" charset="-122"/>
              </a:rPr>
              <a:t>第五条：实施分类管理。</a:t>
            </a:r>
            <a:r>
              <a:rPr lang="zh-CN" altLang="zh-CN" sz="3200" b="1" dirty="0" smtClean="0">
                <a:solidFill>
                  <a:schemeClr val="accent5">
                    <a:lumMod val="75000"/>
                  </a:schemeClr>
                </a:solidFill>
                <a:latin typeface="仿宋" panose="02010609060101010101" pitchFamily="1" charset="-122"/>
                <a:ea typeface="仿宋" panose="02010609060101010101" pitchFamily="1" charset="-122"/>
              </a:rPr>
              <a:t>民办</a:t>
            </a:r>
            <a:r>
              <a:rPr lang="zh-CN" altLang="en-US" sz="3200" b="1" dirty="0" smtClean="0">
                <a:solidFill>
                  <a:schemeClr val="accent5">
                    <a:lumMod val="75000"/>
                  </a:schemeClr>
                </a:solidFill>
                <a:latin typeface="仿宋" panose="02010609060101010101" pitchFamily="1" charset="-122"/>
                <a:ea typeface="仿宋" panose="02010609060101010101" pitchFamily="1" charset="-122"/>
              </a:rPr>
              <a:t>教育</a:t>
            </a:r>
            <a:r>
              <a:rPr lang="zh-CN" altLang="zh-CN" sz="3200" b="1" dirty="0" smtClean="0">
                <a:solidFill>
                  <a:schemeClr val="accent5">
                    <a:lumMod val="75000"/>
                  </a:schemeClr>
                </a:solidFill>
                <a:latin typeface="仿宋" panose="02010609060101010101" pitchFamily="1" charset="-122"/>
                <a:ea typeface="仿宋" panose="02010609060101010101" pitchFamily="1" charset="-122"/>
              </a:rPr>
              <a:t>分为非营利性和营利性两类，由举办者自愿申报，省级有关部门审核确定。要保障各类民办学校的合法权益，严格规范办学行为</a:t>
            </a:r>
            <a:r>
              <a:rPr lang="zh-CN" altLang="en-US" sz="3200" b="1" dirty="0" smtClean="0">
                <a:solidFill>
                  <a:schemeClr val="accent5">
                    <a:lumMod val="75000"/>
                  </a:schemeClr>
                </a:solidFill>
                <a:latin typeface="仿宋" panose="02010609060101010101" pitchFamily="1" charset="-122"/>
                <a:ea typeface="仿宋" panose="02010609060101010101" pitchFamily="1" charset="-122"/>
              </a:rPr>
              <a:t>。</a:t>
            </a:r>
            <a:endParaRPr lang="en-US" altLang="zh-CN" sz="3200" b="1" dirty="0" smtClean="0">
              <a:solidFill>
                <a:schemeClr val="accent5">
                  <a:lumMod val="75000"/>
                </a:schemeClr>
              </a:solidFill>
              <a:latin typeface="仿宋" panose="02010609060101010101" pitchFamily="1" charset="-122"/>
              <a:ea typeface="仿宋" panose="02010609060101010101" pitchFamily="1" charset="-122"/>
            </a:endParaRPr>
          </a:p>
          <a:p>
            <a:pPr>
              <a:lnSpc>
                <a:spcPct val="200000"/>
              </a:lnSpc>
            </a:pPr>
            <a:r>
              <a:rPr lang="en-US" altLang="zh-CN" sz="3200" b="1" dirty="0" smtClean="0">
                <a:solidFill>
                  <a:schemeClr val="accent5">
                    <a:lumMod val="75000"/>
                  </a:schemeClr>
                </a:solidFill>
                <a:latin typeface="仿宋" panose="02010609060101010101" pitchFamily="1" charset="-122"/>
                <a:ea typeface="仿宋" panose="02010609060101010101" pitchFamily="1" charset="-122"/>
                <a:sym typeface="+mn-ea"/>
              </a:rPr>
              <a:t> </a:t>
            </a:r>
            <a:endParaRPr lang="zh-CN" altLang="zh-CN" sz="3200" b="1" dirty="0" smtClean="0">
              <a:solidFill>
                <a:schemeClr val="accent5">
                  <a:lumMod val="75000"/>
                </a:schemeClr>
              </a:solidFill>
              <a:latin typeface="仿宋" panose="02010609060101010101" pitchFamily="1" charset="-122"/>
              <a:ea typeface="仿宋" panose="02010609060101010101" pitchFamily="1" charset="-122"/>
            </a:endParaRPr>
          </a:p>
          <a:p>
            <a:r>
              <a:rPr lang="en-US" altLang="zh-CN" sz="3200" dirty="0" smtClean="0"/>
              <a:t> </a:t>
            </a:r>
            <a:endParaRPr lang="zh-CN" altLang="zh-CN" sz="3200" dirty="0" smtClean="0"/>
          </a:p>
          <a:p>
            <a:pPr lvl="0"/>
            <a:endParaRPr lang="zh-CN" altLang="en-US" sz="3200" dirty="0">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638629" y="827314"/>
            <a:ext cx="10624458" cy="6494085"/>
          </a:xfrm>
          <a:prstGeom prst="rect">
            <a:avLst/>
          </a:prstGeom>
          <a:noFill/>
        </p:spPr>
        <p:txBody>
          <a:bodyPr wrap="square" rtlCol="0">
            <a:spAutoFit/>
          </a:bodyPr>
          <a:lstStyle/>
          <a:p>
            <a:pPr>
              <a:lnSpc>
                <a:spcPct val="200000"/>
              </a:lnSpc>
            </a:pPr>
            <a:r>
              <a:rPr lang="en-US" altLang="zh-CN" sz="3200" b="1" dirty="0" smtClean="0">
                <a:solidFill>
                  <a:schemeClr val="accent5">
                    <a:lumMod val="75000"/>
                  </a:schemeClr>
                </a:solidFill>
                <a:effectLst>
                  <a:outerShdw blurRad="38100" dist="38100" dir="2700000" algn="tl">
                    <a:srgbClr val="000000">
                      <a:alpha val="43137"/>
                    </a:srgbClr>
                  </a:outerShdw>
                </a:effectLst>
                <a:latin typeface="仿宋" panose="02010609060101010101" pitchFamily="1" charset="-122"/>
                <a:ea typeface="仿宋" panose="02010609060101010101" pitchFamily="1" charset="-122"/>
                <a:sym typeface="+mn-ea"/>
              </a:rPr>
              <a:t>※</a:t>
            </a:r>
            <a:r>
              <a:rPr lang="zh-CN" altLang="zh-CN" sz="3200" b="1" dirty="0" smtClean="0">
                <a:solidFill>
                  <a:schemeClr val="accent5">
                    <a:lumMod val="75000"/>
                  </a:schemeClr>
                </a:solidFill>
                <a:latin typeface="仿宋" panose="02010609060101010101" pitchFamily="1" charset="-122"/>
                <a:ea typeface="仿宋" panose="02010609060101010101" pitchFamily="1" charset="-122"/>
              </a:rPr>
              <a:t>大力支持发展非营利性学校，积极引导发展营利性学校，逐步形成完善的非营利性与营利性民办高等教育分类管理体制</a:t>
            </a:r>
            <a:r>
              <a:rPr lang="zh-CN" altLang="en-US" sz="3200" b="1" dirty="0" smtClean="0">
                <a:solidFill>
                  <a:schemeClr val="accent5">
                    <a:lumMod val="75000"/>
                  </a:schemeClr>
                </a:solidFill>
                <a:latin typeface="仿宋" panose="02010609060101010101" pitchFamily="1" charset="-122"/>
                <a:ea typeface="仿宋" panose="02010609060101010101" pitchFamily="1" charset="-122"/>
              </a:rPr>
              <a:t>。</a:t>
            </a:r>
            <a:endParaRPr lang="en-US" altLang="zh-CN" sz="3200" b="1" dirty="0" smtClean="0">
              <a:solidFill>
                <a:schemeClr val="accent5">
                  <a:lumMod val="75000"/>
                </a:schemeClr>
              </a:solidFill>
              <a:latin typeface="仿宋" panose="02010609060101010101" pitchFamily="1" charset="-122"/>
              <a:ea typeface="仿宋" panose="02010609060101010101" pitchFamily="1" charset="-122"/>
            </a:endParaRPr>
          </a:p>
          <a:p>
            <a:pPr>
              <a:lnSpc>
                <a:spcPct val="200000"/>
              </a:lnSpc>
            </a:pPr>
            <a:r>
              <a:rPr lang="en-US" altLang="zh-CN" sz="3200" b="1" dirty="0" smtClean="0">
                <a:solidFill>
                  <a:schemeClr val="accent5">
                    <a:lumMod val="75000"/>
                  </a:schemeClr>
                </a:solidFill>
                <a:effectLst>
                  <a:outerShdw blurRad="38100" dist="38100" dir="2700000" algn="tl">
                    <a:srgbClr val="000000">
                      <a:alpha val="43137"/>
                    </a:srgbClr>
                  </a:outerShdw>
                </a:effectLst>
                <a:latin typeface="仿宋" panose="02010609060101010101" pitchFamily="1" charset="-122"/>
                <a:ea typeface="仿宋" panose="02010609060101010101" pitchFamily="1" charset="-122"/>
                <a:sym typeface="+mn-ea"/>
              </a:rPr>
              <a:t>※</a:t>
            </a:r>
            <a:r>
              <a:rPr lang="zh-CN" altLang="en-US" sz="3200" b="1" dirty="0" smtClean="0">
                <a:solidFill>
                  <a:schemeClr val="accent5">
                    <a:lumMod val="75000"/>
                  </a:schemeClr>
                </a:solidFill>
                <a:latin typeface="仿宋" panose="02010609060101010101" pitchFamily="1" charset="-122"/>
                <a:ea typeface="仿宋" panose="02010609060101010101" pitchFamily="1" charset="-122"/>
              </a:rPr>
              <a:t>这是全国少有的省级关于允许营利性、非营利性办学共存的地方政策。</a:t>
            </a:r>
            <a:endParaRPr lang="zh-CN" altLang="zh-CN" sz="3200" b="1" dirty="0" smtClean="0">
              <a:solidFill>
                <a:schemeClr val="accent5">
                  <a:lumMod val="75000"/>
                </a:schemeClr>
              </a:solidFill>
              <a:latin typeface="仿宋" panose="02010609060101010101" pitchFamily="1" charset="-122"/>
              <a:ea typeface="仿宋" panose="02010609060101010101" pitchFamily="1" charset="-122"/>
            </a:endParaRPr>
          </a:p>
          <a:p>
            <a:endParaRPr lang="zh-CN" altLang="zh-CN" sz="3200" dirty="0" smtClean="0"/>
          </a:p>
          <a:p>
            <a:r>
              <a:rPr lang="en-US" altLang="zh-CN" sz="3200" dirty="0" smtClean="0"/>
              <a:t> </a:t>
            </a:r>
            <a:endParaRPr lang="zh-CN" altLang="zh-CN" sz="3200" dirty="0" smtClean="0"/>
          </a:p>
          <a:p>
            <a:pPr lvl="0"/>
            <a:endParaRPr lang="zh-CN" altLang="en-US" sz="3200" dirty="0">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1509486" y="290286"/>
            <a:ext cx="10493828" cy="3046988"/>
          </a:xfrm>
          <a:prstGeom prst="rect">
            <a:avLst/>
          </a:prstGeom>
          <a:noFill/>
        </p:spPr>
        <p:txBody>
          <a:bodyPr wrap="square" rtlCol="0">
            <a:spAutoFit/>
          </a:bodyPr>
          <a:lstStyle/>
          <a:p>
            <a:endParaRPr lang="en-US" altLang="zh-CN" sz="3200" dirty="0" smtClean="0"/>
          </a:p>
          <a:p>
            <a:endParaRPr lang="en-US" altLang="zh-CN" sz="3200" dirty="0" smtClean="0"/>
          </a:p>
          <a:p>
            <a:endParaRPr lang="zh-CN" altLang="zh-CN" sz="3200" dirty="0" smtClean="0"/>
          </a:p>
          <a:p>
            <a:endParaRPr lang="zh-CN" altLang="zh-CN" sz="3200" dirty="0" smtClean="0"/>
          </a:p>
          <a:p>
            <a:r>
              <a:rPr lang="en-US" altLang="zh-CN" sz="3200" dirty="0" smtClean="0"/>
              <a:t> </a:t>
            </a:r>
            <a:endParaRPr lang="zh-CN" altLang="zh-CN" sz="3200" dirty="0" smtClean="0"/>
          </a:p>
          <a:p>
            <a:pPr lvl="0"/>
            <a:endParaRPr lang="zh-CN" altLang="en-US" sz="3200" dirty="0">
              <a:solidFill>
                <a:srgbClr val="FF0000"/>
              </a:solidFill>
              <a:latin typeface="黑体" panose="02010609060101010101" pitchFamily="49" charset="-122"/>
              <a:ea typeface="黑体" panose="02010609060101010101" pitchFamily="49" charset="-122"/>
            </a:endParaRPr>
          </a:p>
        </p:txBody>
      </p:sp>
      <p:sp>
        <p:nvSpPr>
          <p:cNvPr id="8" name="矩形 7"/>
          <p:cNvSpPr/>
          <p:nvPr/>
        </p:nvSpPr>
        <p:spPr>
          <a:xfrm>
            <a:off x="769259" y="624115"/>
            <a:ext cx="10493828" cy="6001643"/>
          </a:xfrm>
          <a:prstGeom prst="rect">
            <a:avLst/>
          </a:prstGeom>
        </p:spPr>
        <p:txBody>
          <a:bodyPr wrap="square">
            <a:spAutoFit/>
          </a:bodyPr>
          <a:lstStyle/>
          <a:p>
            <a:pPr>
              <a:lnSpc>
                <a:spcPct val="200000"/>
              </a:lnSpc>
            </a:pPr>
            <a:r>
              <a:rPr lang="en-US" altLang="zh-CN" sz="3200" b="1" dirty="0" smtClean="0">
                <a:solidFill>
                  <a:schemeClr val="accent5">
                    <a:lumMod val="50000"/>
                  </a:schemeClr>
                </a:solidFill>
                <a:latin typeface="微软雅黑" panose="020B0503020204020204" pitchFamily="34" charset="-122"/>
                <a:ea typeface="微软雅黑" panose="020B0503020204020204" pitchFamily="34" charset="-122"/>
                <a:sym typeface="+mn-ea"/>
              </a:rPr>
              <a:t>(</a:t>
            </a:r>
            <a:r>
              <a:rPr lang="zh-CN" altLang="en-US" sz="3200" b="1" dirty="0" smtClean="0">
                <a:solidFill>
                  <a:schemeClr val="accent5">
                    <a:lumMod val="50000"/>
                  </a:schemeClr>
                </a:solidFill>
                <a:latin typeface="微软雅黑" panose="020B0503020204020204" pitchFamily="34" charset="-122"/>
                <a:ea typeface="微软雅黑" panose="020B0503020204020204" pitchFamily="34" charset="-122"/>
                <a:sym typeface="+mn-ea"/>
              </a:rPr>
              <a:t>二</a:t>
            </a:r>
            <a:r>
              <a:rPr lang="en-US" altLang="zh-CN" sz="3200" b="1" dirty="0" smtClean="0">
                <a:solidFill>
                  <a:schemeClr val="accent5">
                    <a:lumMod val="50000"/>
                  </a:schemeClr>
                </a:solidFill>
                <a:latin typeface="微软雅黑" panose="020B0503020204020204" pitchFamily="34" charset="-122"/>
                <a:ea typeface="微软雅黑" panose="020B0503020204020204" pitchFamily="34" charset="-122"/>
                <a:sym typeface="+mn-ea"/>
              </a:rPr>
              <a:t>)</a:t>
            </a:r>
            <a:r>
              <a:rPr lang="zh-CN" altLang="en-US" sz="3200" b="1" dirty="0" smtClean="0">
                <a:solidFill>
                  <a:schemeClr val="accent5">
                    <a:lumMod val="50000"/>
                  </a:schemeClr>
                </a:solidFill>
                <a:latin typeface="仿宋" panose="02010609060101010101" pitchFamily="1" charset="-122"/>
                <a:ea typeface="仿宋" panose="02010609060101010101" pitchFamily="1" charset="-122"/>
                <a:sym typeface="+mn-ea"/>
              </a:rPr>
              <a:t>、</a:t>
            </a:r>
            <a:r>
              <a:rPr lang="en-US" altLang="zh-CN" sz="3200" b="1" dirty="0" smtClean="0">
                <a:solidFill>
                  <a:schemeClr val="accent5">
                    <a:lumMod val="75000"/>
                  </a:schemeClr>
                </a:solidFill>
                <a:latin typeface="仿宋" panose="02010609060101010101" pitchFamily="1" charset="-122"/>
                <a:ea typeface="仿宋" panose="02010609060101010101" pitchFamily="1" charset="-122"/>
                <a:sym typeface="+mn-ea"/>
              </a:rPr>
              <a:t>※</a:t>
            </a:r>
            <a:r>
              <a:rPr lang="zh-CN" altLang="zh-CN" sz="3200" b="1" dirty="0" smtClean="0">
                <a:solidFill>
                  <a:schemeClr val="accent5">
                    <a:lumMod val="75000"/>
                  </a:schemeClr>
                </a:solidFill>
                <a:latin typeface="仿宋" panose="02010609060101010101" pitchFamily="1" charset="-122"/>
                <a:ea typeface="仿宋" panose="02010609060101010101" pitchFamily="1" charset="-122"/>
              </a:rPr>
              <a:t>陕西省民办高等学校（教育机构）分类登记管理实施办（陕西省教育厅、陕西省民政厅、陕西省工商行政管理局于</a:t>
            </a:r>
            <a:r>
              <a:rPr lang="en-US" altLang="zh-CN" sz="3200" b="1" dirty="0" smtClean="0">
                <a:solidFill>
                  <a:schemeClr val="accent5">
                    <a:lumMod val="75000"/>
                  </a:schemeClr>
                </a:solidFill>
                <a:latin typeface="仿宋" panose="02010609060101010101" pitchFamily="1" charset="-122"/>
                <a:ea typeface="仿宋" panose="02010609060101010101" pitchFamily="1" charset="-122"/>
              </a:rPr>
              <a:t>2013</a:t>
            </a:r>
            <a:r>
              <a:rPr lang="zh-CN" altLang="zh-CN" sz="3200" b="1" dirty="0" smtClean="0">
                <a:solidFill>
                  <a:schemeClr val="accent5">
                    <a:lumMod val="75000"/>
                  </a:schemeClr>
                </a:solidFill>
                <a:latin typeface="仿宋" panose="02010609060101010101" pitchFamily="1" charset="-122"/>
                <a:ea typeface="仿宋" panose="02010609060101010101" pitchFamily="1" charset="-122"/>
              </a:rPr>
              <a:t>年</a:t>
            </a:r>
            <a:r>
              <a:rPr lang="en-US" altLang="zh-CN" sz="3200" b="1" dirty="0" smtClean="0">
                <a:solidFill>
                  <a:schemeClr val="accent5">
                    <a:lumMod val="75000"/>
                  </a:schemeClr>
                </a:solidFill>
                <a:latin typeface="仿宋" panose="02010609060101010101" pitchFamily="1" charset="-122"/>
                <a:ea typeface="仿宋" panose="02010609060101010101" pitchFamily="1" charset="-122"/>
              </a:rPr>
              <a:t>7</a:t>
            </a:r>
            <a:r>
              <a:rPr lang="zh-CN" altLang="zh-CN" sz="3200" b="1" dirty="0" smtClean="0">
                <a:solidFill>
                  <a:schemeClr val="accent5">
                    <a:lumMod val="75000"/>
                  </a:schemeClr>
                </a:solidFill>
                <a:latin typeface="仿宋" panose="02010609060101010101" pitchFamily="1" charset="-122"/>
                <a:ea typeface="仿宋" panose="02010609060101010101" pitchFamily="1" charset="-122"/>
              </a:rPr>
              <a:t>月</a:t>
            </a:r>
            <a:r>
              <a:rPr lang="en-US" altLang="zh-CN" sz="3200" b="1" dirty="0" smtClean="0">
                <a:solidFill>
                  <a:schemeClr val="accent5">
                    <a:lumMod val="75000"/>
                  </a:schemeClr>
                </a:solidFill>
                <a:latin typeface="仿宋" panose="02010609060101010101" pitchFamily="1" charset="-122"/>
                <a:ea typeface="仿宋" panose="02010609060101010101" pitchFamily="1" charset="-122"/>
              </a:rPr>
              <a:t>16</a:t>
            </a:r>
            <a:r>
              <a:rPr lang="zh-CN" altLang="zh-CN" sz="3200" b="1" dirty="0" smtClean="0">
                <a:solidFill>
                  <a:schemeClr val="accent5">
                    <a:lumMod val="75000"/>
                  </a:schemeClr>
                </a:solidFill>
                <a:latin typeface="仿宋" panose="02010609060101010101" pitchFamily="1" charset="-122"/>
                <a:ea typeface="仿宋" panose="02010609060101010101" pitchFamily="1" charset="-122"/>
              </a:rPr>
              <a:t>日联合发文陕民教</a:t>
            </a:r>
            <a:r>
              <a:rPr lang="en-US" altLang="zh-CN" sz="3200" b="1" dirty="0" smtClean="0">
                <a:solidFill>
                  <a:schemeClr val="accent5">
                    <a:lumMod val="75000"/>
                  </a:schemeClr>
                </a:solidFill>
                <a:latin typeface="仿宋" panose="02010609060101010101" pitchFamily="1" charset="-122"/>
                <a:ea typeface="仿宋" panose="02010609060101010101" pitchFamily="1" charset="-122"/>
              </a:rPr>
              <a:t>[2013]13</a:t>
            </a:r>
            <a:r>
              <a:rPr lang="zh-CN" altLang="zh-CN" sz="3200" b="1" dirty="0" smtClean="0">
                <a:solidFill>
                  <a:schemeClr val="accent5">
                    <a:lumMod val="75000"/>
                  </a:schemeClr>
                </a:solidFill>
                <a:latin typeface="仿宋" panose="02010609060101010101" pitchFamily="1" charset="-122"/>
                <a:ea typeface="仿宋" panose="02010609060101010101" pitchFamily="1" charset="-122"/>
              </a:rPr>
              <a:t>号）</a:t>
            </a:r>
            <a:r>
              <a:rPr lang="zh-CN" altLang="en-US" sz="3200" b="1" dirty="0" smtClean="0">
                <a:solidFill>
                  <a:schemeClr val="accent5">
                    <a:lumMod val="75000"/>
                  </a:schemeClr>
                </a:solidFill>
                <a:latin typeface="仿宋" panose="02010609060101010101" pitchFamily="1" charset="-122"/>
                <a:ea typeface="仿宋" panose="02010609060101010101" pitchFamily="1" charset="-122"/>
              </a:rPr>
              <a:t>。</a:t>
            </a:r>
            <a:endParaRPr lang="en-US" altLang="zh-CN" sz="3200" b="1" dirty="0" smtClean="0">
              <a:solidFill>
                <a:schemeClr val="accent5">
                  <a:lumMod val="75000"/>
                </a:schemeClr>
              </a:solidFill>
              <a:latin typeface="仿宋" panose="02010609060101010101" pitchFamily="1" charset="-122"/>
              <a:ea typeface="仿宋" panose="02010609060101010101" pitchFamily="1" charset="-122"/>
            </a:endParaRPr>
          </a:p>
          <a:p>
            <a:pPr>
              <a:lnSpc>
                <a:spcPct val="200000"/>
              </a:lnSpc>
            </a:pPr>
            <a:r>
              <a:rPr lang="en-US" altLang="zh-CN" sz="3200" b="1" dirty="0" smtClean="0">
                <a:solidFill>
                  <a:schemeClr val="accent1">
                    <a:lumMod val="75000"/>
                  </a:schemeClr>
                </a:solidFill>
                <a:latin typeface="仿宋" panose="02010609060101010101" pitchFamily="1" charset="-122"/>
                <a:ea typeface="仿宋" panose="02010609060101010101" pitchFamily="1" charset="-122"/>
                <a:sym typeface="+mn-ea"/>
              </a:rPr>
              <a:t>※</a:t>
            </a:r>
            <a:r>
              <a:rPr lang="zh-CN" altLang="zh-CN" sz="3200" b="1" dirty="0" smtClean="0">
                <a:solidFill>
                  <a:schemeClr val="accent1">
                    <a:lumMod val="75000"/>
                  </a:schemeClr>
                </a:solidFill>
                <a:latin typeface="仿宋" panose="02010609060101010101" pitchFamily="1" charset="-122"/>
                <a:ea typeface="仿宋" panose="02010609060101010101" pitchFamily="1" charset="-122"/>
              </a:rPr>
              <a:t>第三条</a:t>
            </a:r>
            <a:r>
              <a:rPr lang="zh-CN" altLang="en-US" sz="3200" b="1" dirty="0" smtClean="0">
                <a:solidFill>
                  <a:schemeClr val="accent1">
                    <a:lumMod val="75000"/>
                  </a:schemeClr>
                </a:solidFill>
                <a:latin typeface="仿宋" panose="02010609060101010101" pitchFamily="1" charset="-122"/>
                <a:ea typeface="仿宋" panose="02010609060101010101" pitchFamily="1" charset="-122"/>
              </a:rPr>
              <a:t>：</a:t>
            </a:r>
            <a:r>
              <a:rPr lang="zh-CN" altLang="zh-CN" sz="3200" b="1" dirty="0" smtClean="0">
                <a:solidFill>
                  <a:schemeClr val="accent1">
                    <a:lumMod val="75000"/>
                  </a:schemeClr>
                </a:solidFill>
                <a:latin typeface="仿宋" panose="02010609060101010101" pitchFamily="1" charset="-122"/>
                <a:ea typeface="仿宋" panose="02010609060101010101" pitchFamily="1" charset="-122"/>
              </a:rPr>
              <a:t>民办高等学校（教育机构）按照非营利性、营利性进行分类登记，由举办者自愿申报，省级有关部门审核确定。</a:t>
            </a:r>
            <a:endParaRPr lang="zh-CN" altLang="zh-CN" sz="3200" b="1" dirty="0" smtClean="0">
              <a:solidFill>
                <a:schemeClr val="accent1">
                  <a:lumMod val="75000"/>
                </a:schemeClr>
              </a:solidFill>
              <a:latin typeface="仿宋" panose="02010609060101010101" pitchFamily="1" charset="-122"/>
              <a:ea typeface="仿宋" panose="02010609060101010101"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1509486" y="362857"/>
            <a:ext cx="10261600" cy="3046988"/>
          </a:xfrm>
          <a:prstGeom prst="rect">
            <a:avLst/>
          </a:prstGeom>
          <a:noFill/>
        </p:spPr>
        <p:txBody>
          <a:bodyPr wrap="square" rtlCol="0">
            <a:spAutoFit/>
          </a:bodyPr>
          <a:lstStyle/>
          <a:p>
            <a:endParaRPr lang="en-US" altLang="zh-CN" sz="3200" dirty="0" smtClean="0"/>
          </a:p>
          <a:p>
            <a:endParaRPr lang="en-US" altLang="zh-CN" sz="3200" dirty="0" smtClean="0"/>
          </a:p>
          <a:p>
            <a:endParaRPr lang="zh-CN" altLang="zh-CN" sz="3200" dirty="0" smtClean="0"/>
          </a:p>
          <a:p>
            <a:endParaRPr lang="zh-CN" altLang="zh-CN" sz="3200" dirty="0" smtClean="0"/>
          </a:p>
          <a:p>
            <a:r>
              <a:rPr lang="en-US" altLang="zh-CN" sz="3200" dirty="0" smtClean="0"/>
              <a:t> </a:t>
            </a:r>
            <a:endParaRPr lang="zh-CN" altLang="zh-CN" sz="3200" dirty="0" smtClean="0"/>
          </a:p>
          <a:p>
            <a:pPr lvl="0"/>
            <a:endParaRPr lang="zh-CN" altLang="en-US" sz="3200" dirty="0">
              <a:solidFill>
                <a:srgbClr val="FF0000"/>
              </a:solidFill>
              <a:latin typeface="黑体" panose="02010609060101010101" pitchFamily="49" charset="-122"/>
              <a:ea typeface="黑体" panose="02010609060101010101" pitchFamily="49" charset="-122"/>
            </a:endParaRPr>
          </a:p>
        </p:txBody>
      </p:sp>
      <p:sp>
        <p:nvSpPr>
          <p:cNvPr id="8" name="矩形 7"/>
          <p:cNvSpPr/>
          <p:nvPr/>
        </p:nvSpPr>
        <p:spPr>
          <a:xfrm>
            <a:off x="725714" y="972457"/>
            <a:ext cx="11074400" cy="5262979"/>
          </a:xfrm>
          <a:prstGeom prst="rect">
            <a:avLst/>
          </a:prstGeom>
        </p:spPr>
        <p:txBody>
          <a:bodyPr wrap="square">
            <a:spAutoFit/>
          </a:bodyPr>
          <a:lstStyle/>
          <a:p>
            <a:pPr>
              <a:lnSpc>
                <a:spcPct val="150000"/>
              </a:lnSpc>
            </a:pPr>
            <a:r>
              <a:rPr lang="en-US" altLang="zh-CN" sz="3200" b="1" dirty="0" smtClean="0">
                <a:solidFill>
                  <a:schemeClr val="accent5">
                    <a:lumMod val="75000"/>
                  </a:schemeClr>
                </a:solidFill>
                <a:latin typeface="仿宋" panose="02010609060101010101" pitchFamily="1" charset="-122"/>
                <a:ea typeface="仿宋" panose="02010609060101010101" pitchFamily="1" charset="-122"/>
                <a:sym typeface="+mn-ea"/>
              </a:rPr>
              <a:t>※</a:t>
            </a:r>
            <a:r>
              <a:rPr lang="zh-CN" altLang="zh-CN" sz="3200" b="1" dirty="0" smtClean="0">
                <a:solidFill>
                  <a:schemeClr val="accent5">
                    <a:lumMod val="75000"/>
                  </a:schemeClr>
                </a:solidFill>
                <a:latin typeface="仿宋" panose="02010609060101010101" pitchFamily="1" charset="-122"/>
                <a:ea typeface="仿宋" panose="02010609060101010101" pitchFamily="1" charset="-122"/>
              </a:rPr>
              <a:t>省</a:t>
            </a:r>
            <a:r>
              <a:rPr lang="zh-CN" altLang="en-US" sz="3200" b="1" dirty="0" smtClean="0">
                <a:solidFill>
                  <a:schemeClr val="accent5">
                    <a:lumMod val="75000"/>
                  </a:schemeClr>
                </a:solidFill>
                <a:latin typeface="仿宋" panose="02010609060101010101" pitchFamily="1" charset="-122"/>
                <a:ea typeface="仿宋" panose="02010609060101010101" pitchFamily="1" charset="-122"/>
              </a:rPr>
              <a:t>教育行政</a:t>
            </a:r>
            <a:r>
              <a:rPr lang="zh-CN" altLang="zh-CN" sz="3200" b="1" dirty="0" smtClean="0">
                <a:solidFill>
                  <a:schemeClr val="accent5">
                    <a:lumMod val="75000"/>
                  </a:schemeClr>
                </a:solidFill>
                <a:latin typeface="仿宋" panose="02010609060101010101" pitchFamily="1" charset="-122"/>
                <a:ea typeface="仿宋" panose="02010609060101010101" pitchFamily="1" charset="-122"/>
              </a:rPr>
              <a:t>部门是非营利性民办高等学校（教育机构）的登记管理机关，省工商行政管理部门及各设区市工商行政管理部门是营利性民办高等学校（教育机构）的登记机关。省教育行政部门是非营利性和营利性民办高等学校（教育机构）的业务主管部门。</a:t>
            </a:r>
            <a:endParaRPr lang="en-US" altLang="zh-CN" sz="3200" b="1" dirty="0" smtClean="0">
              <a:solidFill>
                <a:schemeClr val="accent5">
                  <a:lumMod val="75000"/>
                </a:schemeClr>
              </a:solidFill>
              <a:latin typeface="仿宋" panose="02010609060101010101" pitchFamily="1" charset="-122"/>
              <a:ea typeface="仿宋" panose="02010609060101010101" pitchFamily="1" charset="-122"/>
            </a:endParaRPr>
          </a:p>
          <a:p>
            <a:pPr>
              <a:lnSpc>
                <a:spcPct val="150000"/>
              </a:lnSpc>
            </a:pPr>
            <a:r>
              <a:rPr lang="en-US" altLang="zh-CN" sz="3200" b="1" dirty="0" smtClean="0">
                <a:solidFill>
                  <a:schemeClr val="accent5">
                    <a:lumMod val="75000"/>
                  </a:schemeClr>
                </a:solidFill>
                <a:latin typeface="仿宋" panose="02010609060101010101" pitchFamily="1" charset="-122"/>
                <a:ea typeface="仿宋" panose="02010609060101010101" pitchFamily="1" charset="-122"/>
                <a:sym typeface="+mn-ea"/>
              </a:rPr>
              <a:t>※</a:t>
            </a:r>
            <a:r>
              <a:rPr lang="zh-CN" altLang="en-US" sz="3200" b="1" dirty="0" smtClean="0">
                <a:solidFill>
                  <a:schemeClr val="accent5">
                    <a:lumMod val="75000"/>
                  </a:schemeClr>
                </a:solidFill>
                <a:latin typeface="仿宋" panose="02010609060101010101" pitchFamily="1" charset="-122"/>
                <a:ea typeface="仿宋" panose="02010609060101010101" pitchFamily="1" charset="-122"/>
              </a:rPr>
              <a:t>并且明确了登记机关、登记事项、登记条件、登记材料、登记变更、注销等做出规定。</a:t>
            </a:r>
            <a:endParaRPr lang="en-US" altLang="zh-CN" sz="3200" b="1" dirty="0" smtClean="0">
              <a:solidFill>
                <a:schemeClr val="accent5">
                  <a:lumMod val="75000"/>
                </a:schemeClr>
              </a:solidFill>
              <a:latin typeface="仿宋" panose="02010609060101010101" pitchFamily="1" charset="-122"/>
              <a:ea typeface="仿宋" panose="02010609060101010101"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1509486" y="362857"/>
            <a:ext cx="10000343" cy="3046988"/>
          </a:xfrm>
          <a:prstGeom prst="rect">
            <a:avLst/>
          </a:prstGeom>
          <a:noFill/>
        </p:spPr>
        <p:txBody>
          <a:bodyPr wrap="square" rtlCol="0">
            <a:spAutoFit/>
          </a:bodyPr>
          <a:lstStyle/>
          <a:p>
            <a:endParaRPr lang="en-US" altLang="zh-CN" sz="3200" dirty="0" smtClean="0"/>
          </a:p>
          <a:p>
            <a:endParaRPr lang="en-US" altLang="zh-CN" sz="3200" dirty="0" smtClean="0"/>
          </a:p>
          <a:p>
            <a:endParaRPr lang="zh-CN" altLang="zh-CN" sz="3200" dirty="0" smtClean="0"/>
          </a:p>
          <a:p>
            <a:endParaRPr lang="zh-CN" altLang="zh-CN" sz="3200" dirty="0" smtClean="0"/>
          </a:p>
          <a:p>
            <a:r>
              <a:rPr lang="en-US" altLang="zh-CN" sz="3200" dirty="0" smtClean="0"/>
              <a:t> </a:t>
            </a:r>
            <a:endParaRPr lang="zh-CN" altLang="zh-CN" sz="3200" dirty="0" smtClean="0"/>
          </a:p>
          <a:p>
            <a:pPr lvl="0"/>
            <a:endParaRPr lang="zh-CN" altLang="en-US" sz="3200" dirty="0">
              <a:solidFill>
                <a:srgbClr val="FF0000"/>
              </a:solidFill>
              <a:latin typeface="黑体" panose="02010609060101010101" pitchFamily="49" charset="-122"/>
              <a:ea typeface="黑体" panose="02010609060101010101" pitchFamily="49" charset="-122"/>
            </a:endParaRPr>
          </a:p>
        </p:txBody>
      </p:sp>
      <p:sp>
        <p:nvSpPr>
          <p:cNvPr id="8" name="TextBox 7"/>
          <p:cNvSpPr txBox="1"/>
          <p:nvPr/>
        </p:nvSpPr>
        <p:spPr>
          <a:xfrm>
            <a:off x="1146630" y="827315"/>
            <a:ext cx="9753599" cy="5078313"/>
          </a:xfrm>
          <a:prstGeom prst="rect">
            <a:avLst/>
          </a:prstGeom>
          <a:noFill/>
        </p:spPr>
        <p:txBody>
          <a:bodyPr wrap="square" rtlCol="0">
            <a:spAutoFit/>
          </a:bodyPr>
          <a:lstStyle/>
          <a:p>
            <a:pPr>
              <a:lnSpc>
                <a:spcPct val="150000"/>
              </a:lnSpc>
            </a:pPr>
            <a:r>
              <a:rPr lang="zh-CN" altLang="en-US" sz="3600" b="1" dirty="0" smtClean="0">
                <a:solidFill>
                  <a:schemeClr val="accent5">
                    <a:lumMod val="75000"/>
                  </a:schemeClr>
                </a:solidFill>
                <a:latin typeface="仿宋" panose="02010609060101010101" pitchFamily="1" charset="-122"/>
                <a:ea typeface="仿宋" panose="02010609060101010101" pitchFamily="1" charset="-122"/>
              </a:rPr>
              <a:t>这是全国少有的省级行政部门制定的营利性、非营利性分类管理的地方政策。</a:t>
            </a:r>
            <a:endParaRPr lang="en-US" altLang="zh-CN" sz="3600" b="1" dirty="0" smtClean="0">
              <a:solidFill>
                <a:schemeClr val="accent5">
                  <a:lumMod val="75000"/>
                </a:schemeClr>
              </a:solidFill>
              <a:latin typeface="仿宋" panose="02010609060101010101" pitchFamily="1" charset="-122"/>
              <a:ea typeface="仿宋" panose="02010609060101010101" pitchFamily="1" charset="-122"/>
            </a:endParaRPr>
          </a:p>
          <a:p>
            <a:pPr>
              <a:lnSpc>
                <a:spcPct val="150000"/>
              </a:lnSpc>
            </a:pPr>
            <a:r>
              <a:rPr lang="zh-CN" altLang="en-US" sz="3600" b="1" dirty="0" smtClean="0">
                <a:solidFill>
                  <a:schemeClr val="accent5">
                    <a:lumMod val="75000"/>
                  </a:schemeClr>
                </a:solidFill>
                <a:latin typeface="仿宋" panose="02010609060101010101" pitchFamily="1" charset="-122"/>
                <a:ea typeface="仿宋" panose="02010609060101010101" pitchFamily="1" charset="-122"/>
              </a:rPr>
              <a:t>对全国具有借鉴意义。</a:t>
            </a:r>
            <a:endParaRPr lang="en-US" altLang="zh-CN" sz="3600" b="1" dirty="0" smtClean="0">
              <a:solidFill>
                <a:schemeClr val="accent5">
                  <a:lumMod val="75000"/>
                </a:schemeClr>
              </a:solidFill>
              <a:latin typeface="仿宋" panose="02010609060101010101" pitchFamily="1" charset="-122"/>
              <a:ea typeface="仿宋" panose="02010609060101010101" pitchFamily="1" charset="-122"/>
            </a:endParaRPr>
          </a:p>
          <a:p>
            <a:pPr>
              <a:lnSpc>
                <a:spcPct val="150000"/>
              </a:lnSpc>
            </a:pPr>
            <a:r>
              <a:rPr lang="zh-CN" altLang="en-US" sz="3600" b="1" dirty="0" smtClean="0">
                <a:solidFill>
                  <a:schemeClr val="accent5">
                    <a:lumMod val="75000"/>
                  </a:schemeClr>
                </a:solidFill>
                <a:latin typeface="仿宋" panose="02010609060101010101" pitchFamily="1" charset="-122"/>
                <a:ea typeface="仿宋" panose="02010609060101010101" pitchFamily="1" charset="-122"/>
              </a:rPr>
              <a:t>对社会具有指导意义。</a:t>
            </a:r>
            <a:endParaRPr lang="en-US" altLang="zh-CN" sz="3600" b="1" dirty="0" smtClean="0">
              <a:solidFill>
                <a:schemeClr val="accent5">
                  <a:lumMod val="75000"/>
                </a:schemeClr>
              </a:solidFill>
              <a:latin typeface="仿宋" panose="02010609060101010101" pitchFamily="1" charset="-122"/>
              <a:ea typeface="仿宋" panose="02010609060101010101" pitchFamily="1" charset="-122"/>
            </a:endParaRPr>
          </a:p>
          <a:p>
            <a:pPr>
              <a:lnSpc>
                <a:spcPct val="150000"/>
              </a:lnSpc>
            </a:pPr>
            <a:r>
              <a:rPr lang="zh-CN" altLang="en-US" sz="3600" b="1" dirty="0" smtClean="0">
                <a:solidFill>
                  <a:schemeClr val="accent5">
                    <a:lumMod val="75000"/>
                  </a:schemeClr>
                </a:solidFill>
                <a:latin typeface="仿宋" panose="02010609060101010101" pitchFamily="1" charset="-122"/>
                <a:ea typeface="仿宋" panose="02010609060101010101" pitchFamily="1" charset="-122"/>
              </a:rPr>
              <a:t>这也是陕西民办教育可持续发展、超前发展的主要动因。</a:t>
            </a:r>
            <a:endParaRPr lang="zh-CN" altLang="zh-CN" sz="3600" b="1" dirty="0" smtClean="0">
              <a:solidFill>
                <a:schemeClr val="accent5">
                  <a:lumMod val="75000"/>
                </a:schemeClr>
              </a:solidFill>
              <a:latin typeface="仿宋" panose="02010609060101010101" pitchFamily="1" charset="-122"/>
              <a:ea typeface="仿宋" panose="02010609060101010101"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50" name="矩形 49"/>
          <p:cNvSpPr/>
          <p:nvPr/>
        </p:nvSpPr>
        <p:spPr>
          <a:xfrm rot="5400000">
            <a:off x="5036185" y="-5090795"/>
            <a:ext cx="2118995" cy="122370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5400000">
            <a:off x="5036820" y="-260985"/>
            <a:ext cx="2118995" cy="122370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04685" y="2967335"/>
            <a:ext cx="9927771" cy="923330"/>
          </a:xfrm>
          <a:prstGeom prst="rect">
            <a:avLst/>
          </a:prstGeom>
        </p:spPr>
        <p:txBody>
          <a:bodyPr wrap="square">
            <a:spAutoFit/>
          </a:bodyPr>
          <a:lstStyle/>
          <a:p>
            <a:pPr algn="ctr">
              <a:lnSpc>
                <a:spcPct val="150000"/>
              </a:lnSpc>
            </a:pPr>
            <a:r>
              <a:rPr lang="zh-CN" altLang="en-US" sz="3600" b="1" dirty="0" smtClean="0">
                <a:solidFill>
                  <a:schemeClr val="accent5">
                    <a:lumMod val="50000"/>
                  </a:schemeClr>
                </a:solidFill>
                <a:latin typeface="+mn-ea"/>
                <a:sym typeface="楷体" panose="02010609060101010101" pitchFamily="49" charset="-122"/>
              </a:rPr>
              <a:t>七、陕西民办教育</a:t>
            </a:r>
            <a:r>
              <a:rPr lang="zh-CN" altLang="en-US" sz="3600" b="1" dirty="0" smtClean="0">
                <a:solidFill>
                  <a:schemeClr val="accent5">
                    <a:lumMod val="50000"/>
                  </a:schemeClr>
                </a:solidFill>
                <a:latin typeface="+mn-ea"/>
              </a:rPr>
              <a:t>营非选择的现状（见附表</a:t>
            </a:r>
            <a:r>
              <a:rPr lang="en-US" altLang="zh-CN" sz="3600" b="1" dirty="0" smtClean="0">
                <a:solidFill>
                  <a:schemeClr val="accent5">
                    <a:lumMod val="50000"/>
                  </a:schemeClr>
                </a:solidFill>
                <a:latin typeface="+mn-ea"/>
              </a:rPr>
              <a:t>1</a:t>
            </a:r>
            <a:r>
              <a:rPr lang="zh-CN" altLang="en-US" sz="3600" b="1" dirty="0" smtClean="0">
                <a:solidFill>
                  <a:schemeClr val="accent5">
                    <a:lumMod val="50000"/>
                  </a:schemeClr>
                </a:solidFill>
                <a:latin typeface="+mn-ea"/>
              </a:rPr>
              <a:t>）</a:t>
            </a:r>
            <a:endParaRPr lang="zh-CN" altLang="en-US" sz="3600" b="1" dirty="0" smtClean="0">
              <a:solidFill>
                <a:schemeClr val="accent5">
                  <a:lumMod val="50000"/>
                </a:schemeClr>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ldLvl="0" animBg="1"/>
      <p:bldP spid="4" grpId="0" bldLvl="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391888" y="1103085"/>
          <a:ext cx="11292112" cy="5434281"/>
        </p:xfrm>
        <a:graphic>
          <a:graphicData uri="http://schemas.openxmlformats.org/drawingml/2006/table">
            <a:tbl>
              <a:tblPr firstRow="1" bandRow="1">
                <a:tableStyleId>{5C22544A-7EE6-4342-B048-85BDC9FD1C3A}</a:tableStyleId>
              </a:tblPr>
              <a:tblGrid>
                <a:gridCol w="2177141"/>
                <a:gridCol w="4005942"/>
                <a:gridCol w="2286001"/>
                <a:gridCol w="2823028"/>
              </a:tblGrid>
              <a:tr h="552873">
                <a:tc>
                  <a:txBody>
                    <a:bodyPr/>
                    <a:lstStyle/>
                    <a:p>
                      <a:pPr algn="ctr"/>
                      <a:r>
                        <a:rPr lang="zh-CN" altLang="en-US" sz="2000" dirty="0" smtClean="0">
                          <a:latin typeface="黑体" panose="02010609060101010101" pitchFamily="49" charset="-122"/>
                          <a:ea typeface="黑体" panose="02010609060101010101" pitchFamily="49" charset="-122"/>
                        </a:rPr>
                        <a:t>序号</a:t>
                      </a:r>
                      <a:endParaRPr lang="zh-CN" altLang="en-US" sz="2000" dirty="0">
                        <a:latin typeface="黑体" panose="02010609060101010101" pitchFamily="49" charset="-122"/>
                        <a:ea typeface="黑体" panose="02010609060101010101" pitchFamily="49" charset="-122"/>
                      </a:endParaRPr>
                    </a:p>
                  </a:txBody>
                  <a:tcPr/>
                </a:tc>
                <a:tc>
                  <a:txBody>
                    <a:bodyPr/>
                    <a:lstStyle/>
                    <a:p>
                      <a:pPr algn="ctr">
                        <a:lnSpc>
                          <a:spcPct val="150000"/>
                        </a:lnSpc>
                        <a:spcAft>
                          <a:spcPts val="0"/>
                        </a:spcAft>
                      </a:pPr>
                      <a:r>
                        <a:rPr lang="zh-CN" sz="2000" b="1" kern="100" dirty="0">
                          <a:latin typeface="黑体" panose="02010609060101010101" pitchFamily="49" charset="-122"/>
                          <a:ea typeface="黑体" panose="02010609060101010101" pitchFamily="49" charset="-122"/>
                          <a:cs typeface="Times New Roman" panose="02020603050405020304"/>
                        </a:rPr>
                        <a:t>校名</a:t>
                      </a:r>
                      <a:endParaRPr lang="zh-CN" sz="2000" b="1" kern="100" dirty="0">
                        <a:latin typeface="黑体" panose="02010609060101010101" pitchFamily="49" charset="-122"/>
                        <a:ea typeface="黑体" panose="02010609060101010101" pitchFamily="49" charset="-122"/>
                        <a:cs typeface="Times New Roman" panose="02020603050405020304"/>
                      </a:endParaRPr>
                    </a:p>
                  </a:txBody>
                  <a:tcPr marL="43699" marR="43699" marT="0" marB="0"/>
                </a:tc>
                <a:tc>
                  <a:txBody>
                    <a:bodyPr/>
                    <a:lstStyle/>
                    <a:p>
                      <a:pPr algn="ctr">
                        <a:lnSpc>
                          <a:spcPct val="150000"/>
                        </a:lnSpc>
                        <a:spcAft>
                          <a:spcPts val="0"/>
                        </a:spcAft>
                      </a:pPr>
                      <a:r>
                        <a:rPr lang="zh-CN" sz="2000" b="1" kern="100" dirty="0">
                          <a:latin typeface="黑体" panose="02010609060101010101" pitchFamily="49" charset="-122"/>
                          <a:ea typeface="黑体" panose="02010609060101010101" pitchFamily="49" charset="-122"/>
                          <a:cs typeface="Times New Roman" panose="02020603050405020304"/>
                        </a:rPr>
                        <a:t>营利性</a:t>
                      </a:r>
                      <a:endParaRPr lang="zh-CN" sz="2000" b="1" kern="100" dirty="0">
                        <a:latin typeface="黑体" panose="02010609060101010101" pitchFamily="49" charset="-122"/>
                        <a:ea typeface="黑体" panose="02010609060101010101" pitchFamily="49" charset="-122"/>
                        <a:cs typeface="Times New Roman" panose="02020603050405020304"/>
                      </a:endParaRPr>
                    </a:p>
                  </a:txBody>
                  <a:tcPr marL="43699" marR="43699" marT="0" marB="0"/>
                </a:tc>
                <a:tc>
                  <a:txBody>
                    <a:bodyPr/>
                    <a:lstStyle/>
                    <a:p>
                      <a:pPr algn="ctr">
                        <a:lnSpc>
                          <a:spcPct val="150000"/>
                        </a:lnSpc>
                        <a:spcAft>
                          <a:spcPts val="0"/>
                        </a:spcAft>
                      </a:pPr>
                      <a:r>
                        <a:rPr lang="zh-CN" sz="2000" b="1" kern="100" dirty="0">
                          <a:latin typeface="黑体" panose="02010609060101010101" pitchFamily="49" charset="-122"/>
                          <a:ea typeface="黑体" panose="02010609060101010101" pitchFamily="49" charset="-122"/>
                          <a:cs typeface="Times New Roman" panose="02020603050405020304"/>
                        </a:rPr>
                        <a:t>非营利性</a:t>
                      </a:r>
                      <a:endParaRPr lang="zh-CN" sz="2000" b="1" kern="100" dirty="0">
                        <a:latin typeface="黑体" panose="02010609060101010101" pitchFamily="49" charset="-122"/>
                        <a:ea typeface="黑体" panose="02010609060101010101" pitchFamily="49" charset="-122"/>
                        <a:cs typeface="Times New Roman" panose="02020603050405020304"/>
                      </a:endParaRPr>
                    </a:p>
                  </a:txBody>
                  <a:tcPr marL="43699" marR="43699" marT="0" marB="0"/>
                </a:tc>
              </a:tr>
              <a:tr h="552873">
                <a:tc>
                  <a:txBody>
                    <a:bodyPr/>
                    <a:lstStyle/>
                    <a:p>
                      <a:pPr algn="ctr"/>
                      <a:r>
                        <a:rPr lang="en-US" altLang="zh-CN" sz="2000" dirty="0" smtClean="0">
                          <a:solidFill>
                            <a:schemeClr val="accent5">
                              <a:lumMod val="75000"/>
                            </a:schemeClr>
                          </a:solidFill>
                          <a:latin typeface="黑体" panose="02010609060101010101" pitchFamily="49" charset="-122"/>
                          <a:ea typeface="黑体" panose="02010609060101010101" pitchFamily="49" charset="-122"/>
                        </a:rPr>
                        <a:t>01</a:t>
                      </a:r>
                      <a:endParaRPr lang="zh-CN" altLang="en-US" sz="2000" dirty="0">
                        <a:solidFill>
                          <a:schemeClr val="accent5">
                            <a:lumMod val="75000"/>
                          </a:schemeClr>
                        </a:solidFill>
                        <a:latin typeface="黑体" panose="02010609060101010101" pitchFamily="49" charset="-122"/>
                        <a:ea typeface="黑体" panose="02010609060101010101" pitchFamily="49" charset="-122"/>
                      </a:endParaRPr>
                    </a:p>
                  </a:txBody>
                  <a:tcPr/>
                </a:tc>
                <a:tc>
                  <a:txBody>
                    <a:bodyPr/>
                    <a:lstStyle/>
                    <a:p>
                      <a:pPr algn="ctr">
                        <a:lnSpc>
                          <a:spcPct val="150000"/>
                        </a:lnSpc>
                        <a:spcAft>
                          <a:spcPts val="0"/>
                        </a:spcAft>
                      </a:pPr>
                      <a:r>
                        <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rPr>
                        <a:t>西安培华学院</a:t>
                      </a:r>
                      <a:endPar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endParaRPr>
                    </a:p>
                  </a:txBody>
                  <a:tcPr marL="43699" marR="43699" marT="0" marB="0"/>
                </a:tc>
                <a:tc>
                  <a:txBody>
                    <a:bodyPr/>
                    <a:lstStyle/>
                    <a:p>
                      <a:pPr algn="ctr">
                        <a:lnSpc>
                          <a:spcPct val="150000"/>
                        </a:lnSpc>
                        <a:spcAft>
                          <a:spcPts val="0"/>
                        </a:spcAft>
                      </a:pPr>
                      <a:endParaRPr lang="en-US" sz="2000" kern="100" dirty="0">
                        <a:latin typeface="黑体" panose="02010609060101010101" pitchFamily="49" charset="-122"/>
                        <a:ea typeface="黑体" panose="02010609060101010101" pitchFamily="49" charset="-122"/>
                        <a:cs typeface="Times New Roman" panose="02020603050405020304"/>
                      </a:endParaRPr>
                    </a:p>
                  </a:txBody>
                  <a:tcPr marL="43699" marR="43699" marT="0" marB="0"/>
                </a:tc>
                <a:tc>
                  <a:txBody>
                    <a:bodyPr/>
                    <a:lstStyle/>
                    <a:p>
                      <a:pPr algn="ctr">
                        <a:lnSpc>
                          <a:spcPct val="150000"/>
                        </a:lnSpc>
                        <a:spcAft>
                          <a:spcPts val="0"/>
                        </a:spcAft>
                      </a:pPr>
                      <a:r>
                        <a:rPr lang="en-US" sz="2000" kern="100" dirty="0" smtClean="0">
                          <a:solidFill>
                            <a:schemeClr val="accent1"/>
                          </a:solidFill>
                          <a:latin typeface="黑体" panose="02010609060101010101" pitchFamily="49" charset="-122"/>
                          <a:ea typeface="黑体" panose="02010609060101010101" pitchFamily="49" charset="-122"/>
                          <a:cs typeface="Times New Roman" panose="02020603050405020304"/>
                        </a:rPr>
                        <a:t>●</a:t>
                      </a:r>
                      <a:endParaRPr lang="en-US" sz="2000" kern="100" dirty="0">
                        <a:solidFill>
                          <a:schemeClr val="accent1"/>
                        </a:solidFill>
                        <a:latin typeface="黑体" panose="02010609060101010101" pitchFamily="49" charset="-122"/>
                        <a:ea typeface="黑体" panose="02010609060101010101" pitchFamily="49" charset="-122"/>
                        <a:cs typeface="Times New Roman" panose="02020603050405020304"/>
                      </a:endParaRPr>
                    </a:p>
                  </a:txBody>
                  <a:tcPr marL="43699" marR="43699" marT="0" marB="0"/>
                </a:tc>
              </a:tr>
              <a:tr h="458424">
                <a:tc>
                  <a:txBody>
                    <a:bodyPr/>
                    <a:lstStyle/>
                    <a:p>
                      <a:pPr algn="ctr"/>
                      <a:r>
                        <a:rPr lang="en-US" altLang="zh-CN" sz="2000" dirty="0" smtClean="0">
                          <a:solidFill>
                            <a:schemeClr val="accent5">
                              <a:lumMod val="75000"/>
                            </a:schemeClr>
                          </a:solidFill>
                          <a:latin typeface="黑体" panose="02010609060101010101" pitchFamily="49" charset="-122"/>
                          <a:ea typeface="黑体" panose="02010609060101010101" pitchFamily="49" charset="-122"/>
                        </a:rPr>
                        <a:t>02</a:t>
                      </a:r>
                      <a:endParaRPr lang="zh-CN" altLang="en-US" sz="2000" dirty="0">
                        <a:solidFill>
                          <a:schemeClr val="accent5">
                            <a:lumMod val="75000"/>
                          </a:schemeClr>
                        </a:solidFill>
                        <a:latin typeface="黑体" panose="02010609060101010101" pitchFamily="49" charset="-122"/>
                        <a:ea typeface="黑体" panose="02010609060101010101" pitchFamily="49" charset="-122"/>
                      </a:endParaRPr>
                    </a:p>
                  </a:txBody>
                  <a:tcPr/>
                </a:tc>
                <a:tc>
                  <a:txBody>
                    <a:bodyPr/>
                    <a:lstStyle/>
                    <a:p>
                      <a:pPr algn="ctr">
                        <a:lnSpc>
                          <a:spcPct val="150000"/>
                        </a:lnSpc>
                        <a:spcAft>
                          <a:spcPts val="0"/>
                        </a:spcAft>
                      </a:pPr>
                      <a:r>
                        <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rPr>
                        <a:t>西京学院</a:t>
                      </a:r>
                      <a:endPar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endParaRPr>
                    </a:p>
                  </a:txBody>
                  <a:tcPr marL="43699" marR="43699" marT="0" marB="0" anchor="b"/>
                </a:tc>
                <a:tc>
                  <a:txBody>
                    <a:bodyPr/>
                    <a:lstStyle/>
                    <a:p>
                      <a:pPr algn="ctr">
                        <a:lnSpc>
                          <a:spcPct val="150000"/>
                        </a:lnSpc>
                        <a:spcAft>
                          <a:spcPts val="0"/>
                        </a:spcAft>
                      </a:pPr>
                      <a:endParaRPr lang="en-US" sz="2000" kern="100" dirty="0">
                        <a:latin typeface="黑体" panose="02010609060101010101" pitchFamily="49" charset="-122"/>
                        <a:ea typeface="黑体" panose="02010609060101010101" pitchFamily="49" charset="-122"/>
                        <a:cs typeface="Times New Roman" panose="02020603050405020304"/>
                      </a:endParaRPr>
                    </a:p>
                  </a:txBody>
                  <a:tcPr marL="43699" marR="43699" marT="0" marB="0"/>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US" altLang="zh-CN" sz="2000" kern="100" dirty="0" smtClean="0">
                          <a:solidFill>
                            <a:schemeClr val="accent1"/>
                          </a:solidFill>
                          <a:latin typeface="黑体" panose="02010609060101010101" pitchFamily="49" charset="-122"/>
                          <a:ea typeface="黑体" panose="02010609060101010101" pitchFamily="49" charset="-122"/>
                          <a:cs typeface="Times New Roman" panose="02020603050405020304"/>
                        </a:rPr>
                        <a:t>●</a:t>
                      </a:r>
                      <a:endParaRPr lang="en-US" altLang="zh-CN" sz="2000" kern="100" dirty="0" smtClean="0">
                        <a:solidFill>
                          <a:schemeClr val="accent1"/>
                        </a:solidFill>
                        <a:latin typeface="黑体" panose="02010609060101010101" pitchFamily="49" charset="-122"/>
                        <a:ea typeface="黑体" panose="02010609060101010101" pitchFamily="49" charset="-122"/>
                        <a:cs typeface="Times New Roman" panose="02020603050405020304"/>
                      </a:endParaRPr>
                    </a:p>
                  </a:txBody>
                  <a:tcPr marL="43699" marR="43699" marT="0" marB="0"/>
                </a:tc>
              </a:tr>
              <a:tr h="552873">
                <a:tc>
                  <a:txBody>
                    <a:bodyPr/>
                    <a:lstStyle/>
                    <a:p>
                      <a:pPr algn="ctr"/>
                      <a:r>
                        <a:rPr lang="en-US" altLang="zh-CN" sz="2000" dirty="0" smtClean="0">
                          <a:solidFill>
                            <a:schemeClr val="accent5">
                              <a:lumMod val="75000"/>
                            </a:schemeClr>
                          </a:solidFill>
                          <a:latin typeface="黑体" panose="02010609060101010101" pitchFamily="49" charset="-122"/>
                          <a:ea typeface="黑体" panose="02010609060101010101" pitchFamily="49" charset="-122"/>
                        </a:rPr>
                        <a:t>03</a:t>
                      </a:r>
                      <a:endParaRPr lang="zh-CN" altLang="en-US" sz="2000" dirty="0">
                        <a:solidFill>
                          <a:schemeClr val="accent5">
                            <a:lumMod val="75000"/>
                          </a:schemeClr>
                        </a:solidFill>
                        <a:latin typeface="黑体" panose="02010609060101010101" pitchFamily="49" charset="-122"/>
                        <a:ea typeface="黑体" panose="02010609060101010101" pitchFamily="49" charset="-122"/>
                      </a:endParaRPr>
                    </a:p>
                  </a:txBody>
                  <a:tcPr/>
                </a:tc>
                <a:tc>
                  <a:txBody>
                    <a:bodyPr/>
                    <a:lstStyle/>
                    <a:p>
                      <a:pPr algn="ctr">
                        <a:lnSpc>
                          <a:spcPct val="150000"/>
                        </a:lnSpc>
                        <a:spcAft>
                          <a:spcPts val="0"/>
                        </a:spcAft>
                      </a:pPr>
                      <a:r>
                        <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rPr>
                        <a:t>西安欧亚学院</a:t>
                      </a:r>
                      <a:endPar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endParaRPr>
                    </a:p>
                  </a:txBody>
                  <a:tcPr marL="43699" marR="43699" marT="0" marB="0" anchor="b"/>
                </a:tc>
                <a:tc>
                  <a:txBody>
                    <a:bodyPr/>
                    <a:lstStyle/>
                    <a:p>
                      <a:pPr algn="ctr">
                        <a:lnSpc>
                          <a:spcPct val="150000"/>
                        </a:lnSpc>
                        <a:spcAft>
                          <a:spcPts val="0"/>
                        </a:spcAft>
                      </a:pPr>
                      <a:endParaRPr lang="en-US" sz="2000" kern="100" dirty="0">
                        <a:latin typeface="黑体" panose="02010609060101010101" pitchFamily="49" charset="-122"/>
                        <a:ea typeface="黑体" panose="02010609060101010101" pitchFamily="49" charset="-122"/>
                        <a:cs typeface="Times New Roman" panose="02020603050405020304"/>
                      </a:endParaRPr>
                    </a:p>
                  </a:txBody>
                  <a:tcPr marL="43699" marR="43699" marT="0" marB="0"/>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US" altLang="zh-CN" sz="2000" kern="100" dirty="0" smtClean="0">
                          <a:solidFill>
                            <a:schemeClr val="accent1"/>
                          </a:solidFill>
                          <a:latin typeface="黑体" panose="02010609060101010101" pitchFamily="49" charset="-122"/>
                          <a:ea typeface="黑体" panose="02010609060101010101" pitchFamily="49" charset="-122"/>
                          <a:cs typeface="Times New Roman" panose="02020603050405020304"/>
                        </a:rPr>
                        <a:t>●</a:t>
                      </a:r>
                      <a:endParaRPr lang="en-US" altLang="zh-CN" sz="2000" kern="100" dirty="0" smtClean="0">
                        <a:solidFill>
                          <a:schemeClr val="accent1"/>
                        </a:solidFill>
                        <a:latin typeface="黑体" panose="02010609060101010101" pitchFamily="49" charset="-122"/>
                        <a:ea typeface="黑体" panose="02010609060101010101" pitchFamily="49" charset="-122"/>
                        <a:cs typeface="Times New Roman" panose="02020603050405020304"/>
                      </a:endParaRPr>
                    </a:p>
                  </a:txBody>
                  <a:tcPr marL="43699" marR="43699" marT="0" marB="0"/>
                </a:tc>
              </a:tr>
              <a:tr h="552873">
                <a:tc>
                  <a:txBody>
                    <a:bodyPr/>
                    <a:lstStyle/>
                    <a:p>
                      <a:pPr algn="ctr"/>
                      <a:r>
                        <a:rPr lang="en-US" altLang="zh-CN" sz="2000" dirty="0" smtClean="0">
                          <a:solidFill>
                            <a:schemeClr val="accent5">
                              <a:lumMod val="75000"/>
                            </a:schemeClr>
                          </a:solidFill>
                          <a:latin typeface="黑体" panose="02010609060101010101" pitchFamily="49" charset="-122"/>
                          <a:ea typeface="黑体" panose="02010609060101010101" pitchFamily="49" charset="-122"/>
                        </a:rPr>
                        <a:t>04</a:t>
                      </a:r>
                      <a:endParaRPr lang="zh-CN" altLang="en-US" sz="2000" dirty="0">
                        <a:solidFill>
                          <a:schemeClr val="accent5">
                            <a:lumMod val="75000"/>
                          </a:schemeClr>
                        </a:solidFill>
                        <a:latin typeface="黑体" panose="02010609060101010101" pitchFamily="49" charset="-122"/>
                        <a:ea typeface="黑体" panose="02010609060101010101" pitchFamily="49" charset="-122"/>
                      </a:endParaRPr>
                    </a:p>
                  </a:txBody>
                  <a:tcPr/>
                </a:tc>
                <a:tc>
                  <a:txBody>
                    <a:bodyPr/>
                    <a:lstStyle/>
                    <a:p>
                      <a:pPr algn="ctr">
                        <a:lnSpc>
                          <a:spcPct val="150000"/>
                        </a:lnSpc>
                        <a:spcAft>
                          <a:spcPts val="0"/>
                        </a:spcAft>
                      </a:pPr>
                      <a:r>
                        <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rPr>
                        <a:t>西安外事学院</a:t>
                      </a:r>
                      <a:endPar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endParaRPr>
                    </a:p>
                  </a:txBody>
                  <a:tcPr marL="43699" marR="43699" marT="0" marB="0" anchor="b"/>
                </a:tc>
                <a:tc>
                  <a:txBody>
                    <a:bodyPr/>
                    <a:lstStyle/>
                    <a:p>
                      <a:pPr algn="ctr">
                        <a:lnSpc>
                          <a:spcPct val="150000"/>
                        </a:lnSpc>
                        <a:spcAft>
                          <a:spcPts val="0"/>
                        </a:spcAft>
                      </a:pPr>
                      <a:endParaRPr lang="en-US" sz="2000" kern="100" dirty="0">
                        <a:latin typeface="黑体" panose="02010609060101010101" pitchFamily="49" charset="-122"/>
                        <a:ea typeface="黑体" panose="02010609060101010101" pitchFamily="49" charset="-122"/>
                        <a:cs typeface="Times New Roman" panose="02020603050405020304"/>
                      </a:endParaRPr>
                    </a:p>
                  </a:txBody>
                  <a:tcPr marL="43699" marR="43699" marT="0" marB="0"/>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US" altLang="zh-CN" sz="2000" kern="100" dirty="0" smtClean="0">
                          <a:solidFill>
                            <a:schemeClr val="accent1"/>
                          </a:solidFill>
                          <a:latin typeface="黑体" panose="02010609060101010101" pitchFamily="49" charset="-122"/>
                          <a:ea typeface="黑体" panose="02010609060101010101" pitchFamily="49" charset="-122"/>
                          <a:cs typeface="Times New Roman" panose="02020603050405020304"/>
                        </a:rPr>
                        <a:t>●</a:t>
                      </a:r>
                      <a:endParaRPr lang="en-US" altLang="zh-CN" sz="2000" kern="100" dirty="0" smtClean="0">
                        <a:solidFill>
                          <a:schemeClr val="accent1"/>
                        </a:solidFill>
                        <a:latin typeface="黑体" panose="02010609060101010101" pitchFamily="49" charset="-122"/>
                        <a:ea typeface="黑体" panose="02010609060101010101" pitchFamily="49" charset="-122"/>
                        <a:cs typeface="Times New Roman" panose="02020603050405020304"/>
                      </a:endParaRPr>
                    </a:p>
                  </a:txBody>
                  <a:tcPr marL="43699" marR="43699" marT="0" marB="0"/>
                </a:tc>
              </a:tr>
              <a:tr h="552873">
                <a:tc>
                  <a:txBody>
                    <a:bodyPr/>
                    <a:lstStyle/>
                    <a:p>
                      <a:pPr algn="ctr"/>
                      <a:r>
                        <a:rPr lang="en-US" altLang="zh-CN" sz="2000" dirty="0" smtClean="0">
                          <a:solidFill>
                            <a:schemeClr val="accent5">
                              <a:lumMod val="75000"/>
                            </a:schemeClr>
                          </a:solidFill>
                          <a:latin typeface="黑体" panose="02010609060101010101" pitchFamily="49" charset="-122"/>
                          <a:ea typeface="黑体" panose="02010609060101010101" pitchFamily="49" charset="-122"/>
                        </a:rPr>
                        <a:t>05</a:t>
                      </a:r>
                      <a:endParaRPr lang="zh-CN" altLang="en-US" sz="2000" dirty="0">
                        <a:solidFill>
                          <a:schemeClr val="accent5">
                            <a:lumMod val="75000"/>
                          </a:schemeClr>
                        </a:solidFill>
                        <a:latin typeface="黑体" panose="02010609060101010101" pitchFamily="49" charset="-122"/>
                        <a:ea typeface="黑体" panose="02010609060101010101" pitchFamily="49" charset="-122"/>
                      </a:endParaRPr>
                    </a:p>
                  </a:txBody>
                  <a:tcPr/>
                </a:tc>
                <a:tc>
                  <a:txBody>
                    <a:bodyPr/>
                    <a:lstStyle/>
                    <a:p>
                      <a:pPr algn="ctr">
                        <a:lnSpc>
                          <a:spcPct val="150000"/>
                        </a:lnSpc>
                        <a:spcAft>
                          <a:spcPts val="0"/>
                        </a:spcAft>
                      </a:pPr>
                      <a:r>
                        <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rPr>
                        <a:t>西安翻译学院</a:t>
                      </a:r>
                      <a:endPar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endParaRPr>
                    </a:p>
                  </a:txBody>
                  <a:tcPr marL="43699" marR="43699" marT="0" marB="0" anchor="b"/>
                </a:tc>
                <a:tc>
                  <a:txBody>
                    <a:bodyPr/>
                    <a:lstStyle/>
                    <a:p>
                      <a:pPr algn="ctr">
                        <a:lnSpc>
                          <a:spcPct val="150000"/>
                        </a:lnSpc>
                        <a:spcAft>
                          <a:spcPts val="0"/>
                        </a:spcAft>
                      </a:pPr>
                      <a:endParaRPr lang="en-US" sz="2000" kern="100" dirty="0">
                        <a:latin typeface="黑体" panose="02010609060101010101" pitchFamily="49" charset="-122"/>
                        <a:ea typeface="黑体" panose="02010609060101010101" pitchFamily="49" charset="-122"/>
                        <a:cs typeface="Times New Roman" panose="02020603050405020304"/>
                      </a:endParaRPr>
                    </a:p>
                  </a:txBody>
                  <a:tcPr marL="43699" marR="43699" marT="0" marB="0"/>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US" altLang="zh-CN" sz="2000" kern="100" dirty="0" smtClean="0">
                          <a:solidFill>
                            <a:schemeClr val="accent1"/>
                          </a:solidFill>
                          <a:latin typeface="黑体" panose="02010609060101010101" pitchFamily="49" charset="-122"/>
                          <a:ea typeface="黑体" panose="02010609060101010101" pitchFamily="49" charset="-122"/>
                          <a:cs typeface="Times New Roman" panose="02020603050405020304"/>
                        </a:rPr>
                        <a:t>●</a:t>
                      </a:r>
                      <a:endParaRPr lang="en-US" altLang="zh-CN" sz="2000" kern="100" dirty="0" smtClean="0">
                        <a:solidFill>
                          <a:schemeClr val="accent1"/>
                        </a:solidFill>
                        <a:latin typeface="黑体" panose="02010609060101010101" pitchFamily="49" charset="-122"/>
                        <a:ea typeface="黑体" panose="02010609060101010101" pitchFamily="49" charset="-122"/>
                        <a:cs typeface="Times New Roman" panose="02020603050405020304"/>
                      </a:endParaRPr>
                    </a:p>
                  </a:txBody>
                  <a:tcPr marL="43699" marR="43699" marT="0" marB="0"/>
                </a:tc>
              </a:tr>
              <a:tr h="552873">
                <a:tc>
                  <a:txBody>
                    <a:bodyPr/>
                    <a:lstStyle/>
                    <a:p>
                      <a:pPr algn="ctr"/>
                      <a:r>
                        <a:rPr lang="en-US" altLang="zh-CN" sz="2000" dirty="0" smtClean="0">
                          <a:solidFill>
                            <a:schemeClr val="accent5">
                              <a:lumMod val="75000"/>
                            </a:schemeClr>
                          </a:solidFill>
                          <a:latin typeface="黑体" panose="02010609060101010101" pitchFamily="49" charset="-122"/>
                          <a:ea typeface="黑体" panose="02010609060101010101" pitchFamily="49" charset="-122"/>
                        </a:rPr>
                        <a:t>06</a:t>
                      </a:r>
                      <a:endParaRPr lang="zh-CN" altLang="en-US" sz="2000" dirty="0">
                        <a:solidFill>
                          <a:schemeClr val="accent5">
                            <a:lumMod val="75000"/>
                          </a:schemeClr>
                        </a:solidFill>
                        <a:latin typeface="黑体" panose="02010609060101010101" pitchFamily="49" charset="-122"/>
                        <a:ea typeface="黑体" panose="02010609060101010101" pitchFamily="49" charset="-122"/>
                      </a:endParaRPr>
                    </a:p>
                  </a:txBody>
                  <a:tcPr/>
                </a:tc>
                <a:tc>
                  <a:txBody>
                    <a:bodyPr/>
                    <a:lstStyle/>
                    <a:p>
                      <a:pPr algn="ctr">
                        <a:lnSpc>
                          <a:spcPct val="150000"/>
                        </a:lnSpc>
                        <a:spcAft>
                          <a:spcPts val="0"/>
                        </a:spcAft>
                      </a:pPr>
                      <a:r>
                        <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rPr>
                        <a:t>西安思源学院</a:t>
                      </a:r>
                      <a:endPar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endParaRPr>
                    </a:p>
                  </a:txBody>
                  <a:tcPr marL="43699" marR="43699" marT="0" marB="0" anchor="b"/>
                </a:tc>
                <a:tc>
                  <a:txBody>
                    <a:bodyPr/>
                    <a:lstStyle/>
                    <a:p>
                      <a:pPr algn="ctr">
                        <a:lnSpc>
                          <a:spcPct val="150000"/>
                        </a:lnSpc>
                        <a:spcAft>
                          <a:spcPts val="0"/>
                        </a:spcAft>
                      </a:pPr>
                      <a:endParaRPr lang="en-US" sz="2000" kern="100" dirty="0">
                        <a:latin typeface="黑体" panose="02010609060101010101" pitchFamily="49" charset="-122"/>
                        <a:ea typeface="黑体" panose="02010609060101010101" pitchFamily="49" charset="-122"/>
                        <a:cs typeface="Times New Roman" panose="02020603050405020304"/>
                      </a:endParaRPr>
                    </a:p>
                  </a:txBody>
                  <a:tcPr marL="43699" marR="43699" marT="0" marB="0"/>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US" altLang="zh-CN" sz="2000" kern="100" dirty="0" smtClean="0">
                          <a:solidFill>
                            <a:schemeClr val="accent1"/>
                          </a:solidFill>
                          <a:latin typeface="黑体" panose="02010609060101010101" pitchFamily="49" charset="-122"/>
                          <a:ea typeface="黑体" panose="02010609060101010101" pitchFamily="49" charset="-122"/>
                          <a:cs typeface="Times New Roman" panose="02020603050405020304"/>
                        </a:rPr>
                        <a:t>●</a:t>
                      </a:r>
                      <a:endParaRPr lang="en-US" altLang="zh-CN" sz="2000" kern="100" dirty="0" smtClean="0">
                        <a:solidFill>
                          <a:schemeClr val="accent1"/>
                        </a:solidFill>
                        <a:latin typeface="黑体" panose="02010609060101010101" pitchFamily="49" charset="-122"/>
                        <a:ea typeface="黑体" panose="02010609060101010101" pitchFamily="49" charset="-122"/>
                        <a:cs typeface="Times New Roman" panose="02020603050405020304"/>
                      </a:endParaRPr>
                    </a:p>
                  </a:txBody>
                  <a:tcPr marL="43699" marR="43699" marT="0" marB="0"/>
                </a:tc>
              </a:tr>
              <a:tr h="552873">
                <a:tc>
                  <a:txBody>
                    <a:bodyPr/>
                    <a:lstStyle/>
                    <a:p>
                      <a:pPr algn="ctr"/>
                      <a:r>
                        <a:rPr lang="en-US" altLang="zh-CN" sz="2000" dirty="0" smtClean="0">
                          <a:solidFill>
                            <a:schemeClr val="accent5">
                              <a:lumMod val="75000"/>
                            </a:schemeClr>
                          </a:solidFill>
                          <a:latin typeface="黑体" panose="02010609060101010101" pitchFamily="49" charset="-122"/>
                          <a:ea typeface="黑体" panose="02010609060101010101" pitchFamily="49" charset="-122"/>
                        </a:rPr>
                        <a:t>07</a:t>
                      </a:r>
                      <a:endParaRPr lang="zh-CN" altLang="en-US" sz="2000" dirty="0">
                        <a:solidFill>
                          <a:schemeClr val="accent5">
                            <a:lumMod val="75000"/>
                          </a:schemeClr>
                        </a:solidFill>
                        <a:latin typeface="黑体" panose="02010609060101010101" pitchFamily="49" charset="-122"/>
                        <a:ea typeface="黑体" panose="02010609060101010101" pitchFamily="49" charset="-122"/>
                      </a:endParaRPr>
                    </a:p>
                  </a:txBody>
                  <a:tcPr/>
                </a:tc>
                <a:tc>
                  <a:txBody>
                    <a:bodyPr/>
                    <a:lstStyle/>
                    <a:p>
                      <a:pPr algn="ctr">
                        <a:lnSpc>
                          <a:spcPct val="150000"/>
                        </a:lnSpc>
                        <a:spcAft>
                          <a:spcPts val="0"/>
                        </a:spcAft>
                      </a:pPr>
                      <a:r>
                        <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rPr>
                        <a:t>陕西国际商贸学院</a:t>
                      </a:r>
                      <a:endPar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endParaRPr>
                    </a:p>
                  </a:txBody>
                  <a:tcPr marL="43699" marR="43699" marT="0" marB="0" anchor="b"/>
                </a:tc>
                <a:tc>
                  <a:txBody>
                    <a:bodyPr/>
                    <a:lstStyle/>
                    <a:p>
                      <a:pPr algn="ctr">
                        <a:lnSpc>
                          <a:spcPct val="150000"/>
                        </a:lnSpc>
                        <a:spcAft>
                          <a:spcPts val="0"/>
                        </a:spcAft>
                      </a:pPr>
                      <a:endParaRPr lang="en-US" sz="2000" kern="100" dirty="0">
                        <a:latin typeface="黑体" panose="02010609060101010101" pitchFamily="49" charset="-122"/>
                        <a:ea typeface="黑体" panose="02010609060101010101" pitchFamily="49" charset="-122"/>
                        <a:cs typeface="Times New Roman" panose="02020603050405020304"/>
                      </a:endParaRPr>
                    </a:p>
                  </a:txBody>
                  <a:tcPr marL="43699" marR="43699" marT="0" marB="0"/>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US" altLang="zh-CN" sz="2000" kern="100" dirty="0" smtClean="0">
                          <a:solidFill>
                            <a:schemeClr val="accent1"/>
                          </a:solidFill>
                          <a:latin typeface="黑体" panose="02010609060101010101" pitchFamily="49" charset="-122"/>
                          <a:ea typeface="黑体" panose="02010609060101010101" pitchFamily="49" charset="-122"/>
                          <a:cs typeface="Times New Roman" panose="02020603050405020304"/>
                        </a:rPr>
                        <a:t>●</a:t>
                      </a:r>
                      <a:endParaRPr lang="en-US" altLang="zh-CN" sz="2000" kern="100" dirty="0" smtClean="0">
                        <a:solidFill>
                          <a:schemeClr val="accent1"/>
                        </a:solidFill>
                        <a:latin typeface="黑体" panose="02010609060101010101" pitchFamily="49" charset="-122"/>
                        <a:ea typeface="黑体" panose="02010609060101010101" pitchFamily="49" charset="-122"/>
                        <a:cs typeface="Times New Roman" panose="02020603050405020304"/>
                      </a:endParaRPr>
                    </a:p>
                  </a:txBody>
                  <a:tcPr marL="43699" marR="43699" marT="0" marB="0"/>
                </a:tc>
              </a:tr>
              <a:tr h="552873">
                <a:tc>
                  <a:txBody>
                    <a:bodyPr/>
                    <a:lstStyle/>
                    <a:p>
                      <a:pPr algn="ctr"/>
                      <a:r>
                        <a:rPr lang="en-US" altLang="zh-CN" sz="2000" dirty="0" smtClean="0">
                          <a:solidFill>
                            <a:schemeClr val="accent5">
                              <a:lumMod val="75000"/>
                            </a:schemeClr>
                          </a:solidFill>
                          <a:latin typeface="黑体" panose="02010609060101010101" pitchFamily="49" charset="-122"/>
                          <a:ea typeface="黑体" panose="02010609060101010101" pitchFamily="49" charset="-122"/>
                        </a:rPr>
                        <a:t>08</a:t>
                      </a:r>
                      <a:endParaRPr lang="zh-CN" altLang="en-US" sz="2000" dirty="0">
                        <a:solidFill>
                          <a:schemeClr val="accent5">
                            <a:lumMod val="75000"/>
                          </a:schemeClr>
                        </a:solidFill>
                        <a:latin typeface="黑体" panose="02010609060101010101" pitchFamily="49" charset="-122"/>
                        <a:ea typeface="黑体" panose="02010609060101010101" pitchFamily="49" charset="-122"/>
                      </a:endParaRPr>
                    </a:p>
                  </a:txBody>
                  <a:tcPr/>
                </a:tc>
                <a:tc>
                  <a:txBody>
                    <a:bodyPr/>
                    <a:lstStyle/>
                    <a:p>
                      <a:pPr algn="ctr">
                        <a:lnSpc>
                          <a:spcPct val="150000"/>
                        </a:lnSpc>
                        <a:spcAft>
                          <a:spcPts val="0"/>
                        </a:spcAft>
                      </a:pPr>
                      <a:r>
                        <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rPr>
                        <a:t>陕西服装工程学院</a:t>
                      </a:r>
                      <a:endPar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endParaRPr>
                    </a:p>
                  </a:txBody>
                  <a:tcPr marL="43699" marR="43699" marT="0" marB="0" anchor="b"/>
                </a:tc>
                <a:tc>
                  <a:txBody>
                    <a:bodyPr/>
                    <a:lstStyle/>
                    <a:p>
                      <a:pPr algn="ctr">
                        <a:lnSpc>
                          <a:spcPct val="150000"/>
                        </a:lnSpc>
                        <a:spcAft>
                          <a:spcPts val="0"/>
                        </a:spcAft>
                      </a:pPr>
                      <a:endParaRPr lang="en-US" sz="2000" kern="100" dirty="0">
                        <a:latin typeface="黑体" panose="02010609060101010101" pitchFamily="49" charset="-122"/>
                        <a:ea typeface="黑体" panose="02010609060101010101" pitchFamily="49" charset="-122"/>
                        <a:cs typeface="Times New Roman" panose="02020603050405020304"/>
                      </a:endParaRPr>
                    </a:p>
                  </a:txBody>
                  <a:tcPr marL="43699" marR="43699" marT="0" marB="0"/>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US" altLang="zh-CN" sz="2000" kern="100" dirty="0" smtClean="0">
                          <a:solidFill>
                            <a:schemeClr val="accent1"/>
                          </a:solidFill>
                          <a:latin typeface="黑体" panose="02010609060101010101" pitchFamily="49" charset="-122"/>
                          <a:ea typeface="黑体" panose="02010609060101010101" pitchFamily="49" charset="-122"/>
                          <a:cs typeface="Times New Roman" panose="02020603050405020304"/>
                        </a:rPr>
                        <a:t>●</a:t>
                      </a:r>
                      <a:endParaRPr lang="en-US" altLang="zh-CN" sz="2000" kern="100" dirty="0" smtClean="0">
                        <a:solidFill>
                          <a:schemeClr val="accent1"/>
                        </a:solidFill>
                        <a:latin typeface="黑体" panose="02010609060101010101" pitchFamily="49" charset="-122"/>
                        <a:ea typeface="黑体" panose="02010609060101010101" pitchFamily="49" charset="-122"/>
                        <a:cs typeface="Times New Roman" panose="02020603050405020304"/>
                      </a:endParaRPr>
                    </a:p>
                  </a:txBody>
                  <a:tcPr marL="43699" marR="43699" marT="0" marB="0"/>
                </a:tc>
              </a:tr>
              <a:tr h="552873">
                <a:tc>
                  <a:txBody>
                    <a:bodyPr/>
                    <a:lstStyle/>
                    <a:p>
                      <a:pPr algn="ctr"/>
                      <a:r>
                        <a:rPr lang="en-US" altLang="zh-CN" sz="2000" dirty="0" smtClean="0">
                          <a:solidFill>
                            <a:schemeClr val="accent5">
                              <a:lumMod val="75000"/>
                            </a:schemeClr>
                          </a:solidFill>
                          <a:latin typeface="黑体" panose="02010609060101010101" pitchFamily="49" charset="-122"/>
                          <a:ea typeface="黑体" panose="02010609060101010101" pitchFamily="49" charset="-122"/>
                        </a:rPr>
                        <a:t>09</a:t>
                      </a:r>
                      <a:endParaRPr lang="zh-CN" altLang="en-US" sz="2000" dirty="0">
                        <a:solidFill>
                          <a:schemeClr val="accent5">
                            <a:lumMod val="75000"/>
                          </a:schemeClr>
                        </a:solidFill>
                        <a:latin typeface="黑体" panose="02010609060101010101" pitchFamily="49" charset="-122"/>
                        <a:ea typeface="黑体" panose="02010609060101010101" pitchFamily="49" charset="-122"/>
                      </a:endParaRPr>
                    </a:p>
                  </a:txBody>
                  <a:tcPr/>
                </a:tc>
                <a:tc>
                  <a:txBody>
                    <a:bodyPr/>
                    <a:lstStyle/>
                    <a:p>
                      <a:pPr algn="ctr">
                        <a:lnSpc>
                          <a:spcPct val="150000"/>
                        </a:lnSpc>
                        <a:spcAft>
                          <a:spcPts val="0"/>
                        </a:spcAft>
                      </a:pPr>
                      <a:r>
                        <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rPr>
                        <a:t>西安交通工程学院</a:t>
                      </a:r>
                      <a:endPar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endParaRPr>
                    </a:p>
                  </a:txBody>
                  <a:tcPr marL="43699" marR="43699" marT="0" marB="0" anchor="b"/>
                </a:tc>
                <a:tc>
                  <a:txBody>
                    <a:bodyPr/>
                    <a:lstStyle/>
                    <a:p>
                      <a:pPr algn="ctr">
                        <a:lnSpc>
                          <a:spcPct val="150000"/>
                        </a:lnSpc>
                        <a:spcAft>
                          <a:spcPts val="0"/>
                        </a:spcAft>
                      </a:pPr>
                      <a:endParaRPr lang="en-US" sz="2000" kern="100" dirty="0">
                        <a:latin typeface="黑体" panose="02010609060101010101" pitchFamily="49" charset="-122"/>
                        <a:ea typeface="黑体" panose="02010609060101010101" pitchFamily="49" charset="-122"/>
                        <a:cs typeface="Times New Roman" panose="02020603050405020304"/>
                      </a:endParaRPr>
                    </a:p>
                  </a:txBody>
                  <a:tcPr marL="43699" marR="43699" marT="0" marB="0"/>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US" altLang="zh-CN" sz="2000" kern="100" dirty="0" smtClean="0">
                          <a:solidFill>
                            <a:schemeClr val="accent1"/>
                          </a:solidFill>
                          <a:latin typeface="黑体" panose="02010609060101010101" pitchFamily="49" charset="-122"/>
                          <a:ea typeface="黑体" panose="02010609060101010101" pitchFamily="49" charset="-122"/>
                          <a:cs typeface="Times New Roman" panose="02020603050405020304"/>
                        </a:rPr>
                        <a:t>●</a:t>
                      </a:r>
                      <a:endParaRPr lang="en-US" altLang="zh-CN" sz="2000" kern="100" dirty="0" smtClean="0">
                        <a:solidFill>
                          <a:schemeClr val="accent1"/>
                        </a:solidFill>
                        <a:latin typeface="黑体" panose="02010609060101010101" pitchFamily="49" charset="-122"/>
                        <a:ea typeface="黑体" panose="02010609060101010101" pitchFamily="49" charset="-122"/>
                        <a:cs typeface="Times New Roman" panose="02020603050405020304"/>
                      </a:endParaRPr>
                    </a:p>
                  </a:txBody>
                  <a:tcPr marL="43699" marR="43699" marT="0" marB="0"/>
                </a:tc>
              </a:tr>
            </a:tbl>
          </a:graphicData>
        </a:graphic>
      </p:graphicFrame>
      <p:sp>
        <p:nvSpPr>
          <p:cNvPr id="3" name="TextBox 2"/>
          <p:cNvSpPr txBox="1"/>
          <p:nvPr/>
        </p:nvSpPr>
        <p:spPr>
          <a:xfrm>
            <a:off x="-957943" y="449942"/>
            <a:ext cx="12662754" cy="523220"/>
          </a:xfrm>
          <a:prstGeom prst="rect">
            <a:avLst/>
          </a:prstGeom>
          <a:noFill/>
        </p:spPr>
        <p:txBody>
          <a:bodyPr wrap="square" rtlCol="0">
            <a:spAutoFit/>
          </a:bodyPr>
          <a:lstStyle/>
          <a:p>
            <a:pPr lvl="0" indent="1714500" fontAlgn="base">
              <a:spcBef>
                <a:spcPct val="0"/>
              </a:spcBef>
              <a:spcAft>
                <a:spcPct val="0"/>
              </a:spcAft>
            </a:pPr>
            <a:r>
              <a:rPr lang="zh-CN" altLang="en-US" sz="2800" b="1" dirty="0" smtClean="0">
                <a:solidFill>
                  <a:schemeClr val="accent1"/>
                </a:solidFill>
                <a:latin typeface="黑体" panose="02010609060101010101" pitchFamily="49" charset="-122"/>
                <a:ea typeface="黑体" panose="02010609060101010101" pitchFamily="49" charset="-122"/>
                <a:cs typeface="Times New Roman" panose="02020603050405020304" pitchFamily="18" charset="0"/>
              </a:rPr>
              <a:t>表</a:t>
            </a:r>
            <a:r>
              <a:rPr lang="en-US" altLang="zh-CN" sz="2800" b="1" dirty="0" smtClean="0">
                <a:solidFill>
                  <a:schemeClr val="accent1"/>
                </a:solidFill>
                <a:latin typeface="黑体" panose="02010609060101010101" pitchFamily="49" charset="-122"/>
                <a:ea typeface="黑体" panose="02010609060101010101" pitchFamily="49" charset="-122"/>
                <a:cs typeface="Times New Roman" panose="02020603050405020304" pitchFamily="18" charset="0"/>
              </a:rPr>
              <a:t>1               </a:t>
            </a:r>
            <a:r>
              <a:rPr lang="zh-CN" altLang="zh-CN" sz="2800" b="1" dirty="0" smtClean="0">
                <a:solidFill>
                  <a:schemeClr val="accent5">
                    <a:lumMod val="50000"/>
                  </a:schemeClr>
                </a:solidFill>
                <a:latin typeface="黑体" panose="02010609060101010101" pitchFamily="49" charset="-122"/>
                <a:ea typeface="黑体" panose="02010609060101010101" pitchFamily="49" charset="-122"/>
                <a:cs typeface="Times New Roman" panose="02020603050405020304" pitchFamily="18" charset="0"/>
              </a:rPr>
              <a:t>陕西民办</a:t>
            </a:r>
            <a:r>
              <a:rPr lang="zh-CN" altLang="en-US" sz="2800" b="1" dirty="0" smtClean="0">
                <a:solidFill>
                  <a:schemeClr val="accent5">
                    <a:lumMod val="50000"/>
                  </a:schemeClr>
                </a:solidFill>
                <a:latin typeface="黑体" panose="02010609060101010101" pitchFamily="49" charset="-122"/>
                <a:ea typeface="黑体" panose="02010609060101010101" pitchFamily="49" charset="-122"/>
                <a:cs typeface="Times New Roman" panose="02020603050405020304" pitchFamily="18" charset="0"/>
              </a:rPr>
              <a:t>教育</a:t>
            </a:r>
            <a:r>
              <a:rPr lang="zh-CN" altLang="zh-CN" sz="2800" b="1" dirty="0" smtClean="0">
                <a:solidFill>
                  <a:schemeClr val="accent5">
                    <a:lumMod val="50000"/>
                  </a:schemeClr>
                </a:solidFill>
                <a:latin typeface="黑体" panose="02010609060101010101" pitchFamily="49" charset="-122"/>
                <a:ea typeface="黑体" panose="02010609060101010101" pitchFamily="49" charset="-122"/>
                <a:cs typeface="Times New Roman" panose="02020603050405020304" pitchFamily="18" charset="0"/>
              </a:rPr>
              <a:t>营非意愿调查</a:t>
            </a:r>
            <a:endParaRPr lang="en-US" altLang="zh-CN" sz="2800" b="1" dirty="0" smtClean="0">
              <a:solidFill>
                <a:schemeClr val="accent5">
                  <a:lumMod val="50000"/>
                </a:schemeClr>
              </a:solidFill>
              <a:latin typeface="黑体" panose="02010609060101010101" pitchFamily="49" charset="-122"/>
              <a:ea typeface="黑体" panose="02010609060101010101" pitchFamily="49"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595086" y="769256"/>
          <a:ext cx="10900231" cy="5239660"/>
        </p:xfrm>
        <a:graphic>
          <a:graphicData uri="http://schemas.openxmlformats.org/drawingml/2006/table">
            <a:tbl>
              <a:tblPr firstRow="1" bandRow="1">
                <a:tableStyleId>{5C22544A-7EE6-4342-B048-85BDC9FD1C3A}</a:tableStyleId>
              </a:tblPr>
              <a:tblGrid>
                <a:gridCol w="2185994"/>
                <a:gridCol w="4267894"/>
                <a:gridCol w="2304959"/>
                <a:gridCol w="2141384"/>
              </a:tblGrid>
              <a:tr h="523966">
                <a:tc>
                  <a:txBody>
                    <a:bodyPr/>
                    <a:lstStyle/>
                    <a:p>
                      <a:pPr algn="ctr"/>
                      <a:r>
                        <a:rPr lang="zh-CN" altLang="en-US" sz="2000" dirty="0" smtClean="0">
                          <a:latin typeface="黑体" panose="02010609060101010101" pitchFamily="49" charset="-122"/>
                          <a:ea typeface="黑体" panose="02010609060101010101" pitchFamily="49" charset="-122"/>
                        </a:rPr>
                        <a:t>序号</a:t>
                      </a:r>
                      <a:endParaRPr lang="zh-CN" altLang="en-US" sz="2000" dirty="0">
                        <a:latin typeface="黑体" panose="02010609060101010101" pitchFamily="49" charset="-122"/>
                        <a:ea typeface="黑体" panose="02010609060101010101" pitchFamily="49" charset="-122"/>
                      </a:endParaRPr>
                    </a:p>
                  </a:txBody>
                  <a:tcPr/>
                </a:tc>
                <a:tc>
                  <a:txBody>
                    <a:bodyPr/>
                    <a:lstStyle/>
                    <a:p>
                      <a:pPr algn="ctr">
                        <a:lnSpc>
                          <a:spcPct val="150000"/>
                        </a:lnSpc>
                        <a:spcAft>
                          <a:spcPts val="0"/>
                        </a:spcAft>
                      </a:pPr>
                      <a:r>
                        <a:rPr lang="zh-CN" sz="2000" b="1" kern="100" dirty="0">
                          <a:latin typeface="黑体" panose="02010609060101010101" pitchFamily="49" charset="-122"/>
                          <a:ea typeface="黑体" panose="02010609060101010101" pitchFamily="49" charset="-122"/>
                          <a:cs typeface="Times New Roman" panose="02020603050405020304"/>
                        </a:rPr>
                        <a:t>校名</a:t>
                      </a:r>
                      <a:endParaRPr lang="zh-CN" sz="2000" b="1" kern="100" dirty="0">
                        <a:latin typeface="黑体" panose="02010609060101010101" pitchFamily="49" charset="-122"/>
                        <a:ea typeface="黑体" panose="02010609060101010101" pitchFamily="49" charset="-122"/>
                        <a:cs typeface="Times New Roman" panose="02020603050405020304"/>
                      </a:endParaRPr>
                    </a:p>
                  </a:txBody>
                  <a:tcPr marL="43699" marR="43699" marT="0" marB="0"/>
                </a:tc>
                <a:tc>
                  <a:txBody>
                    <a:bodyPr/>
                    <a:lstStyle/>
                    <a:p>
                      <a:pPr algn="ctr">
                        <a:lnSpc>
                          <a:spcPct val="150000"/>
                        </a:lnSpc>
                        <a:spcAft>
                          <a:spcPts val="0"/>
                        </a:spcAft>
                      </a:pPr>
                      <a:r>
                        <a:rPr lang="zh-CN" sz="2000" b="1" kern="100" dirty="0">
                          <a:latin typeface="黑体" panose="02010609060101010101" pitchFamily="49" charset="-122"/>
                          <a:ea typeface="黑体" panose="02010609060101010101" pitchFamily="49" charset="-122"/>
                          <a:cs typeface="Times New Roman" panose="02020603050405020304"/>
                        </a:rPr>
                        <a:t>营利性</a:t>
                      </a:r>
                      <a:endParaRPr lang="zh-CN" sz="2000" b="1" kern="100" dirty="0">
                        <a:latin typeface="黑体" panose="02010609060101010101" pitchFamily="49" charset="-122"/>
                        <a:ea typeface="黑体" panose="02010609060101010101" pitchFamily="49" charset="-122"/>
                        <a:cs typeface="Times New Roman" panose="02020603050405020304"/>
                      </a:endParaRPr>
                    </a:p>
                  </a:txBody>
                  <a:tcPr marL="43699" marR="43699" marT="0" marB="0"/>
                </a:tc>
                <a:tc>
                  <a:txBody>
                    <a:bodyPr/>
                    <a:lstStyle/>
                    <a:p>
                      <a:pPr algn="ctr">
                        <a:lnSpc>
                          <a:spcPct val="150000"/>
                        </a:lnSpc>
                        <a:spcAft>
                          <a:spcPts val="0"/>
                        </a:spcAft>
                      </a:pPr>
                      <a:r>
                        <a:rPr lang="zh-CN" sz="2000" b="1" kern="100" dirty="0">
                          <a:latin typeface="黑体" panose="02010609060101010101" pitchFamily="49" charset="-122"/>
                          <a:ea typeface="黑体" panose="02010609060101010101" pitchFamily="49" charset="-122"/>
                          <a:cs typeface="Times New Roman" panose="02020603050405020304"/>
                        </a:rPr>
                        <a:t>非营利性</a:t>
                      </a:r>
                      <a:endParaRPr lang="zh-CN" sz="2000" b="1" kern="100" dirty="0">
                        <a:latin typeface="黑体" panose="02010609060101010101" pitchFamily="49" charset="-122"/>
                        <a:ea typeface="黑体" panose="02010609060101010101" pitchFamily="49" charset="-122"/>
                        <a:cs typeface="Times New Roman" panose="02020603050405020304"/>
                      </a:endParaRPr>
                    </a:p>
                  </a:txBody>
                  <a:tcPr marL="43699" marR="43699" marT="0" marB="0"/>
                </a:tc>
              </a:tr>
              <a:tr h="523966">
                <a:tc>
                  <a:txBody>
                    <a:bodyPr/>
                    <a:lstStyle/>
                    <a:p>
                      <a:pPr algn="ctr"/>
                      <a:r>
                        <a:rPr lang="en-US" altLang="zh-CN" sz="2000" dirty="0" smtClean="0">
                          <a:solidFill>
                            <a:schemeClr val="accent5">
                              <a:lumMod val="75000"/>
                            </a:schemeClr>
                          </a:solidFill>
                          <a:latin typeface="黑体" panose="02010609060101010101" pitchFamily="49" charset="-122"/>
                          <a:ea typeface="黑体" panose="02010609060101010101" pitchFamily="49" charset="-122"/>
                        </a:rPr>
                        <a:t>10</a:t>
                      </a:r>
                      <a:endParaRPr lang="zh-CN" altLang="en-US" sz="2000" dirty="0">
                        <a:solidFill>
                          <a:schemeClr val="accent5">
                            <a:lumMod val="75000"/>
                          </a:schemeClr>
                        </a:solidFill>
                        <a:latin typeface="黑体" panose="02010609060101010101" pitchFamily="49" charset="-122"/>
                        <a:ea typeface="黑体" panose="02010609060101010101" pitchFamily="49" charset="-122"/>
                      </a:endParaRPr>
                    </a:p>
                  </a:txBody>
                  <a:tcPr/>
                </a:tc>
                <a:tc>
                  <a:txBody>
                    <a:bodyPr/>
                    <a:lstStyle/>
                    <a:p>
                      <a:pPr algn="ctr">
                        <a:lnSpc>
                          <a:spcPct val="150000"/>
                        </a:lnSpc>
                        <a:spcAft>
                          <a:spcPts val="0"/>
                        </a:spcAft>
                      </a:pPr>
                      <a:r>
                        <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rPr>
                        <a:t>西安交通大学城市学院</a:t>
                      </a:r>
                      <a:endPar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endParaRPr>
                    </a:p>
                  </a:txBody>
                  <a:tcPr marL="43699" marR="43699" marT="0" marB="0" anchor="b"/>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US" altLang="zh-CN" sz="2000" kern="100" dirty="0" smtClean="0">
                          <a:solidFill>
                            <a:schemeClr val="accent1"/>
                          </a:solidFill>
                          <a:latin typeface="黑体" panose="02010609060101010101" pitchFamily="49" charset="-122"/>
                          <a:ea typeface="黑体" panose="02010609060101010101" pitchFamily="49" charset="-122"/>
                          <a:cs typeface="Times New Roman" panose="02020603050405020304"/>
                        </a:rPr>
                        <a:t>●</a:t>
                      </a:r>
                      <a:endParaRPr lang="en-US" altLang="zh-CN" sz="2000" kern="100" dirty="0" smtClean="0">
                        <a:solidFill>
                          <a:schemeClr val="accent1"/>
                        </a:solidFill>
                        <a:latin typeface="黑体" panose="02010609060101010101" pitchFamily="49" charset="-122"/>
                        <a:ea typeface="黑体" panose="02010609060101010101" pitchFamily="49" charset="-122"/>
                        <a:cs typeface="Times New Roman" panose="02020603050405020304"/>
                      </a:endParaRPr>
                    </a:p>
                  </a:txBody>
                  <a:tcPr marL="43699" marR="43699" marT="0" marB="0"/>
                </a:tc>
                <a:tc>
                  <a:txBody>
                    <a:bodyPr/>
                    <a:lstStyle/>
                    <a:p>
                      <a:pPr marL="0" marR="0" indent="0" algn="ctr" defTabSz="914400" rtl="0" eaLnBrk="1" fontAlgn="auto" latinLnBrk="0" hangingPunct="1">
                        <a:lnSpc>
                          <a:spcPct val="150000"/>
                        </a:lnSpc>
                        <a:spcBef>
                          <a:spcPts val="0"/>
                        </a:spcBef>
                        <a:spcAft>
                          <a:spcPts val="0"/>
                        </a:spcAft>
                        <a:buClrTx/>
                        <a:buSzTx/>
                        <a:buFontTx/>
                        <a:buNone/>
                        <a:defRPr/>
                      </a:pPr>
                      <a:endParaRPr lang="en-US" altLang="zh-CN" sz="2000" kern="100" dirty="0" smtClean="0">
                        <a:solidFill>
                          <a:schemeClr val="accent1"/>
                        </a:solidFill>
                        <a:latin typeface="黑体" panose="02010609060101010101" pitchFamily="49" charset="-122"/>
                        <a:ea typeface="黑体" panose="02010609060101010101" pitchFamily="49" charset="-122"/>
                        <a:cs typeface="Times New Roman" panose="02020603050405020304"/>
                      </a:endParaRPr>
                    </a:p>
                  </a:txBody>
                  <a:tcPr marL="43699" marR="43699" marT="0" marB="0"/>
                </a:tc>
              </a:tr>
              <a:tr h="523966">
                <a:tc>
                  <a:txBody>
                    <a:bodyPr/>
                    <a:lstStyle/>
                    <a:p>
                      <a:pPr algn="ctr"/>
                      <a:r>
                        <a:rPr lang="en-US" altLang="zh-CN" sz="2000" dirty="0" smtClean="0">
                          <a:solidFill>
                            <a:schemeClr val="accent5">
                              <a:lumMod val="75000"/>
                            </a:schemeClr>
                          </a:solidFill>
                          <a:latin typeface="黑体" panose="02010609060101010101" pitchFamily="49" charset="-122"/>
                          <a:ea typeface="黑体" panose="02010609060101010101" pitchFamily="49" charset="-122"/>
                        </a:rPr>
                        <a:t>11</a:t>
                      </a:r>
                      <a:endParaRPr lang="zh-CN" altLang="en-US" sz="2000" dirty="0">
                        <a:solidFill>
                          <a:schemeClr val="accent5">
                            <a:lumMod val="75000"/>
                          </a:schemeClr>
                        </a:solidFill>
                        <a:latin typeface="黑体" panose="02010609060101010101" pitchFamily="49" charset="-122"/>
                        <a:ea typeface="黑体" panose="02010609060101010101" pitchFamily="49" charset="-122"/>
                      </a:endParaRPr>
                    </a:p>
                  </a:txBody>
                  <a:tcPr/>
                </a:tc>
                <a:tc>
                  <a:txBody>
                    <a:bodyPr/>
                    <a:lstStyle/>
                    <a:p>
                      <a:pPr algn="ctr">
                        <a:lnSpc>
                          <a:spcPct val="150000"/>
                        </a:lnSpc>
                        <a:spcAft>
                          <a:spcPts val="0"/>
                        </a:spcAft>
                      </a:pPr>
                      <a:r>
                        <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rPr>
                        <a:t>西北大学现代学院</a:t>
                      </a:r>
                      <a:endPar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endParaRPr>
                    </a:p>
                  </a:txBody>
                  <a:tcPr marL="43699" marR="43699" marT="0" marB="0" anchor="b"/>
                </a:tc>
                <a:tc>
                  <a:txBody>
                    <a:bodyPr/>
                    <a:lstStyle/>
                    <a:p>
                      <a:pPr algn="ctr">
                        <a:lnSpc>
                          <a:spcPct val="150000"/>
                        </a:lnSpc>
                        <a:spcAft>
                          <a:spcPts val="0"/>
                        </a:spcAft>
                      </a:pPr>
                      <a:endParaRPr lang="en-US" sz="2000" kern="100" dirty="0">
                        <a:solidFill>
                          <a:schemeClr val="accent1"/>
                        </a:solidFill>
                        <a:latin typeface="黑体" panose="02010609060101010101" pitchFamily="49" charset="-122"/>
                        <a:ea typeface="黑体" panose="02010609060101010101" pitchFamily="49" charset="-122"/>
                        <a:cs typeface="Times New Roman" panose="02020603050405020304"/>
                      </a:endParaRPr>
                    </a:p>
                  </a:txBody>
                  <a:tcPr marL="43699" marR="43699" marT="0" marB="0"/>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US" altLang="zh-CN" sz="2000" kern="100" dirty="0" smtClean="0">
                          <a:solidFill>
                            <a:schemeClr val="accent1"/>
                          </a:solidFill>
                          <a:latin typeface="黑体" panose="02010609060101010101" pitchFamily="49" charset="-122"/>
                          <a:ea typeface="黑体" panose="02010609060101010101" pitchFamily="49" charset="-122"/>
                          <a:cs typeface="Times New Roman" panose="02020603050405020304"/>
                        </a:rPr>
                        <a:t>●</a:t>
                      </a:r>
                      <a:endParaRPr lang="en-US" altLang="zh-CN" sz="2000" kern="100" dirty="0" smtClean="0">
                        <a:solidFill>
                          <a:schemeClr val="accent1"/>
                        </a:solidFill>
                        <a:latin typeface="黑体" panose="02010609060101010101" pitchFamily="49" charset="-122"/>
                        <a:ea typeface="黑体" panose="02010609060101010101" pitchFamily="49" charset="-122"/>
                        <a:cs typeface="Times New Roman" panose="02020603050405020304"/>
                      </a:endParaRPr>
                    </a:p>
                  </a:txBody>
                  <a:tcPr marL="43699" marR="43699" marT="0" marB="0"/>
                </a:tc>
              </a:tr>
              <a:tr h="523966">
                <a:tc>
                  <a:txBody>
                    <a:bodyPr/>
                    <a:lstStyle/>
                    <a:p>
                      <a:pPr algn="ctr"/>
                      <a:r>
                        <a:rPr lang="en-US" altLang="zh-CN" sz="2000" dirty="0" smtClean="0">
                          <a:solidFill>
                            <a:schemeClr val="accent5">
                              <a:lumMod val="75000"/>
                            </a:schemeClr>
                          </a:solidFill>
                          <a:latin typeface="黑体" panose="02010609060101010101" pitchFamily="49" charset="-122"/>
                          <a:ea typeface="黑体" panose="02010609060101010101" pitchFamily="49" charset="-122"/>
                        </a:rPr>
                        <a:t>12</a:t>
                      </a:r>
                      <a:endParaRPr lang="zh-CN" altLang="en-US" sz="2000" dirty="0">
                        <a:solidFill>
                          <a:schemeClr val="accent5">
                            <a:lumMod val="75000"/>
                          </a:schemeClr>
                        </a:solidFill>
                        <a:latin typeface="黑体" panose="02010609060101010101" pitchFamily="49" charset="-122"/>
                        <a:ea typeface="黑体" panose="02010609060101010101" pitchFamily="49" charset="-122"/>
                      </a:endParaRPr>
                    </a:p>
                  </a:txBody>
                  <a:tcPr/>
                </a:tc>
                <a:tc>
                  <a:txBody>
                    <a:bodyPr/>
                    <a:lstStyle/>
                    <a:p>
                      <a:pPr algn="ctr">
                        <a:lnSpc>
                          <a:spcPct val="150000"/>
                        </a:lnSpc>
                        <a:spcAft>
                          <a:spcPts val="0"/>
                        </a:spcAft>
                      </a:pPr>
                      <a:r>
                        <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rPr>
                        <a:t>西安建筑科技大学华清学院</a:t>
                      </a:r>
                      <a:endPar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endParaRPr>
                    </a:p>
                  </a:txBody>
                  <a:tcPr marL="43699" marR="43699" marT="0" marB="0" anchor="b"/>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US" altLang="zh-CN" sz="2000" kern="100" dirty="0" smtClean="0">
                          <a:solidFill>
                            <a:schemeClr val="accent1"/>
                          </a:solidFill>
                          <a:latin typeface="黑体" panose="02010609060101010101" pitchFamily="49" charset="-122"/>
                          <a:ea typeface="黑体" panose="02010609060101010101" pitchFamily="49" charset="-122"/>
                          <a:cs typeface="Times New Roman" panose="02020603050405020304"/>
                        </a:rPr>
                        <a:t>●</a:t>
                      </a:r>
                      <a:endParaRPr lang="en-US" altLang="zh-CN" sz="2000" kern="100" dirty="0" smtClean="0">
                        <a:solidFill>
                          <a:schemeClr val="accent1"/>
                        </a:solidFill>
                        <a:latin typeface="黑体" panose="02010609060101010101" pitchFamily="49" charset="-122"/>
                        <a:ea typeface="黑体" panose="02010609060101010101" pitchFamily="49" charset="-122"/>
                        <a:cs typeface="Times New Roman" panose="02020603050405020304"/>
                      </a:endParaRPr>
                    </a:p>
                  </a:txBody>
                  <a:tcPr marL="43699" marR="43699" marT="0" marB="0"/>
                </a:tc>
                <a:tc>
                  <a:txBody>
                    <a:bodyPr/>
                    <a:lstStyle/>
                    <a:p>
                      <a:pPr algn="ctr">
                        <a:lnSpc>
                          <a:spcPct val="150000"/>
                        </a:lnSpc>
                        <a:spcAft>
                          <a:spcPts val="0"/>
                        </a:spcAft>
                      </a:pPr>
                      <a:endParaRPr lang="en-US" sz="2000" kern="100" dirty="0">
                        <a:solidFill>
                          <a:schemeClr val="accent1"/>
                        </a:solidFill>
                        <a:latin typeface="黑体" panose="02010609060101010101" pitchFamily="49" charset="-122"/>
                        <a:ea typeface="黑体" panose="02010609060101010101" pitchFamily="49" charset="-122"/>
                        <a:cs typeface="Times New Roman" panose="02020603050405020304"/>
                      </a:endParaRPr>
                    </a:p>
                  </a:txBody>
                  <a:tcPr marL="43699" marR="43699" marT="0" marB="0"/>
                </a:tc>
              </a:tr>
              <a:tr h="523966">
                <a:tc>
                  <a:txBody>
                    <a:bodyPr/>
                    <a:lstStyle/>
                    <a:p>
                      <a:pPr algn="ctr"/>
                      <a:r>
                        <a:rPr lang="en-US" altLang="zh-CN" sz="2000" dirty="0" smtClean="0">
                          <a:solidFill>
                            <a:schemeClr val="accent5">
                              <a:lumMod val="75000"/>
                            </a:schemeClr>
                          </a:solidFill>
                          <a:latin typeface="黑体" panose="02010609060101010101" pitchFamily="49" charset="-122"/>
                          <a:ea typeface="黑体" panose="02010609060101010101" pitchFamily="49" charset="-122"/>
                        </a:rPr>
                        <a:t>13</a:t>
                      </a:r>
                      <a:endParaRPr lang="zh-CN" altLang="en-US" sz="2000" dirty="0">
                        <a:solidFill>
                          <a:schemeClr val="accent5">
                            <a:lumMod val="75000"/>
                          </a:schemeClr>
                        </a:solidFill>
                        <a:latin typeface="黑体" panose="02010609060101010101" pitchFamily="49" charset="-122"/>
                        <a:ea typeface="黑体" panose="02010609060101010101" pitchFamily="49" charset="-122"/>
                      </a:endParaRPr>
                    </a:p>
                  </a:txBody>
                  <a:tcPr/>
                </a:tc>
                <a:tc>
                  <a:txBody>
                    <a:bodyPr/>
                    <a:lstStyle/>
                    <a:p>
                      <a:pPr algn="ctr">
                        <a:lnSpc>
                          <a:spcPct val="150000"/>
                        </a:lnSpc>
                        <a:spcAft>
                          <a:spcPts val="0"/>
                        </a:spcAft>
                      </a:pPr>
                      <a:r>
                        <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rPr>
                        <a:t>西安财经学院行知学院</a:t>
                      </a:r>
                      <a:endPar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endParaRPr>
                    </a:p>
                  </a:txBody>
                  <a:tcPr marL="43699" marR="43699" marT="0" marB="0" anchor="b"/>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US" altLang="zh-CN" sz="2000" kern="100" dirty="0" smtClean="0">
                          <a:solidFill>
                            <a:schemeClr val="accent1"/>
                          </a:solidFill>
                          <a:latin typeface="黑体" panose="02010609060101010101" pitchFamily="49" charset="-122"/>
                          <a:ea typeface="黑体" panose="02010609060101010101" pitchFamily="49" charset="-122"/>
                          <a:cs typeface="Times New Roman" panose="02020603050405020304"/>
                        </a:rPr>
                        <a:t>●</a:t>
                      </a:r>
                      <a:endParaRPr lang="en-US" altLang="zh-CN" sz="2000" kern="100" dirty="0" smtClean="0">
                        <a:solidFill>
                          <a:schemeClr val="accent1"/>
                        </a:solidFill>
                        <a:latin typeface="黑体" panose="02010609060101010101" pitchFamily="49" charset="-122"/>
                        <a:ea typeface="黑体" panose="02010609060101010101" pitchFamily="49" charset="-122"/>
                        <a:cs typeface="Times New Roman" panose="02020603050405020304"/>
                      </a:endParaRPr>
                    </a:p>
                  </a:txBody>
                  <a:tcPr marL="43699" marR="43699" marT="0" marB="0"/>
                </a:tc>
                <a:tc>
                  <a:txBody>
                    <a:bodyPr/>
                    <a:lstStyle/>
                    <a:p>
                      <a:pPr algn="ctr">
                        <a:lnSpc>
                          <a:spcPct val="150000"/>
                        </a:lnSpc>
                        <a:spcAft>
                          <a:spcPts val="0"/>
                        </a:spcAft>
                      </a:pPr>
                      <a:endParaRPr lang="en-US" sz="2000" kern="100" dirty="0">
                        <a:solidFill>
                          <a:schemeClr val="accent1"/>
                        </a:solidFill>
                        <a:latin typeface="黑体" panose="02010609060101010101" pitchFamily="49" charset="-122"/>
                        <a:ea typeface="黑体" panose="02010609060101010101" pitchFamily="49" charset="-122"/>
                        <a:cs typeface="Times New Roman" panose="02020603050405020304"/>
                      </a:endParaRPr>
                    </a:p>
                  </a:txBody>
                  <a:tcPr marL="43699" marR="43699" marT="0" marB="0"/>
                </a:tc>
              </a:tr>
              <a:tr h="523966">
                <a:tc>
                  <a:txBody>
                    <a:bodyPr/>
                    <a:lstStyle/>
                    <a:p>
                      <a:pPr algn="ctr"/>
                      <a:r>
                        <a:rPr lang="en-US" altLang="zh-CN" sz="2000" dirty="0" smtClean="0">
                          <a:solidFill>
                            <a:schemeClr val="accent5">
                              <a:lumMod val="75000"/>
                            </a:schemeClr>
                          </a:solidFill>
                          <a:latin typeface="黑体" panose="02010609060101010101" pitchFamily="49" charset="-122"/>
                          <a:ea typeface="黑体" panose="02010609060101010101" pitchFamily="49" charset="-122"/>
                        </a:rPr>
                        <a:t>14</a:t>
                      </a:r>
                      <a:endParaRPr lang="zh-CN" altLang="en-US" sz="2000" dirty="0">
                        <a:solidFill>
                          <a:schemeClr val="accent5">
                            <a:lumMod val="75000"/>
                          </a:schemeClr>
                        </a:solidFill>
                        <a:latin typeface="黑体" panose="02010609060101010101" pitchFamily="49" charset="-122"/>
                        <a:ea typeface="黑体" panose="02010609060101010101" pitchFamily="49" charset="-122"/>
                      </a:endParaRPr>
                    </a:p>
                  </a:txBody>
                  <a:tcPr/>
                </a:tc>
                <a:tc>
                  <a:txBody>
                    <a:bodyPr/>
                    <a:lstStyle/>
                    <a:p>
                      <a:pPr algn="ctr">
                        <a:lnSpc>
                          <a:spcPct val="150000"/>
                        </a:lnSpc>
                        <a:spcAft>
                          <a:spcPts val="0"/>
                        </a:spcAft>
                      </a:pPr>
                      <a:r>
                        <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rPr>
                        <a:t>陕西科技大学镐京学院</a:t>
                      </a:r>
                      <a:endPar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endParaRPr>
                    </a:p>
                  </a:txBody>
                  <a:tcPr marL="43699" marR="43699" marT="0" marB="0" anchor="b"/>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US" altLang="zh-CN" sz="2000" kern="100" dirty="0" smtClean="0">
                          <a:solidFill>
                            <a:schemeClr val="accent1"/>
                          </a:solidFill>
                          <a:latin typeface="黑体" panose="02010609060101010101" pitchFamily="49" charset="-122"/>
                          <a:ea typeface="黑体" panose="02010609060101010101" pitchFamily="49" charset="-122"/>
                          <a:cs typeface="Times New Roman" panose="02020603050405020304"/>
                        </a:rPr>
                        <a:t>●</a:t>
                      </a:r>
                      <a:endParaRPr lang="en-US" altLang="zh-CN" sz="2000" kern="100" dirty="0" smtClean="0">
                        <a:solidFill>
                          <a:schemeClr val="accent1"/>
                        </a:solidFill>
                        <a:latin typeface="黑体" panose="02010609060101010101" pitchFamily="49" charset="-122"/>
                        <a:ea typeface="黑体" panose="02010609060101010101" pitchFamily="49" charset="-122"/>
                        <a:cs typeface="Times New Roman" panose="02020603050405020304"/>
                      </a:endParaRPr>
                    </a:p>
                  </a:txBody>
                  <a:tcPr marL="43699" marR="43699" marT="0" marB="0"/>
                </a:tc>
                <a:tc>
                  <a:txBody>
                    <a:bodyPr/>
                    <a:lstStyle/>
                    <a:p>
                      <a:pPr algn="ctr">
                        <a:lnSpc>
                          <a:spcPct val="150000"/>
                        </a:lnSpc>
                        <a:spcAft>
                          <a:spcPts val="0"/>
                        </a:spcAft>
                      </a:pPr>
                      <a:endParaRPr lang="en-US" sz="2000" kern="100" dirty="0">
                        <a:solidFill>
                          <a:schemeClr val="accent1"/>
                        </a:solidFill>
                        <a:latin typeface="黑体" panose="02010609060101010101" pitchFamily="49" charset="-122"/>
                        <a:ea typeface="黑体" panose="02010609060101010101" pitchFamily="49" charset="-122"/>
                        <a:cs typeface="Times New Roman" panose="02020603050405020304"/>
                      </a:endParaRPr>
                    </a:p>
                  </a:txBody>
                  <a:tcPr marL="43699" marR="43699" marT="0" marB="0"/>
                </a:tc>
              </a:tr>
              <a:tr h="523966">
                <a:tc>
                  <a:txBody>
                    <a:bodyPr/>
                    <a:lstStyle/>
                    <a:p>
                      <a:pPr algn="ctr"/>
                      <a:r>
                        <a:rPr lang="en-US" altLang="zh-CN" sz="2000" dirty="0" smtClean="0">
                          <a:solidFill>
                            <a:schemeClr val="accent5">
                              <a:lumMod val="75000"/>
                            </a:schemeClr>
                          </a:solidFill>
                          <a:latin typeface="黑体" panose="02010609060101010101" pitchFamily="49" charset="-122"/>
                          <a:ea typeface="黑体" panose="02010609060101010101" pitchFamily="49" charset="-122"/>
                        </a:rPr>
                        <a:t>15</a:t>
                      </a:r>
                      <a:endParaRPr lang="zh-CN" altLang="en-US" sz="2000" dirty="0">
                        <a:solidFill>
                          <a:schemeClr val="accent5">
                            <a:lumMod val="75000"/>
                          </a:schemeClr>
                        </a:solidFill>
                        <a:latin typeface="黑体" panose="02010609060101010101" pitchFamily="49" charset="-122"/>
                        <a:ea typeface="黑体" panose="02010609060101010101" pitchFamily="49" charset="-122"/>
                      </a:endParaRPr>
                    </a:p>
                  </a:txBody>
                  <a:tcPr/>
                </a:tc>
                <a:tc>
                  <a:txBody>
                    <a:bodyPr/>
                    <a:lstStyle/>
                    <a:p>
                      <a:pPr algn="ctr">
                        <a:lnSpc>
                          <a:spcPct val="150000"/>
                        </a:lnSpc>
                        <a:spcAft>
                          <a:spcPts val="0"/>
                        </a:spcAft>
                      </a:pPr>
                      <a:r>
                        <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rPr>
                        <a:t>西安工业大学北方信息工程学院</a:t>
                      </a:r>
                      <a:endPar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endParaRPr>
                    </a:p>
                  </a:txBody>
                  <a:tcPr marL="43699" marR="43699" marT="0" marB="0" anchor="b"/>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US" altLang="zh-CN" sz="2000" kern="100" dirty="0" smtClean="0">
                          <a:solidFill>
                            <a:schemeClr val="accent1"/>
                          </a:solidFill>
                          <a:latin typeface="黑体" panose="02010609060101010101" pitchFamily="49" charset="-122"/>
                          <a:ea typeface="黑体" panose="02010609060101010101" pitchFamily="49" charset="-122"/>
                          <a:cs typeface="Times New Roman" panose="02020603050405020304"/>
                        </a:rPr>
                        <a:t>●</a:t>
                      </a:r>
                      <a:endParaRPr lang="en-US" altLang="zh-CN" sz="2000" kern="100" dirty="0" smtClean="0">
                        <a:solidFill>
                          <a:schemeClr val="accent1"/>
                        </a:solidFill>
                        <a:latin typeface="黑体" panose="02010609060101010101" pitchFamily="49" charset="-122"/>
                        <a:ea typeface="黑体" panose="02010609060101010101" pitchFamily="49" charset="-122"/>
                        <a:cs typeface="Times New Roman" panose="02020603050405020304"/>
                      </a:endParaRPr>
                    </a:p>
                  </a:txBody>
                  <a:tcPr marL="43699" marR="43699" marT="0" marB="0"/>
                </a:tc>
                <a:tc>
                  <a:txBody>
                    <a:bodyPr/>
                    <a:lstStyle/>
                    <a:p>
                      <a:pPr algn="ctr">
                        <a:lnSpc>
                          <a:spcPct val="150000"/>
                        </a:lnSpc>
                        <a:spcAft>
                          <a:spcPts val="0"/>
                        </a:spcAft>
                      </a:pPr>
                      <a:endParaRPr lang="en-US" sz="2000" kern="100" dirty="0">
                        <a:solidFill>
                          <a:schemeClr val="accent1"/>
                        </a:solidFill>
                        <a:latin typeface="黑体" panose="02010609060101010101" pitchFamily="49" charset="-122"/>
                        <a:ea typeface="黑体" panose="02010609060101010101" pitchFamily="49" charset="-122"/>
                        <a:cs typeface="Times New Roman" panose="02020603050405020304"/>
                      </a:endParaRPr>
                    </a:p>
                  </a:txBody>
                  <a:tcPr marL="43699" marR="43699" marT="0" marB="0"/>
                </a:tc>
              </a:tr>
              <a:tr h="523966">
                <a:tc>
                  <a:txBody>
                    <a:bodyPr/>
                    <a:lstStyle/>
                    <a:p>
                      <a:pPr algn="ctr"/>
                      <a:r>
                        <a:rPr lang="en-US" altLang="zh-CN" sz="2000" dirty="0" smtClean="0">
                          <a:solidFill>
                            <a:schemeClr val="accent5">
                              <a:lumMod val="75000"/>
                            </a:schemeClr>
                          </a:solidFill>
                          <a:latin typeface="黑体" panose="02010609060101010101" pitchFamily="49" charset="-122"/>
                          <a:ea typeface="黑体" panose="02010609060101010101" pitchFamily="49" charset="-122"/>
                        </a:rPr>
                        <a:t>16</a:t>
                      </a:r>
                      <a:endParaRPr lang="zh-CN" altLang="en-US" sz="2000" dirty="0">
                        <a:solidFill>
                          <a:schemeClr val="accent5">
                            <a:lumMod val="75000"/>
                          </a:schemeClr>
                        </a:solidFill>
                        <a:latin typeface="黑体" panose="02010609060101010101" pitchFamily="49" charset="-122"/>
                        <a:ea typeface="黑体" panose="02010609060101010101" pitchFamily="49" charset="-122"/>
                      </a:endParaRPr>
                    </a:p>
                  </a:txBody>
                  <a:tcPr/>
                </a:tc>
                <a:tc>
                  <a:txBody>
                    <a:bodyPr/>
                    <a:lstStyle/>
                    <a:p>
                      <a:pPr algn="ctr">
                        <a:lnSpc>
                          <a:spcPct val="150000"/>
                        </a:lnSpc>
                        <a:spcAft>
                          <a:spcPts val="0"/>
                        </a:spcAft>
                      </a:pPr>
                      <a:r>
                        <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rPr>
                        <a:t>延安大学西安创新学院</a:t>
                      </a:r>
                      <a:endPar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endParaRPr>
                    </a:p>
                  </a:txBody>
                  <a:tcPr marL="43699" marR="43699" marT="0" marB="0" anchor="b"/>
                </a:tc>
                <a:tc>
                  <a:txBody>
                    <a:bodyPr/>
                    <a:lstStyle/>
                    <a:p>
                      <a:pPr algn="ctr">
                        <a:lnSpc>
                          <a:spcPct val="150000"/>
                        </a:lnSpc>
                        <a:spcAft>
                          <a:spcPts val="0"/>
                        </a:spcAft>
                      </a:pPr>
                      <a:endParaRPr lang="en-US" sz="2000" kern="100" dirty="0">
                        <a:solidFill>
                          <a:schemeClr val="accent1"/>
                        </a:solidFill>
                        <a:latin typeface="黑体" panose="02010609060101010101" pitchFamily="49" charset="-122"/>
                        <a:ea typeface="黑体" panose="02010609060101010101" pitchFamily="49" charset="-122"/>
                        <a:cs typeface="Times New Roman" panose="02020603050405020304"/>
                      </a:endParaRPr>
                    </a:p>
                  </a:txBody>
                  <a:tcPr marL="43699" marR="43699" marT="0" marB="0"/>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US" altLang="zh-CN" sz="2000" kern="100" dirty="0" smtClean="0">
                          <a:solidFill>
                            <a:schemeClr val="accent1"/>
                          </a:solidFill>
                          <a:latin typeface="黑体" panose="02010609060101010101" pitchFamily="49" charset="-122"/>
                          <a:ea typeface="黑体" panose="02010609060101010101" pitchFamily="49" charset="-122"/>
                          <a:cs typeface="Times New Roman" panose="02020603050405020304"/>
                        </a:rPr>
                        <a:t>●</a:t>
                      </a:r>
                      <a:endParaRPr lang="en-US" altLang="zh-CN" sz="2000" kern="100" dirty="0" smtClean="0">
                        <a:solidFill>
                          <a:schemeClr val="accent1"/>
                        </a:solidFill>
                        <a:latin typeface="黑体" panose="02010609060101010101" pitchFamily="49" charset="-122"/>
                        <a:ea typeface="黑体" panose="02010609060101010101" pitchFamily="49" charset="-122"/>
                        <a:cs typeface="Times New Roman" panose="02020603050405020304"/>
                      </a:endParaRPr>
                    </a:p>
                  </a:txBody>
                  <a:tcPr marL="43699" marR="43699" marT="0" marB="0"/>
                </a:tc>
              </a:tr>
              <a:tr h="523966">
                <a:tc>
                  <a:txBody>
                    <a:bodyPr/>
                    <a:lstStyle/>
                    <a:p>
                      <a:pPr algn="ctr"/>
                      <a:r>
                        <a:rPr lang="en-US" altLang="zh-CN" sz="2000" dirty="0" smtClean="0">
                          <a:solidFill>
                            <a:schemeClr val="accent5">
                              <a:lumMod val="75000"/>
                            </a:schemeClr>
                          </a:solidFill>
                          <a:latin typeface="黑体" panose="02010609060101010101" pitchFamily="49" charset="-122"/>
                          <a:ea typeface="黑体" panose="02010609060101010101" pitchFamily="49" charset="-122"/>
                        </a:rPr>
                        <a:t>17</a:t>
                      </a:r>
                      <a:endParaRPr lang="zh-CN" altLang="en-US" sz="2000" dirty="0">
                        <a:solidFill>
                          <a:schemeClr val="accent5">
                            <a:lumMod val="75000"/>
                          </a:schemeClr>
                        </a:solidFill>
                        <a:latin typeface="黑体" panose="02010609060101010101" pitchFamily="49" charset="-122"/>
                        <a:ea typeface="黑体" panose="02010609060101010101" pitchFamily="49" charset="-122"/>
                      </a:endParaRPr>
                    </a:p>
                  </a:txBody>
                  <a:tcPr/>
                </a:tc>
                <a:tc>
                  <a:txBody>
                    <a:bodyPr/>
                    <a:lstStyle/>
                    <a:p>
                      <a:pPr algn="ctr">
                        <a:lnSpc>
                          <a:spcPct val="150000"/>
                        </a:lnSpc>
                        <a:spcAft>
                          <a:spcPts val="0"/>
                        </a:spcAft>
                      </a:pPr>
                      <a:r>
                        <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rPr>
                        <a:t>西安电子科技大学长安学院</a:t>
                      </a:r>
                      <a:endPar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endParaRPr>
                    </a:p>
                  </a:txBody>
                  <a:tcPr marL="43699" marR="43699" marT="0" marB="0" anchor="b"/>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US" altLang="zh-CN" sz="2000" kern="100" dirty="0" smtClean="0">
                          <a:solidFill>
                            <a:schemeClr val="accent1"/>
                          </a:solidFill>
                          <a:latin typeface="黑体" panose="02010609060101010101" pitchFamily="49" charset="-122"/>
                          <a:ea typeface="黑体" panose="02010609060101010101" pitchFamily="49" charset="-122"/>
                          <a:cs typeface="Times New Roman" panose="02020603050405020304"/>
                        </a:rPr>
                        <a:t>●</a:t>
                      </a:r>
                      <a:endParaRPr lang="en-US" altLang="zh-CN" sz="2000" kern="100" dirty="0" smtClean="0">
                        <a:solidFill>
                          <a:schemeClr val="accent1"/>
                        </a:solidFill>
                        <a:latin typeface="黑体" panose="02010609060101010101" pitchFamily="49" charset="-122"/>
                        <a:ea typeface="黑体" panose="02010609060101010101" pitchFamily="49" charset="-122"/>
                        <a:cs typeface="Times New Roman" panose="02020603050405020304"/>
                      </a:endParaRPr>
                    </a:p>
                  </a:txBody>
                  <a:tcPr marL="43699" marR="43699" marT="0" marB="0"/>
                </a:tc>
                <a:tc>
                  <a:txBody>
                    <a:bodyPr/>
                    <a:lstStyle/>
                    <a:p>
                      <a:pPr algn="ctr">
                        <a:lnSpc>
                          <a:spcPct val="150000"/>
                        </a:lnSpc>
                        <a:spcAft>
                          <a:spcPts val="0"/>
                        </a:spcAft>
                      </a:pPr>
                      <a:endParaRPr lang="en-US" sz="2000" kern="100" dirty="0">
                        <a:solidFill>
                          <a:schemeClr val="accent1"/>
                        </a:solidFill>
                        <a:latin typeface="黑体" panose="02010609060101010101" pitchFamily="49" charset="-122"/>
                        <a:ea typeface="黑体" panose="02010609060101010101" pitchFamily="49" charset="-122"/>
                        <a:cs typeface="Times New Roman" panose="02020603050405020304"/>
                      </a:endParaRPr>
                    </a:p>
                  </a:txBody>
                  <a:tcPr marL="43699" marR="43699" marT="0" marB="0"/>
                </a:tc>
              </a:tr>
              <a:tr h="523966">
                <a:tc>
                  <a:txBody>
                    <a:bodyPr/>
                    <a:lstStyle/>
                    <a:p>
                      <a:pPr algn="ctr"/>
                      <a:r>
                        <a:rPr lang="en-US" altLang="zh-CN" sz="2000" dirty="0" smtClean="0">
                          <a:solidFill>
                            <a:schemeClr val="accent5">
                              <a:lumMod val="75000"/>
                            </a:schemeClr>
                          </a:solidFill>
                          <a:latin typeface="黑体" panose="02010609060101010101" pitchFamily="49" charset="-122"/>
                          <a:ea typeface="黑体" panose="02010609060101010101" pitchFamily="49" charset="-122"/>
                        </a:rPr>
                        <a:t>18</a:t>
                      </a:r>
                      <a:endParaRPr lang="zh-CN" altLang="en-US" sz="2000" dirty="0">
                        <a:solidFill>
                          <a:schemeClr val="accent5">
                            <a:lumMod val="75000"/>
                          </a:schemeClr>
                        </a:solidFill>
                        <a:latin typeface="黑体" panose="02010609060101010101" pitchFamily="49" charset="-122"/>
                        <a:ea typeface="黑体" panose="02010609060101010101" pitchFamily="49" charset="-122"/>
                      </a:endParaRPr>
                    </a:p>
                  </a:txBody>
                  <a:tcPr/>
                </a:tc>
                <a:tc>
                  <a:txBody>
                    <a:bodyPr/>
                    <a:lstStyle/>
                    <a:p>
                      <a:pPr algn="ctr">
                        <a:lnSpc>
                          <a:spcPct val="150000"/>
                        </a:lnSpc>
                        <a:spcAft>
                          <a:spcPts val="0"/>
                        </a:spcAft>
                      </a:pPr>
                      <a:r>
                        <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rPr>
                        <a:t>西北工业大学明德学院</a:t>
                      </a:r>
                      <a:endPar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endParaRPr>
                    </a:p>
                  </a:txBody>
                  <a:tcPr marL="43699" marR="43699" marT="0" marB="0" anchor="b"/>
                </a:tc>
                <a:tc>
                  <a:txBody>
                    <a:bodyPr/>
                    <a:lstStyle/>
                    <a:p>
                      <a:pPr algn="ctr">
                        <a:lnSpc>
                          <a:spcPct val="150000"/>
                        </a:lnSpc>
                        <a:spcAft>
                          <a:spcPts val="0"/>
                        </a:spcAft>
                      </a:pPr>
                      <a:endParaRPr lang="en-US" sz="2000" kern="100" dirty="0">
                        <a:latin typeface="黑体" panose="02010609060101010101" pitchFamily="49" charset="-122"/>
                        <a:ea typeface="黑体" panose="02010609060101010101" pitchFamily="49" charset="-122"/>
                        <a:cs typeface="Times New Roman" panose="02020603050405020304"/>
                      </a:endParaRPr>
                    </a:p>
                  </a:txBody>
                  <a:tcPr marL="43699" marR="43699" marT="0" marB="0"/>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US" altLang="zh-CN" sz="2000" kern="100" dirty="0" smtClean="0">
                          <a:solidFill>
                            <a:schemeClr val="accent1"/>
                          </a:solidFill>
                          <a:latin typeface="黑体" panose="02010609060101010101" pitchFamily="49" charset="-122"/>
                          <a:ea typeface="黑体" panose="02010609060101010101" pitchFamily="49" charset="-122"/>
                          <a:cs typeface="Times New Roman" panose="02020603050405020304"/>
                        </a:rPr>
                        <a:t>●</a:t>
                      </a:r>
                      <a:endParaRPr lang="en-US" altLang="zh-CN" sz="2000" kern="100" dirty="0" smtClean="0">
                        <a:solidFill>
                          <a:schemeClr val="accent1"/>
                        </a:solidFill>
                        <a:latin typeface="黑体" panose="02010609060101010101" pitchFamily="49" charset="-122"/>
                        <a:ea typeface="黑体" panose="02010609060101010101" pitchFamily="49" charset="-122"/>
                        <a:cs typeface="Times New Roman" panose="02020603050405020304"/>
                      </a:endParaRPr>
                    </a:p>
                  </a:txBody>
                  <a:tcPr marL="43699" marR="43699" marT="0" marB="0"/>
                </a:tc>
              </a:tr>
            </a:tbl>
          </a:graphicData>
        </a:graphic>
      </p:graphicFrame>
      <p:sp>
        <p:nvSpPr>
          <p:cNvPr id="3" name="TextBox 2"/>
          <p:cNvSpPr txBox="1"/>
          <p:nvPr/>
        </p:nvSpPr>
        <p:spPr>
          <a:xfrm>
            <a:off x="9971314" y="290286"/>
            <a:ext cx="1065850" cy="400110"/>
          </a:xfrm>
          <a:prstGeom prst="rect">
            <a:avLst/>
          </a:prstGeom>
          <a:noFill/>
        </p:spPr>
        <p:txBody>
          <a:bodyPr wrap="square" rtlCol="0">
            <a:spAutoFit/>
          </a:bodyPr>
          <a:lstStyle/>
          <a:p>
            <a:r>
              <a:rPr lang="zh-CN" altLang="en-US" sz="2000" dirty="0" smtClean="0">
                <a:solidFill>
                  <a:schemeClr val="accent1"/>
                </a:solidFill>
              </a:rPr>
              <a:t>接上表</a:t>
            </a:r>
            <a:endParaRPr lang="zh-CN" altLang="en-US" sz="2000" dirty="0">
              <a:solidFill>
                <a:schemeClr val="accent1"/>
              </a:solidFill>
            </a:endParaRPr>
          </a:p>
        </p:txBody>
      </p:sp>
      <p:sp>
        <p:nvSpPr>
          <p:cNvPr id="4" name="TextBox 3"/>
          <p:cNvSpPr txBox="1"/>
          <p:nvPr/>
        </p:nvSpPr>
        <p:spPr>
          <a:xfrm>
            <a:off x="725715" y="6197600"/>
            <a:ext cx="5829036" cy="400110"/>
          </a:xfrm>
          <a:prstGeom prst="rect">
            <a:avLst/>
          </a:prstGeom>
          <a:noFill/>
        </p:spPr>
        <p:txBody>
          <a:bodyPr wrap="square" rtlCol="0">
            <a:spAutoFit/>
          </a:bodyPr>
          <a:lstStyle/>
          <a:p>
            <a:r>
              <a:rPr lang="zh-CN" altLang="en-US" sz="2000" b="1" dirty="0" smtClean="0">
                <a:solidFill>
                  <a:schemeClr val="accent1"/>
                </a:solidFill>
                <a:latin typeface="楷体" panose="02010609060101010101" pitchFamily="49" charset="-122"/>
                <a:ea typeface="楷体" panose="02010609060101010101" pitchFamily="49" charset="-122"/>
              </a:rPr>
              <a:t>独立学院选择营利性是指要求取得合理回报的学校</a:t>
            </a:r>
            <a:endParaRPr lang="zh-CN" altLang="en-US" sz="2000" b="1" dirty="0">
              <a:solidFill>
                <a:schemeClr val="accent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136140" y="273050"/>
            <a:ext cx="8837930" cy="523220"/>
          </a:xfrm>
          <a:prstGeom prst="rect">
            <a:avLst/>
          </a:prstGeom>
          <a:noFill/>
        </p:spPr>
        <p:txBody>
          <a:bodyPr wrap="square" rtlCol="0">
            <a:spAutoFit/>
          </a:bodyPr>
          <a:lstStyle/>
          <a:p>
            <a:pPr algn="l"/>
            <a:r>
              <a:rPr lang="en-US" altLang="zh-CN" sz="2800" dirty="0">
                <a:solidFill>
                  <a:srgbClr val="C00000"/>
                </a:solidFill>
              </a:rPr>
              <a:t>    </a:t>
            </a:r>
            <a:r>
              <a:rPr lang="zh-CN" altLang="en-US" sz="2800" dirty="0">
                <a:solidFill>
                  <a:schemeClr val="accent5">
                    <a:lumMod val="50000"/>
                  </a:schemeClr>
                </a:solidFill>
                <a:latin typeface="黑体" panose="02010609060101010101" pitchFamily="49" charset="-122"/>
                <a:ea typeface="黑体" panose="02010609060101010101" pitchFamily="49" charset="-122"/>
              </a:rPr>
              <a:t>2005-2015年我国年出国留学人数及增速</a:t>
            </a:r>
            <a:endParaRPr lang="zh-CN" altLang="en-US" sz="2800" dirty="0">
              <a:solidFill>
                <a:schemeClr val="accent5">
                  <a:lumMod val="50000"/>
                </a:schemeClr>
              </a:solidFill>
              <a:latin typeface="黑体" panose="02010609060101010101" pitchFamily="49" charset="-122"/>
              <a:ea typeface="黑体" panose="02010609060101010101" pitchFamily="49" charset="-122"/>
            </a:endParaRPr>
          </a:p>
        </p:txBody>
      </p:sp>
      <p:pic>
        <p:nvPicPr>
          <p:cNvPr id="36865" name="图片 16385" descr="QQ图片20161014095151"/>
          <p:cNvPicPr>
            <a:picLocks noChangeAspect="1"/>
          </p:cNvPicPr>
          <p:nvPr/>
        </p:nvPicPr>
        <p:blipFill>
          <a:blip r:embed="rId1" cstate="print"/>
          <a:stretch>
            <a:fillRect/>
          </a:stretch>
        </p:blipFill>
        <p:spPr>
          <a:xfrm>
            <a:off x="396875" y="871368"/>
            <a:ext cx="11398250" cy="5497159"/>
          </a:xfrm>
          <a:prstGeom prst="rect">
            <a:avLst/>
          </a:prstGeom>
          <a:noFill/>
          <a:ln w="9525">
            <a:noFill/>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667658" y="653146"/>
          <a:ext cx="11045371" cy="5820229"/>
        </p:xfrm>
        <a:graphic>
          <a:graphicData uri="http://schemas.openxmlformats.org/drawingml/2006/table">
            <a:tbl>
              <a:tblPr firstRow="1" bandRow="1">
                <a:tableStyleId>{5C22544A-7EE6-4342-B048-85BDC9FD1C3A}</a:tableStyleId>
              </a:tblPr>
              <a:tblGrid>
                <a:gridCol w="1597283"/>
                <a:gridCol w="3925402"/>
                <a:gridCol w="2761343"/>
                <a:gridCol w="2761343"/>
              </a:tblGrid>
              <a:tr h="638659">
                <a:tc>
                  <a:txBody>
                    <a:bodyPr/>
                    <a:lstStyle/>
                    <a:p>
                      <a:pPr algn="ctr"/>
                      <a:r>
                        <a:rPr lang="zh-CN" altLang="en-US" sz="1800" dirty="0" smtClean="0">
                          <a:latin typeface="黑体" panose="02010609060101010101" pitchFamily="49" charset="-122"/>
                          <a:ea typeface="黑体" panose="02010609060101010101" pitchFamily="49" charset="-122"/>
                        </a:rPr>
                        <a:t>序号</a:t>
                      </a:r>
                      <a:endParaRPr lang="zh-CN" altLang="en-US" sz="1800" dirty="0">
                        <a:latin typeface="黑体" panose="02010609060101010101" pitchFamily="49" charset="-122"/>
                        <a:ea typeface="黑体" panose="02010609060101010101" pitchFamily="49" charset="-122"/>
                      </a:endParaRPr>
                    </a:p>
                  </a:txBody>
                  <a:tcPr/>
                </a:tc>
                <a:tc>
                  <a:txBody>
                    <a:bodyPr/>
                    <a:lstStyle/>
                    <a:p>
                      <a:pPr algn="ctr">
                        <a:lnSpc>
                          <a:spcPct val="150000"/>
                        </a:lnSpc>
                        <a:spcAft>
                          <a:spcPts val="0"/>
                        </a:spcAft>
                      </a:pPr>
                      <a:r>
                        <a:rPr lang="zh-CN" sz="1800" b="1" kern="100" dirty="0">
                          <a:latin typeface="黑体" panose="02010609060101010101" pitchFamily="49" charset="-122"/>
                          <a:ea typeface="黑体" panose="02010609060101010101" pitchFamily="49" charset="-122"/>
                          <a:cs typeface="Times New Roman" panose="02020603050405020304"/>
                        </a:rPr>
                        <a:t>校名</a:t>
                      </a:r>
                      <a:endParaRPr lang="zh-CN" sz="1800" b="1" kern="100" dirty="0">
                        <a:latin typeface="黑体" panose="02010609060101010101" pitchFamily="49" charset="-122"/>
                        <a:ea typeface="黑体" panose="02010609060101010101" pitchFamily="49" charset="-122"/>
                        <a:cs typeface="Times New Roman" panose="02020603050405020304"/>
                      </a:endParaRPr>
                    </a:p>
                  </a:txBody>
                  <a:tcPr marL="43699" marR="43699" marT="0" marB="0"/>
                </a:tc>
                <a:tc>
                  <a:txBody>
                    <a:bodyPr/>
                    <a:lstStyle/>
                    <a:p>
                      <a:pPr algn="ctr">
                        <a:lnSpc>
                          <a:spcPct val="150000"/>
                        </a:lnSpc>
                        <a:spcAft>
                          <a:spcPts val="0"/>
                        </a:spcAft>
                      </a:pPr>
                      <a:r>
                        <a:rPr lang="zh-CN" sz="1800" b="1" kern="100" dirty="0">
                          <a:latin typeface="黑体" panose="02010609060101010101" pitchFamily="49" charset="-122"/>
                          <a:ea typeface="黑体" panose="02010609060101010101" pitchFamily="49" charset="-122"/>
                          <a:cs typeface="Times New Roman" panose="02020603050405020304"/>
                        </a:rPr>
                        <a:t>营利性</a:t>
                      </a:r>
                      <a:endParaRPr lang="zh-CN" sz="1800" b="1" kern="100" dirty="0">
                        <a:latin typeface="黑体" panose="02010609060101010101" pitchFamily="49" charset="-122"/>
                        <a:ea typeface="黑体" panose="02010609060101010101" pitchFamily="49" charset="-122"/>
                        <a:cs typeface="Times New Roman" panose="02020603050405020304"/>
                      </a:endParaRPr>
                    </a:p>
                  </a:txBody>
                  <a:tcPr marL="43699" marR="43699" marT="0" marB="0"/>
                </a:tc>
                <a:tc>
                  <a:txBody>
                    <a:bodyPr/>
                    <a:lstStyle/>
                    <a:p>
                      <a:pPr algn="ctr">
                        <a:lnSpc>
                          <a:spcPct val="150000"/>
                        </a:lnSpc>
                        <a:spcAft>
                          <a:spcPts val="0"/>
                        </a:spcAft>
                      </a:pPr>
                      <a:r>
                        <a:rPr lang="zh-CN" sz="1800" b="1" kern="100" dirty="0">
                          <a:latin typeface="黑体" panose="02010609060101010101" pitchFamily="49" charset="-122"/>
                          <a:ea typeface="黑体" panose="02010609060101010101" pitchFamily="49" charset="-122"/>
                          <a:cs typeface="Times New Roman" panose="02020603050405020304"/>
                        </a:rPr>
                        <a:t>非营利性</a:t>
                      </a:r>
                      <a:endParaRPr lang="zh-CN" sz="1800" b="1" kern="100" dirty="0">
                        <a:latin typeface="黑体" panose="02010609060101010101" pitchFamily="49" charset="-122"/>
                        <a:ea typeface="黑体" panose="02010609060101010101" pitchFamily="49" charset="-122"/>
                        <a:cs typeface="Times New Roman" panose="02020603050405020304"/>
                      </a:endParaRPr>
                    </a:p>
                  </a:txBody>
                  <a:tcPr marL="43699" marR="43699" marT="0" marB="0"/>
                </a:tc>
              </a:tr>
              <a:tr h="575730">
                <a:tc>
                  <a:txBody>
                    <a:bodyPr/>
                    <a:lstStyle/>
                    <a:p>
                      <a:pPr algn="ctr"/>
                      <a:r>
                        <a:rPr lang="en-US" altLang="zh-CN" sz="1800" dirty="0" smtClean="0">
                          <a:solidFill>
                            <a:schemeClr val="accent5">
                              <a:lumMod val="75000"/>
                            </a:schemeClr>
                          </a:solidFill>
                          <a:latin typeface="黑体" panose="02010609060101010101" pitchFamily="49" charset="-122"/>
                          <a:ea typeface="黑体" panose="02010609060101010101" pitchFamily="49" charset="-122"/>
                        </a:rPr>
                        <a:t>19</a:t>
                      </a:r>
                      <a:endParaRPr lang="zh-CN" altLang="en-US" sz="1800" dirty="0">
                        <a:solidFill>
                          <a:schemeClr val="accent5">
                            <a:lumMod val="75000"/>
                          </a:schemeClr>
                        </a:solidFill>
                        <a:latin typeface="黑体" panose="02010609060101010101" pitchFamily="49" charset="-122"/>
                        <a:ea typeface="黑体" panose="02010609060101010101" pitchFamily="49" charset="-122"/>
                      </a:endParaRPr>
                    </a:p>
                  </a:txBody>
                  <a:tcPr/>
                </a:tc>
                <a:tc>
                  <a:txBody>
                    <a:bodyPr/>
                    <a:lstStyle/>
                    <a:p>
                      <a:pPr algn="ctr">
                        <a:lnSpc>
                          <a:spcPct val="150000"/>
                        </a:lnSpc>
                        <a:spcAft>
                          <a:spcPts val="0"/>
                        </a:spcAft>
                      </a:pPr>
                      <a:r>
                        <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rPr>
                        <a:t>长安大学兴华学院</a:t>
                      </a:r>
                      <a:endPar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endParaRPr>
                    </a:p>
                  </a:txBody>
                  <a:tcPr marL="43699" marR="43699" marT="0" marB="0" anchor="b"/>
                </a:tc>
                <a:tc>
                  <a:txBody>
                    <a:bodyPr/>
                    <a:lstStyle/>
                    <a:p>
                      <a:pPr algn="ctr">
                        <a:lnSpc>
                          <a:spcPct val="150000"/>
                        </a:lnSpc>
                        <a:spcAft>
                          <a:spcPts val="0"/>
                        </a:spcAft>
                      </a:pPr>
                      <a:endParaRPr lang="en-US" sz="1800" kern="100" dirty="0">
                        <a:latin typeface="黑体" panose="02010609060101010101" pitchFamily="49" charset="-122"/>
                        <a:ea typeface="黑体" panose="02010609060101010101" pitchFamily="49" charset="-122"/>
                        <a:cs typeface="Times New Roman" panose="02020603050405020304"/>
                      </a:endParaRPr>
                    </a:p>
                  </a:txBody>
                  <a:tcPr marL="43699" marR="43699" marT="0" marB="0"/>
                </a:tc>
                <a:tc>
                  <a:txBody>
                    <a:bodyPr/>
                    <a:lstStyle/>
                    <a:p>
                      <a:pPr algn="ctr">
                        <a:lnSpc>
                          <a:spcPct val="150000"/>
                        </a:lnSpc>
                        <a:spcAft>
                          <a:spcPts val="0"/>
                        </a:spcAft>
                      </a:pPr>
                      <a:endParaRPr lang="en-US" sz="1800" kern="100" dirty="0">
                        <a:solidFill>
                          <a:schemeClr val="accent1"/>
                        </a:solidFill>
                        <a:latin typeface="黑体" panose="02010609060101010101" pitchFamily="49" charset="-122"/>
                        <a:ea typeface="黑体" panose="02010609060101010101" pitchFamily="49" charset="-122"/>
                        <a:cs typeface="Times New Roman" panose="02020603050405020304"/>
                      </a:endParaRPr>
                    </a:p>
                  </a:txBody>
                  <a:tcPr marL="43699" marR="43699" marT="0" marB="0"/>
                </a:tc>
              </a:tr>
              <a:tr h="575730">
                <a:tc>
                  <a:txBody>
                    <a:bodyPr/>
                    <a:lstStyle/>
                    <a:p>
                      <a:pPr algn="ctr"/>
                      <a:r>
                        <a:rPr lang="en-US" altLang="zh-CN" sz="1800" dirty="0" smtClean="0">
                          <a:solidFill>
                            <a:schemeClr val="accent5">
                              <a:lumMod val="75000"/>
                            </a:schemeClr>
                          </a:solidFill>
                          <a:latin typeface="黑体" panose="02010609060101010101" pitchFamily="49" charset="-122"/>
                          <a:ea typeface="黑体" panose="02010609060101010101" pitchFamily="49" charset="-122"/>
                        </a:rPr>
                        <a:t>20</a:t>
                      </a:r>
                      <a:endParaRPr lang="zh-CN" altLang="en-US" sz="1800" dirty="0">
                        <a:solidFill>
                          <a:schemeClr val="accent5">
                            <a:lumMod val="75000"/>
                          </a:schemeClr>
                        </a:solidFill>
                        <a:latin typeface="黑体" panose="02010609060101010101" pitchFamily="49" charset="-122"/>
                        <a:ea typeface="黑体" panose="02010609060101010101" pitchFamily="49" charset="-122"/>
                      </a:endParaRPr>
                    </a:p>
                  </a:txBody>
                  <a:tcPr/>
                </a:tc>
                <a:tc>
                  <a:txBody>
                    <a:bodyPr/>
                    <a:lstStyle/>
                    <a:p>
                      <a:pPr algn="ctr">
                        <a:lnSpc>
                          <a:spcPct val="150000"/>
                        </a:lnSpc>
                        <a:spcAft>
                          <a:spcPts val="0"/>
                        </a:spcAft>
                      </a:pPr>
                      <a:r>
                        <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rPr>
                        <a:t>西安理工大学高科学院</a:t>
                      </a:r>
                      <a:endPar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endParaRPr>
                    </a:p>
                  </a:txBody>
                  <a:tcPr marL="43699" marR="43699" marT="0" marB="0" anchor="b"/>
                </a:tc>
                <a:tc>
                  <a:txBody>
                    <a:bodyPr/>
                    <a:lstStyle/>
                    <a:p>
                      <a:pPr algn="ctr">
                        <a:lnSpc>
                          <a:spcPct val="150000"/>
                        </a:lnSpc>
                        <a:spcAft>
                          <a:spcPts val="0"/>
                        </a:spcAft>
                      </a:pPr>
                      <a:endParaRPr lang="en-US" sz="1800" kern="100" dirty="0">
                        <a:latin typeface="黑体" panose="02010609060101010101" pitchFamily="49" charset="-122"/>
                        <a:ea typeface="黑体" panose="02010609060101010101" pitchFamily="49" charset="-122"/>
                        <a:cs typeface="Times New Roman" panose="02020603050405020304"/>
                      </a:endParaRPr>
                    </a:p>
                  </a:txBody>
                  <a:tcPr marL="43699" marR="43699" marT="0" marB="0"/>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US" altLang="zh-CN" sz="1800" kern="100" dirty="0" smtClean="0">
                          <a:solidFill>
                            <a:schemeClr val="accent1"/>
                          </a:solidFill>
                          <a:latin typeface="黑体" panose="02010609060101010101" pitchFamily="49" charset="-122"/>
                          <a:ea typeface="黑体" panose="02010609060101010101" pitchFamily="49" charset="-122"/>
                          <a:cs typeface="Times New Roman" panose="02020603050405020304"/>
                        </a:rPr>
                        <a:t>●</a:t>
                      </a:r>
                      <a:endParaRPr lang="en-US" altLang="zh-CN" sz="1800" kern="100" dirty="0" smtClean="0">
                        <a:solidFill>
                          <a:schemeClr val="accent1"/>
                        </a:solidFill>
                        <a:latin typeface="黑体" panose="02010609060101010101" pitchFamily="49" charset="-122"/>
                        <a:ea typeface="黑体" panose="02010609060101010101" pitchFamily="49" charset="-122"/>
                        <a:cs typeface="Times New Roman" panose="02020603050405020304"/>
                      </a:endParaRPr>
                    </a:p>
                  </a:txBody>
                  <a:tcPr marL="43699" marR="43699" marT="0" marB="0"/>
                </a:tc>
              </a:tr>
              <a:tr h="575730">
                <a:tc>
                  <a:txBody>
                    <a:bodyPr/>
                    <a:lstStyle/>
                    <a:p>
                      <a:pPr algn="ctr"/>
                      <a:r>
                        <a:rPr lang="en-US" altLang="zh-CN" sz="1800" dirty="0" smtClean="0">
                          <a:solidFill>
                            <a:schemeClr val="accent5">
                              <a:lumMod val="75000"/>
                            </a:schemeClr>
                          </a:solidFill>
                          <a:latin typeface="黑体" panose="02010609060101010101" pitchFamily="49" charset="-122"/>
                          <a:ea typeface="黑体" panose="02010609060101010101" pitchFamily="49" charset="-122"/>
                        </a:rPr>
                        <a:t>21</a:t>
                      </a:r>
                      <a:endParaRPr lang="zh-CN" altLang="en-US" sz="1800" dirty="0">
                        <a:solidFill>
                          <a:schemeClr val="accent5">
                            <a:lumMod val="75000"/>
                          </a:schemeClr>
                        </a:solidFill>
                        <a:latin typeface="黑体" panose="02010609060101010101" pitchFamily="49" charset="-122"/>
                        <a:ea typeface="黑体" panose="02010609060101010101" pitchFamily="49" charset="-122"/>
                      </a:endParaRPr>
                    </a:p>
                  </a:txBody>
                  <a:tcPr/>
                </a:tc>
                <a:tc>
                  <a:txBody>
                    <a:bodyPr/>
                    <a:lstStyle/>
                    <a:p>
                      <a:pPr algn="ctr">
                        <a:lnSpc>
                          <a:spcPct val="150000"/>
                        </a:lnSpc>
                        <a:spcAft>
                          <a:spcPts val="0"/>
                        </a:spcAft>
                      </a:pPr>
                      <a:r>
                        <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rPr>
                        <a:t>西安科技大学高新学院</a:t>
                      </a:r>
                      <a:endPar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endParaRPr>
                    </a:p>
                  </a:txBody>
                  <a:tcPr marL="43699" marR="43699" marT="0" marB="0" anchor="b"/>
                </a:tc>
                <a:tc>
                  <a:txBody>
                    <a:bodyPr/>
                    <a:lstStyle/>
                    <a:p>
                      <a:pPr algn="ctr">
                        <a:lnSpc>
                          <a:spcPct val="150000"/>
                        </a:lnSpc>
                        <a:spcAft>
                          <a:spcPts val="0"/>
                        </a:spcAft>
                      </a:pPr>
                      <a:endParaRPr lang="en-US" sz="1800" kern="100" dirty="0">
                        <a:latin typeface="黑体" panose="02010609060101010101" pitchFamily="49" charset="-122"/>
                        <a:ea typeface="黑体" panose="02010609060101010101" pitchFamily="49" charset="-122"/>
                        <a:cs typeface="Times New Roman" panose="02020603050405020304"/>
                      </a:endParaRPr>
                    </a:p>
                  </a:txBody>
                  <a:tcPr marL="43699" marR="43699" marT="0" marB="0"/>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US" altLang="zh-CN" sz="1800" kern="100" dirty="0" smtClean="0">
                          <a:solidFill>
                            <a:schemeClr val="accent1"/>
                          </a:solidFill>
                          <a:latin typeface="黑体" panose="02010609060101010101" pitchFamily="49" charset="-122"/>
                          <a:ea typeface="黑体" panose="02010609060101010101" pitchFamily="49" charset="-122"/>
                          <a:cs typeface="Times New Roman" panose="02020603050405020304"/>
                        </a:rPr>
                        <a:t>●</a:t>
                      </a:r>
                      <a:endParaRPr lang="en-US" altLang="zh-CN" sz="1800" kern="100" dirty="0" smtClean="0">
                        <a:solidFill>
                          <a:schemeClr val="accent1"/>
                        </a:solidFill>
                        <a:latin typeface="黑体" panose="02010609060101010101" pitchFamily="49" charset="-122"/>
                        <a:ea typeface="黑体" panose="02010609060101010101" pitchFamily="49" charset="-122"/>
                        <a:cs typeface="Times New Roman" panose="02020603050405020304"/>
                      </a:endParaRPr>
                    </a:p>
                  </a:txBody>
                  <a:tcPr marL="43699" marR="43699" marT="0" marB="0"/>
                </a:tc>
              </a:tr>
              <a:tr h="575730">
                <a:tc>
                  <a:txBody>
                    <a:bodyPr/>
                    <a:lstStyle/>
                    <a:p>
                      <a:pPr algn="ctr"/>
                      <a:r>
                        <a:rPr lang="en-US" altLang="zh-CN" sz="1800" dirty="0" smtClean="0">
                          <a:solidFill>
                            <a:schemeClr val="accent5">
                              <a:lumMod val="75000"/>
                            </a:schemeClr>
                          </a:solidFill>
                          <a:latin typeface="黑体" panose="02010609060101010101" pitchFamily="49" charset="-122"/>
                          <a:ea typeface="黑体" panose="02010609060101010101" pitchFamily="49" charset="-122"/>
                        </a:rPr>
                        <a:t>22</a:t>
                      </a:r>
                      <a:endParaRPr lang="zh-CN" altLang="en-US" sz="1800" dirty="0">
                        <a:solidFill>
                          <a:schemeClr val="accent5">
                            <a:lumMod val="75000"/>
                          </a:schemeClr>
                        </a:solidFill>
                        <a:latin typeface="黑体" panose="02010609060101010101" pitchFamily="49" charset="-122"/>
                        <a:ea typeface="黑体" panose="02010609060101010101" pitchFamily="49" charset="-122"/>
                      </a:endParaRPr>
                    </a:p>
                  </a:txBody>
                  <a:tcPr/>
                </a:tc>
                <a:tc>
                  <a:txBody>
                    <a:bodyPr/>
                    <a:lstStyle/>
                    <a:p>
                      <a:pPr algn="ctr">
                        <a:lnSpc>
                          <a:spcPct val="150000"/>
                        </a:lnSpc>
                        <a:spcAft>
                          <a:spcPts val="0"/>
                        </a:spcAft>
                      </a:pPr>
                      <a:r>
                        <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rPr>
                        <a:t>西安医学高等专科学院</a:t>
                      </a:r>
                      <a:endPar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endParaRPr>
                    </a:p>
                  </a:txBody>
                  <a:tcPr marL="43699" marR="43699" marT="0" marB="0" anchor="b"/>
                </a:tc>
                <a:tc>
                  <a:txBody>
                    <a:bodyPr/>
                    <a:lstStyle/>
                    <a:p>
                      <a:pPr algn="ctr">
                        <a:lnSpc>
                          <a:spcPct val="150000"/>
                        </a:lnSpc>
                        <a:spcAft>
                          <a:spcPts val="0"/>
                        </a:spcAft>
                      </a:pPr>
                      <a:endParaRPr lang="en-US" sz="1800" kern="100" dirty="0">
                        <a:latin typeface="黑体" panose="02010609060101010101" pitchFamily="49" charset="-122"/>
                        <a:ea typeface="黑体" panose="02010609060101010101" pitchFamily="49" charset="-122"/>
                        <a:cs typeface="Times New Roman" panose="02020603050405020304"/>
                      </a:endParaRPr>
                    </a:p>
                  </a:txBody>
                  <a:tcPr marL="43699" marR="43699" marT="0" marB="0"/>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US" altLang="zh-CN" sz="1800" kern="100" dirty="0" smtClean="0">
                          <a:solidFill>
                            <a:schemeClr val="accent1"/>
                          </a:solidFill>
                          <a:latin typeface="黑体" panose="02010609060101010101" pitchFamily="49" charset="-122"/>
                          <a:ea typeface="黑体" panose="02010609060101010101" pitchFamily="49" charset="-122"/>
                          <a:cs typeface="Times New Roman" panose="02020603050405020304"/>
                        </a:rPr>
                        <a:t>●</a:t>
                      </a:r>
                      <a:endParaRPr lang="en-US" altLang="zh-CN" sz="1800" kern="100" dirty="0" smtClean="0">
                        <a:solidFill>
                          <a:schemeClr val="accent1"/>
                        </a:solidFill>
                        <a:latin typeface="黑体" panose="02010609060101010101" pitchFamily="49" charset="-122"/>
                        <a:ea typeface="黑体" panose="02010609060101010101" pitchFamily="49" charset="-122"/>
                        <a:cs typeface="Times New Roman" panose="02020603050405020304"/>
                      </a:endParaRPr>
                    </a:p>
                  </a:txBody>
                  <a:tcPr marL="43699" marR="43699" marT="0" marB="0"/>
                </a:tc>
              </a:tr>
              <a:tr h="575730">
                <a:tc>
                  <a:txBody>
                    <a:bodyPr/>
                    <a:lstStyle/>
                    <a:p>
                      <a:pPr algn="ctr"/>
                      <a:r>
                        <a:rPr lang="en-US" altLang="zh-CN" sz="1800" dirty="0" smtClean="0">
                          <a:solidFill>
                            <a:schemeClr val="accent5">
                              <a:lumMod val="75000"/>
                            </a:schemeClr>
                          </a:solidFill>
                          <a:latin typeface="黑体" panose="02010609060101010101" pitchFamily="49" charset="-122"/>
                          <a:ea typeface="黑体" panose="02010609060101010101" pitchFamily="49" charset="-122"/>
                        </a:rPr>
                        <a:t>23</a:t>
                      </a:r>
                      <a:endParaRPr lang="zh-CN" altLang="en-US" sz="1800" dirty="0">
                        <a:solidFill>
                          <a:schemeClr val="accent5">
                            <a:lumMod val="75000"/>
                          </a:schemeClr>
                        </a:solidFill>
                        <a:latin typeface="黑体" panose="02010609060101010101" pitchFamily="49" charset="-122"/>
                        <a:ea typeface="黑体" panose="02010609060101010101" pitchFamily="49" charset="-122"/>
                      </a:endParaRPr>
                    </a:p>
                  </a:txBody>
                  <a:tcPr/>
                </a:tc>
                <a:tc>
                  <a:txBody>
                    <a:bodyPr/>
                    <a:lstStyle/>
                    <a:p>
                      <a:pPr algn="ctr">
                        <a:lnSpc>
                          <a:spcPct val="150000"/>
                        </a:lnSpc>
                        <a:spcAft>
                          <a:spcPts val="0"/>
                        </a:spcAft>
                      </a:pPr>
                      <a:r>
                        <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rPr>
                        <a:t>西安高新科技职业学院</a:t>
                      </a:r>
                      <a:endPar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endParaRPr>
                    </a:p>
                  </a:txBody>
                  <a:tcPr marL="43699" marR="43699" marT="0" marB="0" anchor="b"/>
                </a:tc>
                <a:tc>
                  <a:txBody>
                    <a:bodyPr/>
                    <a:lstStyle/>
                    <a:p>
                      <a:pPr algn="ctr">
                        <a:lnSpc>
                          <a:spcPct val="150000"/>
                        </a:lnSpc>
                        <a:spcAft>
                          <a:spcPts val="0"/>
                        </a:spcAft>
                      </a:pPr>
                      <a:endParaRPr lang="en-US" sz="1800" kern="100" dirty="0">
                        <a:latin typeface="黑体" panose="02010609060101010101" pitchFamily="49" charset="-122"/>
                        <a:ea typeface="黑体" panose="02010609060101010101" pitchFamily="49" charset="-122"/>
                        <a:cs typeface="Times New Roman" panose="02020603050405020304"/>
                      </a:endParaRPr>
                    </a:p>
                  </a:txBody>
                  <a:tcPr marL="43699" marR="43699" marT="0" marB="0"/>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US" altLang="zh-CN" sz="1800" kern="100" dirty="0" smtClean="0">
                          <a:solidFill>
                            <a:schemeClr val="accent1"/>
                          </a:solidFill>
                          <a:latin typeface="黑体" panose="02010609060101010101" pitchFamily="49" charset="-122"/>
                          <a:ea typeface="黑体" panose="02010609060101010101" pitchFamily="49" charset="-122"/>
                          <a:cs typeface="Times New Roman" panose="02020603050405020304"/>
                        </a:rPr>
                        <a:t>●</a:t>
                      </a:r>
                      <a:endParaRPr lang="en-US" altLang="zh-CN" sz="1800" kern="100" dirty="0" smtClean="0">
                        <a:solidFill>
                          <a:schemeClr val="accent1"/>
                        </a:solidFill>
                        <a:latin typeface="黑体" panose="02010609060101010101" pitchFamily="49" charset="-122"/>
                        <a:ea typeface="黑体" panose="02010609060101010101" pitchFamily="49" charset="-122"/>
                        <a:cs typeface="Times New Roman" panose="02020603050405020304"/>
                      </a:endParaRPr>
                    </a:p>
                  </a:txBody>
                  <a:tcPr marL="43699" marR="43699" marT="0" marB="0"/>
                </a:tc>
              </a:tr>
              <a:tr h="575730">
                <a:tc>
                  <a:txBody>
                    <a:bodyPr/>
                    <a:lstStyle/>
                    <a:p>
                      <a:pPr algn="ctr"/>
                      <a:r>
                        <a:rPr lang="en-US" altLang="zh-CN" sz="1800" dirty="0" smtClean="0">
                          <a:solidFill>
                            <a:schemeClr val="accent5">
                              <a:lumMod val="75000"/>
                            </a:schemeClr>
                          </a:solidFill>
                          <a:latin typeface="黑体" panose="02010609060101010101" pitchFamily="49" charset="-122"/>
                          <a:ea typeface="黑体" panose="02010609060101010101" pitchFamily="49" charset="-122"/>
                        </a:rPr>
                        <a:t>24</a:t>
                      </a:r>
                      <a:endParaRPr lang="zh-CN" altLang="en-US" sz="1800" dirty="0">
                        <a:solidFill>
                          <a:schemeClr val="accent5">
                            <a:lumMod val="75000"/>
                          </a:schemeClr>
                        </a:solidFill>
                        <a:latin typeface="黑体" panose="02010609060101010101" pitchFamily="49" charset="-122"/>
                        <a:ea typeface="黑体" panose="02010609060101010101" pitchFamily="49" charset="-122"/>
                      </a:endParaRPr>
                    </a:p>
                  </a:txBody>
                  <a:tcPr/>
                </a:tc>
                <a:tc>
                  <a:txBody>
                    <a:bodyPr/>
                    <a:lstStyle/>
                    <a:p>
                      <a:pPr algn="ctr">
                        <a:lnSpc>
                          <a:spcPct val="150000"/>
                        </a:lnSpc>
                        <a:spcAft>
                          <a:spcPts val="0"/>
                        </a:spcAft>
                      </a:pPr>
                      <a:r>
                        <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rPr>
                        <a:t>西安城市建设职业学院</a:t>
                      </a:r>
                      <a:endPar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endParaRPr>
                    </a:p>
                  </a:txBody>
                  <a:tcPr marL="43699" marR="43699" marT="0" marB="0" anchor="b"/>
                </a:tc>
                <a:tc>
                  <a:txBody>
                    <a:bodyPr/>
                    <a:lstStyle/>
                    <a:p>
                      <a:pPr algn="ctr">
                        <a:lnSpc>
                          <a:spcPct val="150000"/>
                        </a:lnSpc>
                        <a:spcAft>
                          <a:spcPts val="0"/>
                        </a:spcAft>
                      </a:pPr>
                      <a:endParaRPr lang="en-US" sz="1800" kern="100" dirty="0">
                        <a:latin typeface="黑体" panose="02010609060101010101" pitchFamily="49" charset="-122"/>
                        <a:ea typeface="黑体" panose="02010609060101010101" pitchFamily="49" charset="-122"/>
                        <a:cs typeface="Times New Roman" panose="02020603050405020304"/>
                      </a:endParaRPr>
                    </a:p>
                  </a:txBody>
                  <a:tcPr marL="43699" marR="43699" marT="0" marB="0"/>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US" altLang="zh-CN" sz="1800" kern="100" dirty="0" smtClean="0">
                          <a:solidFill>
                            <a:schemeClr val="accent1"/>
                          </a:solidFill>
                          <a:latin typeface="黑体" panose="02010609060101010101" pitchFamily="49" charset="-122"/>
                          <a:ea typeface="黑体" panose="02010609060101010101" pitchFamily="49" charset="-122"/>
                          <a:cs typeface="Times New Roman" panose="02020603050405020304"/>
                        </a:rPr>
                        <a:t>●</a:t>
                      </a:r>
                      <a:endParaRPr lang="en-US" altLang="zh-CN" sz="1800" kern="100" dirty="0" smtClean="0">
                        <a:solidFill>
                          <a:schemeClr val="accent1"/>
                        </a:solidFill>
                        <a:latin typeface="黑体" panose="02010609060101010101" pitchFamily="49" charset="-122"/>
                        <a:ea typeface="黑体" panose="02010609060101010101" pitchFamily="49" charset="-122"/>
                        <a:cs typeface="Times New Roman" panose="02020603050405020304"/>
                      </a:endParaRPr>
                    </a:p>
                  </a:txBody>
                  <a:tcPr marL="43699" marR="43699" marT="0" marB="0"/>
                </a:tc>
              </a:tr>
              <a:tr h="575730">
                <a:tc>
                  <a:txBody>
                    <a:bodyPr/>
                    <a:lstStyle/>
                    <a:p>
                      <a:pPr algn="ctr"/>
                      <a:r>
                        <a:rPr lang="en-US" altLang="zh-CN" sz="1800" dirty="0" smtClean="0">
                          <a:solidFill>
                            <a:schemeClr val="accent5">
                              <a:lumMod val="75000"/>
                            </a:schemeClr>
                          </a:solidFill>
                          <a:latin typeface="黑体" panose="02010609060101010101" pitchFamily="49" charset="-122"/>
                          <a:ea typeface="黑体" panose="02010609060101010101" pitchFamily="49" charset="-122"/>
                        </a:rPr>
                        <a:t>25</a:t>
                      </a:r>
                      <a:endParaRPr lang="zh-CN" altLang="en-US" sz="1800" dirty="0">
                        <a:solidFill>
                          <a:schemeClr val="accent5">
                            <a:lumMod val="75000"/>
                          </a:schemeClr>
                        </a:solidFill>
                        <a:latin typeface="黑体" panose="02010609060101010101" pitchFamily="49" charset="-122"/>
                        <a:ea typeface="黑体" panose="02010609060101010101" pitchFamily="49" charset="-122"/>
                      </a:endParaRPr>
                    </a:p>
                  </a:txBody>
                  <a:tcPr/>
                </a:tc>
                <a:tc>
                  <a:txBody>
                    <a:bodyPr/>
                    <a:lstStyle/>
                    <a:p>
                      <a:pPr algn="ctr">
                        <a:lnSpc>
                          <a:spcPct val="150000"/>
                        </a:lnSpc>
                        <a:spcAft>
                          <a:spcPts val="0"/>
                        </a:spcAft>
                      </a:pPr>
                      <a:r>
                        <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rPr>
                        <a:t>陕西电子信息职业技术学院</a:t>
                      </a:r>
                      <a:endPar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endParaRPr>
                    </a:p>
                  </a:txBody>
                  <a:tcPr marL="43699" marR="43699" marT="0" marB="0" anchor="b"/>
                </a:tc>
                <a:tc>
                  <a:txBody>
                    <a:bodyPr/>
                    <a:lstStyle/>
                    <a:p>
                      <a:pPr algn="ctr">
                        <a:lnSpc>
                          <a:spcPct val="150000"/>
                        </a:lnSpc>
                        <a:spcAft>
                          <a:spcPts val="0"/>
                        </a:spcAft>
                      </a:pPr>
                      <a:endParaRPr lang="en-US" sz="1800" kern="100" dirty="0">
                        <a:latin typeface="黑体" panose="02010609060101010101" pitchFamily="49" charset="-122"/>
                        <a:ea typeface="黑体" panose="02010609060101010101" pitchFamily="49" charset="-122"/>
                        <a:cs typeface="Times New Roman" panose="02020603050405020304"/>
                      </a:endParaRPr>
                    </a:p>
                  </a:txBody>
                  <a:tcPr marL="43699" marR="43699" marT="0" marB="0"/>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US" altLang="zh-CN" sz="1800" kern="100" dirty="0" smtClean="0">
                          <a:solidFill>
                            <a:schemeClr val="accent1"/>
                          </a:solidFill>
                          <a:latin typeface="黑体" panose="02010609060101010101" pitchFamily="49" charset="-122"/>
                          <a:ea typeface="黑体" panose="02010609060101010101" pitchFamily="49" charset="-122"/>
                          <a:cs typeface="Times New Roman" panose="02020603050405020304"/>
                        </a:rPr>
                        <a:t>●</a:t>
                      </a:r>
                      <a:endParaRPr lang="en-US" altLang="zh-CN" sz="1800" kern="100" dirty="0" smtClean="0">
                        <a:solidFill>
                          <a:schemeClr val="accent1"/>
                        </a:solidFill>
                        <a:latin typeface="黑体" panose="02010609060101010101" pitchFamily="49" charset="-122"/>
                        <a:ea typeface="黑体" panose="02010609060101010101" pitchFamily="49" charset="-122"/>
                        <a:cs typeface="Times New Roman" panose="02020603050405020304"/>
                      </a:endParaRPr>
                    </a:p>
                  </a:txBody>
                  <a:tcPr marL="43699" marR="43699" marT="0" marB="0"/>
                </a:tc>
              </a:tr>
              <a:tr h="575730">
                <a:tc>
                  <a:txBody>
                    <a:bodyPr/>
                    <a:lstStyle/>
                    <a:p>
                      <a:pPr algn="ctr"/>
                      <a:r>
                        <a:rPr lang="en-US" altLang="zh-CN" sz="1800" dirty="0" smtClean="0">
                          <a:solidFill>
                            <a:schemeClr val="accent5">
                              <a:lumMod val="75000"/>
                            </a:schemeClr>
                          </a:solidFill>
                          <a:latin typeface="黑体" panose="02010609060101010101" pitchFamily="49" charset="-122"/>
                          <a:ea typeface="黑体" panose="02010609060101010101" pitchFamily="49" charset="-122"/>
                        </a:rPr>
                        <a:t>26</a:t>
                      </a:r>
                      <a:endParaRPr lang="zh-CN" altLang="en-US" sz="1800" dirty="0">
                        <a:solidFill>
                          <a:schemeClr val="accent5">
                            <a:lumMod val="75000"/>
                          </a:schemeClr>
                        </a:solidFill>
                        <a:latin typeface="黑体" panose="02010609060101010101" pitchFamily="49" charset="-122"/>
                        <a:ea typeface="黑体" panose="02010609060101010101" pitchFamily="49" charset="-122"/>
                      </a:endParaRPr>
                    </a:p>
                  </a:txBody>
                  <a:tcPr/>
                </a:tc>
                <a:tc>
                  <a:txBody>
                    <a:bodyPr/>
                    <a:lstStyle/>
                    <a:p>
                      <a:pPr algn="ctr">
                        <a:lnSpc>
                          <a:spcPct val="150000"/>
                        </a:lnSpc>
                        <a:spcAft>
                          <a:spcPts val="0"/>
                        </a:spcAft>
                      </a:pPr>
                      <a:r>
                        <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rPr>
                        <a:t>西安汽车科技职业学院</a:t>
                      </a:r>
                      <a:endPar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endParaRPr>
                    </a:p>
                  </a:txBody>
                  <a:tcPr marL="43699" marR="43699" marT="0" marB="0" anchor="b"/>
                </a:tc>
                <a:tc>
                  <a:txBody>
                    <a:bodyPr/>
                    <a:lstStyle/>
                    <a:p>
                      <a:pPr algn="ctr">
                        <a:lnSpc>
                          <a:spcPct val="150000"/>
                        </a:lnSpc>
                        <a:spcAft>
                          <a:spcPts val="0"/>
                        </a:spcAft>
                      </a:pPr>
                      <a:endParaRPr lang="en-US" sz="1800" kern="100" dirty="0">
                        <a:latin typeface="黑体" panose="02010609060101010101" pitchFamily="49" charset="-122"/>
                        <a:ea typeface="黑体" panose="02010609060101010101" pitchFamily="49" charset="-122"/>
                        <a:cs typeface="Times New Roman" panose="02020603050405020304"/>
                      </a:endParaRPr>
                    </a:p>
                  </a:txBody>
                  <a:tcPr marL="43699" marR="43699" marT="0" marB="0"/>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US" altLang="zh-CN" sz="1800" kern="100" dirty="0" smtClean="0">
                          <a:solidFill>
                            <a:schemeClr val="accent1"/>
                          </a:solidFill>
                          <a:latin typeface="黑体" panose="02010609060101010101" pitchFamily="49" charset="-122"/>
                          <a:ea typeface="黑体" panose="02010609060101010101" pitchFamily="49" charset="-122"/>
                          <a:cs typeface="Times New Roman" panose="02020603050405020304"/>
                        </a:rPr>
                        <a:t>●</a:t>
                      </a:r>
                      <a:endParaRPr lang="en-US" altLang="zh-CN" sz="1800" kern="100" dirty="0" smtClean="0">
                        <a:solidFill>
                          <a:schemeClr val="accent1"/>
                        </a:solidFill>
                        <a:latin typeface="黑体" panose="02010609060101010101" pitchFamily="49" charset="-122"/>
                        <a:ea typeface="黑体" panose="02010609060101010101" pitchFamily="49" charset="-122"/>
                        <a:cs typeface="Times New Roman" panose="02020603050405020304"/>
                      </a:endParaRPr>
                    </a:p>
                  </a:txBody>
                  <a:tcPr marL="43699" marR="43699" marT="0" marB="0"/>
                </a:tc>
              </a:tr>
              <a:tr h="575730">
                <a:tc>
                  <a:txBody>
                    <a:bodyPr/>
                    <a:lstStyle/>
                    <a:p>
                      <a:pPr algn="ctr"/>
                      <a:r>
                        <a:rPr lang="en-US" altLang="zh-CN" sz="1800" dirty="0" smtClean="0">
                          <a:solidFill>
                            <a:schemeClr val="accent5">
                              <a:lumMod val="75000"/>
                            </a:schemeClr>
                          </a:solidFill>
                          <a:latin typeface="黑体" panose="02010609060101010101" pitchFamily="49" charset="-122"/>
                          <a:ea typeface="黑体" panose="02010609060101010101" pitchFamily="49" charset="-122"/>
                        </a:rPr>
                        <a:t>27</a:t>
                      </a:r>
                      <a:endParaRPr lang="zh-CN" altLang="en-US" sz="1800" dirty="0">
                        <a:solidFill>
                          <a:schemeClr val="accent5">
                            <a:lumMod val="75000"/>
                          </a:schemeClr>
                        </a:solidFill>
                        <a:latin typeface="黑体" panose="02010609060101010101" pitchFamily="49" charset="-122"/>
                        <a:ea typeface="黑体" panose="02010609060101010101" pitchFamily="49" charset="-122"/>
                      </a:endParaRPr>
                    </a:p>
                  </a:txBody>
                  <a:tcPr/>
                </a:tc>
                <a:tc>
                  <a:txBody>
                    <a:bodyPr/>
                    <a:lstStyle/>
                    <a:p>
                      <a:pPr algn="ctr">
                        <a:lnSpc>
                          <a:spcPct val="150000"/>
                        </a:lnSpc>
                        <a:spcAft>
                          <a:spcPts val="0"/>
                        </a:spcAft>
                      </a:pPr>
                      <a:r>
                        <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rPr>
                        <a:t>西安海棠职业学院</a:t>
                      </a:r>
                      <a:endPar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endParaRPr>
                    </a:p>
                  </a:txBody>
                  <a:tcPr marL="43699" marR="43699" marT="0" marB="0" anchor="b"/>
                </a:tc>
                <a:tc>
                  <a:txBody>
                    <a:bodyPr/>
                    <a:lstStyle/>
                    <a:p>
                      <a:pPr algn="ctr">
                        <a:lnSpc>
                          <a:spcPct val="150000"/>
                        </a:lnSpc>
                        <a:spcAft>
                          <a:spcPts val="0"/>
                        </a:spcAft>
                      </a:pPr>
                      <a:endParaRPr lang="en-US" sz="1800" kern="100" dirty="0">
                        <a:latin typeface="黑体" panose="02010609060101010101" pitchFamily="49" charset="-122"/>
                        <a:ea typeface="黑体" panose="02010609060101010101" pitchFamily="49" charset="-122"/>
                        <a:cs typeface="Times New Roman" panose="02020603050405020304"/>
                      </a:endParaRPr>
                    </a:p>
                  </a:txBody>
                  <a:tcPr marL="43699" marR="43699" marT="0" marB="0"/>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US" altLang="zh-CN" sz="1800" kern="100" dirty="0" smtClean="0">
                          <a:solidFill>
                            <a:schemeClr val="accent1"/>
                          </a:solidFill>
                          <a:latin typeface="黑体" panose="02010609060101010101" pitchFamily="49" charset="-122"/>
                          <a:ea typeface="黑体" panose="02010609060101010101" pitchFamily="49" charset="-122"/>
                          <a:cs typeface="Times New Roman" panose="02020603050405020304"/>
                        </a:rPr>
                        <a:t>●</a:t>
                      </a:r>
                      <a:endParaRPr lang="en-US" altLang="zh-CN" sz="1800" kern="100" dirty="0" smtClean="0">
                        <a:solidFill>
                          <a:schemeClr val="accent1"/>
                        </a:solidFill>
                        <a:latin typeface="黑体" panose="02010609060101010101" pitchFamily="49" charset="-122"/>
                        <a:ea typeface="黑体" panose="02010609060101010101" pitchFamily="49" charset="-122"/>
                        <a:cs typeface="Times New Roman" panose="02020603050405020304"/>
                      </a:endParaRPr>
                    </a:p>
                  </a:txBody>
                  <a:tcPr marL="43699" marR="43699" marT="0" marB="0"/>
                </a:tc>
              </a:tr>
            </a:tbl>
          </a:graphicData>
        </a:graphic>
      </p:graphicFrame>
      <p:sp>
        <p:nvSpPr>
          <p:cNvPr id="3" name="TextBox 2"/>
          <p:cNvSpPr txBox="1"/>
          <p:nvPr/>
        </p:nvSpPr>
        <p:spPr>
          <a:xfrm>
            <a:off x="9303657" y="217715"/>
            <a:ext cx="2264229" cy="461665"/>
          </a:xfrm>
          <a:prstGeom prst="rect">
            <a:avLst/>
          </a:prstGeom>
          <a:noFill/>
        </p:spPr>
        <p:txBody>
          <a:bodyPr wrap="square" rtlCol="0">
            <a:spAutoFit/>
          </a:bodyPr>
          <a:lstStyle/>
          <a:p>
            <a:r>
              <a:rPr lang="zh-CN" altLang="en-US" sz="2400" dirty="0" smtClean="0">
                <a:solidFill>
                  <a:schemeClr val="accent1"/>
                </a:solidFill>
              </a:rPr>
              <a:t>        接上表</a:t>
            </a:r>
            <a:endParaRPr lang="zh-CN" altLang="en-US" sz="2400" dirty="0">
              <a:solidFill>
                <a:schemeClr val="accent1"/>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856344" y="1248226"/>
          <a:ext cx="10638972" cy="3117672"/>
        </p:xfrm>
        <a:graphic>
          <a:graphicData uri="http://schemas.openxmlformats.org/drawingml/2006/table">
            <a:tbl>
              <a:tblPr firstRow="1" bandRow="1">
                <a:tableStyleId>{5C22544A-7EE6-4342-B048-85BDC9FD1C3A}</a:tableStyleId>
              </a:tblPr>
              <a:tblGrid>
                <a:gridCol w="2659743"/>
                <a:gridCol w="3218542"/>
                <a:gridCol w="2100944"/>
                <a:gridCol w="2659743"/>
              </a:tblGrid>
              <a:tr h="805544">
                <a:tc>
                  <a:txBody>
                    <a:bodyPr/>
                    <a:lstStyle/>
                    <a:p>
                      <a:pPr algn="ctr"/>
                      <a:r>
                        <a:rPr lang="zh-CN" altLang="en-US" sz="2000" dirty="0" smtClean="0">
                          <a:latin typeface="黑体" panose="02010609060101010101" pitchFamily="49" charset="-122"/>
                          <a:ea typeface="黑体" panose="02010609060101010101" pitchFamily="49" charset="-122"/>
                        </a:rPr>
                        <a:t>序号</a:t>
                      </a:r>
                      <a:endParaRPr lang="zh-CN" altLang="en-US" sz="2000" dirty="0">
                        <a:latin typeface="黑体" panose="02010609060101010101" pitchFamily="49" charset="-122"/>
                        <a:ea typeface="黑体" panose="02010609060101010101" pitchFamily="49" charset="-122"/>
                      </a:endParaRPr>
                    </a:p>
                  </a:txBody>
                  <a:tcPr/>
                </a:tc>
                <a:tc>
                  <a:txBody>
                    <a:bodyPr/>
                    <a:lstStyle/>
                    <a:p>
                      <a:pPr algn="ctr">
                        <a:lnSpc>
                          <a:spcPct val="150000"/>
                        </a:lnSpc>
                        <a:spcAft>
                          <a:spcPts val="0"/>
                        </a:spcAft>
                      </a:pPr>
                      <a:r>
                        <a:rPr lang="zh-CN" sz="2000" b="1" kern="100" dirty="0">
                          <a:latin typeface="黑体" panose="02010609060101010101" pitchFamily="49" charset="-122"/>
                          <a:ea typeface="黑体" panose="02010609060101010101" pitchFamily="49" charset="-122"/>
                          <a:cs typeface="Times New Roman" panose="02020603050405020304"/>
                        </a:rPr>
                        <a:t>校名</a:t>
                      </a:r>
                      <a:endParaRPr lang="zh-CN" sz="2000" b="1" kern="100" dirty="0">
                        <a:latin typeface="黑体" panose="02010609060101010101" pitchFamily="49" charset="-122"/>
                        <a:ea typeface="黑体" panose="02010609060101010101" pitchFamily="49" charset="-122"/>
                        <a:cs typeface="Times New Roman" panose="02020603050405020304"/>
                      </a:endParaRPr>
                    </a:p>
                  </a:txBody>
                  <a:tcPr marL="43699" marR="43699" marT="0" marB="0"/>
                </a:tc>
                <a:tc>
                  <a:txBody>
                    <a:bodyPr/>
                    <a:lstStyle/>
                    <a:p>
                      <a:pPr algn="ctr">
                        <a:lnSpc>
                          <a:spcPct val="150000"/>
                        </a:lnSpc>
                        <a:spcAft>
                          <a:spcPts val="0"/>
                        </a:spcAft>
                      </a:pPr>
                      <a:r>
                        <a:rPr lang="zh-CN" sz="2000" b="1" kern="100" dirty="0">
                          <a:latin typeface="黑体" panose="02010609060101010101" pitchFamily="49" charset="-122"/>
                          <a:ea typeface="黑体" panose="02010609060101010101" pitchFamily="49" charset="-122"/>
                          <a:cs typeface="Times New Roman" panose="02020603050405020304"/>
                        </a:rPr>
                        <a:t>营利性</a:t>
                      </a:r>
                      <a:endParaRPr lang="zh-CN" sz="2000" b="1" kern="100" dirty="0">
                        <a:latin typeface="黑体" panose="02010609060101010101" pitchFamily="49" charset="-122"/>
                        <a:ea typeface="黑体" panose="02010609060101010101" pitchFamily="49" charset="-122"/>
                        <a:cs typeface="Times New Roman" panose="02020603050405020304"/>
                      </a:endParaRPr>
                    </a:p>
                  </a:txBody>
                  <a:tcPr marL="43699" marR="43699" marT="0" marB="0"/>
                </a:tc>
                <a:tc>
                  <a:txBody>
                    <a:bodyPr/>
                    <a:lstStyle/>
                    <a:p>
                      <a:pPr algn="ctr">
                        <a:lnSpc>
                          <a:spcPct val="150000"/>
                        </a:lnSpc>
                        <a:spcAft>
                          <a:spcPts val="0"/>
                        </a:spcAft>
                      </a:pPr>
                      <a:r>
                        <a:rPr lang="zh-CN" sz="2000" b="1" kern="100" dirty="0">
                          <a:latin typeface="黑体" panose="02010609060101010101" pitchFamily="49" charset="-122"/>
                          <a:ea typeface="黑体" panose="02010609060101010101" pitchFamily="49" charset="-122"/>
                          <a:cs typeface="Times New Roman" panose="02020603050405020304"/>
                        </a:rPr>
                        <a:t>非营利性</a:t>
                      </a:r>
                      <a:endParaRPr lang="zh-CN" sz="2000" b="1" kern="100" dirty="0">
                        <a:latin typeface="黑体" panose="02010609060101010101" pitchFamily="49" charset="-122"/>
                        <a:ea typeface="黑体" panose="02010609060101010101" pitchFamily="49" charset="-122"/>
                        <a:cs typeface="Times New Roman" panose="02020603050405020304"/>
                      </a:endParaRPr>
                    </a:p>
                  </a:txBody>
                  <a:tcPr marL="43699" marR="43699" marT="0" marB="0"/>
                </a:tc>
              </a:tr>
              <a:tr h="805544">
                <a:tc>
                  <a:txBody>
                    <a:bodyPr/>
                    <a:lstStyle/>
                    <a:p>
                      <a:pPr algn="ctr"/>
                      <a:endParaRPr lang="en-US" altLang="zh-CN" sz="2000" dirty="0" smtClean="0">
                        <a:solidFill>
                          <a:schemeClr val="accent5">
                            <a:lumMod val="75000"/>
                          </a:schemeClr>
                        </a:solidFill>
                        <a:latin typeface="黑体" panose="02010609060101010101" pitchFamily="49" charset="-122"/>
                        <a:ea typeface="黑体" panose="02010609060101010101" pitchFamily="49" charset="-122"/>
                      </a:endParaRPr>
                    </a:p>
                    <a:p>
                      <a:pPr algn="ctr"/>
                      <a:r>
                        <a:rPr lang="en-US" altLang="zh-CN" sz="2000" dirty="0" smtClean="0">
                          <a:solidFill>
                            <a:schemeClr val="accent5">
                              <a:lumMod val="75000"/>
                            </a:schemeClr>
                          </a:solidFill>
                          <a:latin typeface="黑体" panose="02010609060101010101" pitchFamily="49" charset="-122"/>
                          <a:ea typeface="黑体" panose="02010609060101010101" pitchFamily="49" charset="-122"/>
                        </a:rPr>
                        <a:t>28</a:t>
                      </a:r>
                      <a:endParaRPr lang="zh-CN" altLang="en-US" sz="2000" dirty="0">
                        <a:solidFill>
                          <a:schemeClr val="accent5">
                            <a:lumMod val="75000"/>
                          </a:schemeClr>
                        </a:solidFill>
                        <a:latin typeface="黑体" panose="02010609060101010101" pitchFamily="49" charset="-122"/>
                        <a:ea typeface="黑体" panose="02010609060101010101" pitchFamily="49" charset="-122"/>
                      </a:endParaRPr>
                    </a:p>
                  </a:txBody>
                  <a:tcPr/>
                </a:tc>
                <a:tc>
                  <a:txBody>
                    <a:bodyPr/>
                    <a:lstStyle/>
                    <a:p>
                      <a:pPr algn="ctr">
                        <a:lnSpc>
                          <a:spcPct val="150000"/>
                        </a:lnSpc>
                        <a:spcAft>
                          <a:spcPts val="0"/>
                        </a:spcAft>
                      </a:pPr>
                      <a:r>
                        <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rPr>
                        <a:t>陕西旅游烹饪职业学院</a:t>
                      </a:r>
                      <a:endPar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endParaRPr>
                    </a:p>
                  </a:txBody>
                  <a:tcPr marL="43699" marR="43699" marT="0" marB="0" anchor="b"/>
                </a:tc>
                <a:tc>
                  <a:txBody>
                    <a:bodyPr/>
                    <a:lstStyle/>
                    <a:p>
                      <a:pPr algn="ctr">
                        <a:lnSpc>
                          <a:spcPct val="150000"/>
                        </a:lnSpc>
                        <a:spcAft>
                          <a:spcPts val="0"/>
                        </a:spcAft>
                      </a:pPr>
                      <a:endParaRPr lang="en-US" sz="2000" kern="100">
                        <a:latin typeface="黑体" panose="02010609060101010101" pitchFamily="49" charset="-122"/>
                        <a:ea typeface="黑体" panose="02010609060101010101" pitchFamily="49" charset="-122"/>
                        <a:cs typeface="Times New Roman" panose="02020603050405020304"/>
                      </a:endParaRPr>
                    </a:p>
                  </a:txBody>
                  <a:tcPr marL="43699" marR="43699" marT="0" marB="0"/>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US" altLang="zh-CN" sz="2000" kern="100" dirty="0" smtClean="0">
                          <a:solidFill>
                            <a:schemeClr val="accent1"/>
                          </a:solidFill>
                          <a:latin typeface="黑体" panose="02010609060101010101" pitchFamily="49" charset="-122"/>
                          <a:ea typeface="黑体" panose="02010609060101010101" pitchFamily="49" charset="-122"/>
                          <a:cs typeface="Times New Roman" panose="02020603050405020304"/>
                        </a:rPr>
                        <a:t>●</a:t>
                      </a:r>
                      <a:endParaRPr lang="en-US" altLang="zh-CN" sz="2000" kern="100" dirty="0" smtClean="0">
                        <a:solidFill>
                          <a:schemeClr val="accent1"/>
                        </a:solidFill>
                        <a:latin typeface="黑体" panose="02010609060101010101" pitchFamily="49" charset="-122"/>
                        <a:ea typeface="黑体" panose="02010609060101010101" pitchFamily="49" charset="-122"/>
                        <a:cs typeface="Times New Roman" panose="02020603050405020304"/>
                      </a:endParaRPr>
                    </a:p>
                  </a:txBody>
                  <a:tcPr marL="43699" marR="43699" marT="0" marB="0"/>
                </a:tc>
              </a:tr>
              <a:tr h="696686">
                <a:tc>
                  <a:txBody>
                    <a:bodyPr/>
                    <a:lstStyle/>
                    <a:p>
                      <a:pPr algn="ctr"/>
                      <a:endParaRPr lang="en-US" altLang="zh-CN" sz="2000" dirty="0" smtClean="0">
                        <a:solidFill>
                          <a:schemeClr val="accent5">
                            <a:lumMod val="75000"/>
                          </a:schemeClr>
                        </a:solidFill>
                        <a:latin typeface="黑体" panose="02010609060101010101" pitchFamily="49" charset="-122"/>
                        <a:ea typeface="黑体" panose="02010609060101010101" pitchFamily="49" charset="-122"/>
                      </a:endParaRPr>
                    </a:p>
                    <a:p>
                      <a:pPr algn="ctr"/>
                      <a:r>
                        <a:rPr lang="en-US" altLang="zh-CN" sz="2000" dirty="0" smtClean="0">
                          <a:solidFill>
                            <a:schemeClr val="accent5">
                              <a:lumMod val="75000"/>
                            </a:schemeClr>
                          </a:solidFill>
                          <a:latin typeface="黑体" panose="02010609060101010101" pitchFamily="49" charset="-122"/>
                          <a:ea typeface="黑体" panose="02010609060101010101" pitchFamily="49" charset="-122"/>
                        </a:rPr>
                        <a:t>29</a:t>
                      </a:r>
                      <a:endParaRPr lang="zh-CN" altLang="en-US" sz="2000" dirty="0">
                        <a:solidFill>
                          <a:schemeClr val="accent5">
                            <a:lumMod val="75000"/>
                          </a:schemeClr>
                        </a:solidFill>
                        <a:latin typeface="黑体" panose="02010609060101010101" pitchFamily="49" charset="-122"/>
                        <a:ea typeface="黑体" panose="02010609060101010101" pitchFamily="49" charset="-122"/>
                      </a:endParaRPr>
                    </a:p>
                  </a:txBody>
                  <a:tcPr/>
                </a:tc>
                <a:tc>
                  <a:txBody>
                    <a:bodyPr/>
                    <a:lstStyle/>
                    <a:p>
                      <a:pPr algn="ctr">
                        <a:lnSpc>
                          <a:spcPct val="150000"/>
                        </a:lnSpc>
                        <a:spcAft>
                          <a:spcPts val="0"/>
                        </a:spcAft>
                      </a:pPr>
                      <a:r>
                        <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rPr>
                        <a:t>陕西电子科技职业学院</a:t>
                      </a:r>
                      <a:endPar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endParaRPr>
                    </a:p>
                  </a:txBody>
                  <a:tcPr marL="43699" marR="43699" marT="0" marB="0" anchor="b"/>
                </a:tc>
                <a:tc>
                  <a:txBody>
                    <a:bodyPr/>
                    <a:lstStyle/>
                    <a:p>
                      <a:pPr algn="ctr">
                        <a:lnSpc>
                          <a:spcPct val="150000"/>
                        </a:lnSpc>
                        <a:spcAft>
                          <a:spcPts val="0"/>
                        </a:spcAft>
                      </a:pPr>
                      <a:endParaRPr lang="en-US" sz="2000" kern="100">
                        <a:latin typeface="黑体" panose="02010609060101010101" pitchFamily="49" charset="-122"/>
                        <a:ea typeface="黑体" panose="02010609060101010101" pitchFamily="49" charset="-122"/>
                        <a:cs typeface="Times New Roman" panose="02020603050405020304"/>
                      </a:endParaRPr>
                    </a:p>
                  </a:txBody>
                  <a:tcPr marL="43699" marR="43699" marT="0" marB="0"/>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US" altLang="zh-CN" sz="2000" kern="100" dirty="0" smtClean="0">
                          <a:solidFill>
                            <a:schemeClr val="accent1"/>
                          </a:solidFill>
                          <a:latin typeface="黑体" panose="02010609060101010101" pitchFamily="49" charset="-122"/>
                          <a:ea typeface="黑体" panose="02010609060101010101" pitchFamily="49" charset="-122"/>
                          <a:cs typeface="Times New Roman" panose="02020603050405020304"/>
                        </a:rPr>
                        <a:t>●</a:t>
                      </a:r>
                      <a:endParaRPr lang="en-US" altLang="zh-CN" sz="2000" kern="100" dirty="0" smtClean="0">
                        <a:solidFill>
                          <a:schemeClr val="accent1"/>
                        </a:solidFill>
                        <a:latin typeface="黑体" panose="02010609060101010101" pitchFamily="49" charset="-122"/>
                        <a:ea typeface="黑体" panose="02010609060101010101" pitchFamily="49" charset="-122"/>
                        <a:cs typeface="Times New Roman" panose="02020603050405020304"/>
                      </a:endParaRPr>
                    </a:p>
                  </a:txBody>
                  <a:tcPr marL="43699" marR="43699" marT="0" marB="0"/>
                </a:tc>
              </a:tr>
              <a:tr h="805544">
                <a:tc>
                  <a:txBody>
                    <a:bodyPr/>
                    <a:lstStyle/>
                    <a:p>
                      <a:pPr algn="ctr"/>
                      <a:endParaRPr lang="en-US" altLang="zh-CN" sz="2000" dirty="0" smtClean="0">
                        <a:solidFill>
                          <a:schemeClr val="accent5">
                            <a:lumMod val="75000"/>
                          </a:schemeClr>
                        </a:solidFill>
                        <a:latin typeface="黑体" panose="02010609060101010101" pitchFamily="49" charset="-122"/>
                        <a:ea typeface="黑体" panose="02010609060101010101" pitchFamily="49" charset="-122"/>
                      </a:endParaRPr>
                    </a:p>
                    <a:p>
                      <a:pPr algn="ctr"/>
                      <a:r>
                        <a:rPr lang="en-US" altLang="zh-CN" sz="2000" dirty="0" smtClean="0">
                          <a:solidFill>
                            <a:schemeClr val="accent5">
                              <a:lumMod val="75000"/>
                            </a:schemeClr>
                          </a:solidFill>
                          <a:latin typeface="黑体" panose="02010609060101010101" pitchFamily="49" charset="-122"/>
                          <a:ea typeface="黑体" panose="02010609060101010101" pitchFamily="49" charset="-122"/>
                        </a:rPr>
                        <a:t>30</a:t>
                      </a:r>
                      <a:endParaRPr lang="zh-CN" altLang="en-US" sz="2000" dirty="0">
                        <a:solidFill>
                          <a:schemeClr val="accent5">
                            <a:lumMod val="75000"/>
                          </a:schemeClr>
                        </a:solidFill>
                        <a:latin typeface="黑体" panose="02010609060101010101" pitchFamily="49" charset="-122"/>
                        <a:ea typeface="黑体" panose="02010609060101010101" pitchFamily="49" charset="-122"/>
                      </a:endParaRPr>
                    </a:p>
                  </a:txBody>
                  <a:tcPr/>
                </a:tc>
                <a:tc>
                  <a:txBody>
                    <a:bodyPr/>
                    <a:lstStyle/>
                    <a:p>
                      <a:pPr algn="ctr">
                        <a:lnSpc>
                          <a:spcPct val="150000"/>
                        </a:lnSpc>
                        <a:spcAft>
                          <a:spcPts val="0"/>
                        </a:spcAft>
                      </a:pPr>
                      <a:r>
                        <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rPr>
                        <a:t>西安东方亚太职业技术学院</a:t>
                      </a:r>
                      <a:endParaRPr lang="zh-CN" sz="2000" b="1"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a:endParaRPr>
                    </a:p>
                  </a:txBody>
                  <a:tcPr marL="43699" marR="43699" marT="0" marB="0" anchor="b"/>
                </a:tc>
                <a:tc>
                  <a:txBody>
                    <a:bodyPr/>
                    <a:lstStyle/>
                    <a:p>
                      <a:pPr algn="ctr">
                        <a:lnSpc>
                          <a:spcPct val="150000"/>
                        </a:lnSpc>
                        <a:spcAft>
                          <a:spcPts val="0"/>
                        </a:spcAft>
                      </a:pPr>
                      <a:endParaRPr lang="en-US" sz="2000" kern="100" dirty="0">
                        <a:latin typeface="黑体" panose="02010609060101010101" pitchFamily="49" charset="-122"/>
                        <a:ea typeface="黑体" panose="02010609060101010101" pitchFamily="49" charset="-122"/>
                        <a:cs typeface="Times New Roman" panose="02020603050405020304"/>
                      </a:endParaRPr>
                    </a:p>
                  </a:txBody>
                  <a:tcPr marL="43699" marR="43699" marT="0" marB="0"/>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US" altLang="zh-CN" sz="2000" kern="100" dirty="0" smtClean="0">
                          <a:solidFill>
                            <a:schemeClr val="accent1"/>
                          </a:solidFill>
                          <a:latin typeface="黑体" panose="02010609060101010101" pitchFamily="49" charset="-122"/>
                          <a:ea typeface="黑体" panose="02010609060101010101" pitchFamily="49" charset="-122"/>
                          <a:cs typeface="Times New Roman" panose="02020603050405020304"/>
                        </a:rPr>
                        <a:t>●</a:t>
                      </a:r>
                      <a:endParaRPr lang="en-US" altLang="zh-CN" sz="2000" kern="100" dirty="0" smtClean="0">
                        <a:solidFill>
                          <a:schemeClr val="accent1"/>
                        </a:solidFill>
                        <a:latin typeface="黑体" panose="02010609060101010101" pitchFamily="49" charset="-122"/>
                        <a:ea typeface="黑体" panose="02010609060101010101" pitchFamily="49" charset="-122"/>
                        <a:cs typeface="Times New Roman" panose="02020603050405020304"/>
                      </a:endParaRPr>
                    </a:p>
                  </a:txBody>
                  <a:tcPr marL="43699" marR="43699" marT="0" marB="0"/>
                </a:tc>
              </a:tr>
            </a:tbl>
          </a:graphicData>
        </a:graphic>
      </p:graphicFrame>
      <p:sp>
        <p:nvSpPr>
          <p:cNvPr id="3" name="TextBox 2"/>
          <p:cNvSpPr txBox="1"/>
          <p:nvPr/>
        </p:nvSpPr>
        <p:spPr>
          <a:xfrm>
            <a:off x="9826171" y="711200"/>
            <a:ext cx="1370649" cy="400110"/>
          </a:xfrm>
          <a:prstGeom prst="rect">
            <a:avLst/>
          </a:prstGeom>
          <a:noFill/>
        </p:spPr>
        <p:txBody>
          <a:bodyPr wrap="square" rtlCol="0">
            <a:spAutoFit/>
          </a:bodyPr>
          <a:lstStyle/>
          <a:p>
            <a:r>
              <a:rPr lang="zh-CN" altLang="en-US" sz="2000" dirty="0" smtClean="0">
                <a:solidFill>
                  <a:schemeClr val="accent1"/>
                </a:solidFill>
              </a:rPr>
              <a:t>接上表</a:t>
            </a:r>
            <a:endParaRPr lang="zh-CN" altLang="en-US" sz="2000" dirty="0">
              <a:solidFill>
                <a:schemeClr val="accent1"/>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262380" y="142240"/>
            <a:ext cx="9779000" cy="662554"/>
          </a:xfrm>
          <a:prstGeom prst="rect">
            <a:avLst/>
          </a:prstGeom>
          <a:noFill/>
        </p:spPr>
        <p:txBody>
          <a:bodyPr wrap="square" rtlCol="0">
            <a:spAutoFit/>
          </a:bodyPr>
          <a:lstStyle/>
          <a:p>
            <a:pPr lvl="0" indent="0">
              <a:lnSpc>
                <a:spcPct val="150000"/>
              </a:lnSpc>
            </a:pPr>
            <a:r>
              <a:rPr lang="en-US" altLang="zh-CN" sz="2800" b="1" dirty="0">
                <a:latin typeface="微软雅黑" panose="020B0503020204020204" pitchFamily="34" charset="-122"/>
              </a:rPr>
              <a:t>                        </a:t>
            </a:r>
            <a:endParaRPr lang="zh-CN" altLang="en-US" sz="2400" b="1" dirty="0">
              <a:solidFill>
                <a:srgbClr val="C00000"/>
              </a:solidFill>
              <a:latin typeface="微软雅黑" panose="020B0503020204020204" pitchFamily="34" charset="-122"/>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1016000" y="566056"/>
            <a:ext cx="10232571" cy="1569660"/>
          </a:xfrm>
          <a:prstGeom prst="rect">
            <a:avLst/>
          </a:prstGeom>
          <a:noFill/>
        </p:spPr>
        <p:txBody>
          <a:bodyPr wrap="square" rtlCol="0" anchor="t">
            <a:spAutoFit/>
          </a:bodyPr>
          <a:lstStyle/>
          <a:p>
            <a:pPr lvl="0" indent="0">
              <a:lnSpc>
                <a:spcPct val="150000"/>
              </a:lnSpc>
            </a:pPr>
            <a:r>
              <a:rPr lang="zh-CN" altLang="en-US" sz="3200" b="1" dirty="0" smtClean="0">
                <a:solidFill>
                  <a:schemeClr val="accent5">
                    <a:lumMod val="50000"/>
                  </a:schemeClr>
                </a:solidFill>
                <a:effectLst>
                  <a:outerShdw blurRad="38100" dist="38100" dir="2700000" algn="tl">
                    <a:srgbClr val="000000">
                      <a:alpha val="43137"/>
                    </a:srgbClr>
                  </a:outerShdw>
                </a:effectLst>
                <a:latin typeface="仿宋" panose="02010609060101010101" pitchFamily="1" charset="-122"/>
                <a:ea typeface="仿宋" panose="02010609060101010101" pitchFamily="1" charset="-122"/>
                <a:sym typeface="+mn-ea"/>
              </a:rPr>
              <a:t>本科院校</a:t>
            </a:r>
            <a:r>
              <a:rPr lang="zh-CN" altLang="en-US" sz="3200" b="1" u="sng" dirty="0" smtClean="0">
                <a:solidFill>
                  <a:srgbClr val="0053A3"/>
                </a:solidFill>
                <a:latin typeface="仿宋" panose="02010609060101010101" pitchFamily="1" charset="-122"/>
                <a:ea typeface="仿宋" panose="02010609060101010101" pitchFamily="1" charset="-122"/>
                <a:sym typeface="+mn-ea"/>
              </a:rPr>
              <a:t>全部由校董事会（理事会）出具证明、进行非营利性办学登记。</a:t>
            </a:r>
            <a:endParaRPr lang="zh-CN" altLang="en-US" sz="3200" b="1" u="sng" dirty="0">
              <a:solidFill>
                <a:srgbClr val="0053A3"/>
              </a:solidFill>
              <a:latin typeface="仿宋" panose="02010609060101010101" pitchFamily="1" charset="-122"/>
              <a:ea typeface="仿宋" panose="02010609060101010101" pitchFamily="1" charset="-122"/>
              <a:sym typeface="+mn-ea"/>
            </a:endParaRPr>
          </a:p>
        </p:txBody>
      </p:sp>
      <p:sp>
        <p:nvSpPr>
          <p:cNvPr id="6" name="文本框 5"/>
          <p:cNvSpPr txBox="1"/>
          <p:nvPr/>
        </p:nvSpPr>
        <p:spPr>
          <a:xfrm>
            <a:off x="1016000" y="2365829"/>
            <a:ext cx="10740572" cy="1938992"/>
          </a:xfrm>
          <a:prstGeom prst="rect">
            <a:avLst/>
          </a:prstGeom>
          <a:noFill/>
        </p:spPr>
        <p:txBody>
          <a:bodyPr wrap="square" rtlCol="0">
            <a:spAutoFit/>
          </a:bodyPr>
          <a:lstStyle/>
          <a:p>
            <a:pPr lvl="0" indent="0">
              <a:lnSpc>
                <a:spcPct val="150000"/>
              </a:lnSpc>
            </a:pPr>
            <a:r>
              <a:rPr lang="zh-CN" altLang="en-US" sz="3200" b="1" dirty="0" smtClean="0">
                <a:solidFill>
                  <a:schemeClr val="accent5">
                    <a:lumMod val="50000"/>
                  </a:schemeClr>
                </a:solidFill>
                <a:effectLst>
                  <a:outerShdw blurRad="38100" dist="38100" dir="2700000" algn="tl">
                    <a:srgbClr val="000000">
                      <a:alpha val="43137"/>
                    </a:srgbClr>
                  </a:outerShdw>
                </a:effectLst>
                <a:latin typeface="仿宋" panose="02010609060101010101" pitchFamily="1" charset="-122"/>
                <a:ea typeface="仿宋" panose="02010609060101010101" pitchFamily="1" charset="-122"/>
                <a:sym typeface="+mn-ea"/>
              </a:rPr>
              <a:t>独立院校</a:t>
            </a:r>
            <a:r>
              <a:rPr lang="zh-CN" altLang="en-US" sz="2400" b="1" u="sng" dirty="0" smtClean="0">
                <a:solidFill>
                  <a:srgbClr val="0053A3"/>
                </a:solidFill>
                <a:latin typeface="仿宋" panose="02010609060101010101" pitchFamily="1" charset="-122"/>
                <a:ea typeface="仿宋" panose="02010609060101010101" pitchFamily="1" charset="-122"/>
                <a:sym typeface="+mn-ea"/>
              </a:rPr>
              <a:t>大部分申请要求回报即走营利性，这可能是向公办教育支付</a:t>
            </a:r>
            <a:r>
              <a:rPr lang="en-US" altLang="zh-CN" sz="2400" b="1" u="sng" dirty="0" smtClean="0">
                <a:solidFill>
                  <a:srgbClr val="0053A3"/>
                </a:solidFill>
                <a:latin typeface="仿宋" panose="02010609060101010101" pitchFamily="1" charset="-122"/>
                <a:ea typeface="仿宋" panose="02010609060101010101" pitchFamily="1" charset="-122"/>
                <a:sym typeface="+mn-ea"/>
              </a:rPr>
              <a:t>20%</a:t>
            </a:r>
            <a:r>
              <a:rPr lang="zh-CN" altLang="en-US" sz="2400" b="1" u="sng" dirty="0" smtClean="0">
                <a:solidFill>
                  <a:srgbClr val="0053A3"/>
                </a:solidFill>
                <a:latin typeface="仿宋" panose="02010609060101010101" pitchFamily="1" charset="-122"/>
                <a:ea typeface="仿宋" panose="02010609060101010101" pitchFamily="1" charset="-122"/>
                <a:sym typeface="+mn-ea"/>
              </a:rPr>
              <a:t>的需要，或是举办者要求利益的需要，如果公办教育不再拿回</a:t>
            </a:r>
            <a:r>
              <a:rPr lang="en-US" altLang="zh-CN" sz="2400" b="1" u="sng" dirty="0" smtClean="0">
                <a:solidFill>
                  <a:srgbClr val="0053A3"/>
                </a:solidFill>
                <a:latin typeface="仿宋" panose="02010609060101010101" pitchFamily="1" charset="-122"/>
                <a:ea typeface="仿宋" panose="02010609060101010101" pitchFamily="1" charset="-122"/>
                <a:sym typeface="+mn-ea"/>
              </a:rPr>
              <a:t>20%</a:t>
            </a:r>
            <a:r>
              <a:rPr lang="zh-CN" altLang="en-US" sz="2400" b="1" u="sng" dirty="0" smtClean="0">
                <a:solidFill>
                  <a:srgbClr val="0053A3"/>
                </a:solidFill>
                <a:latin typeface="仿宋" panose="02010609060101010101" pitchFamily="1" charset="-122"/>
                <a:ea typeface="仿宋" panose="02010609060101010101" pitchFamily="1" charset="-122"/>
                <a:sym typeface="+mn-ea"/>
              </a:rPr>
              <a:t>，是否还会继续办？如果拿，又是什么性质？在与分类管理中，独立学院将出现重大调整。</a:t>
            </a:r>
            <a:endParaRPr lang="zh-CN" altLang="en-US" sz="2400" b="1" u="sng" dirty="0">
              <a:solidFill>
                <a:srgbClr val="0053A3"/>
              </a:solidFill>
              <a:latin typeface="仿宋" panose="02010609060101010101" pitchFamily="1" charset="-122"/>
              <a:ea typeface="仿宋" panose="02010609060101010101" pitchFamily="1" charset="-122"/>
              <a:sym typeface="+mn-ea"/>
            </a:endParaRPr>
          </a:p>
        </p:txBody>
      </p:sp>
      <p:sp>
        <p:nvSpPr>
          <p:cNvPr id="7" name="文本框 6"/>
          <p:cNvSpPr txBox="1"/>
          <p:nvPr/>
        </p:nvSpPr>
        <p:spPr>
          <a:xfrm>
            <a:off x="1001485" y="4572000"/>
            <a:ext cx="10319657" cy="1613203"/>
          </a:xfrm>
          <a:prstGeom prst="rect">
            <a:avLst/>
          </a:prstGeom>
          <a:noFill/>
        </p:spPr>
        <p:txBody>
          <a:bodyPr wrap="square" rtlCol="0">
            <a:spAutoFit/>
          </a:bodyPr>
          <a:lstStyle/>
          <a:p>
            <a:pPr lvl="0" indent="0">
              <a:lnSpc>
                <a:spcPct val="150000"/>
              </a:lnSpc>
            </a:pPr>
            <a:r>
              <a:rPr lang="zh-CN" altLang="en-US" sz="3200" b="1" dirty="0" smtClean="0">
                <a:solidFill>
                  <a:schemeClr val="accent5">
                    <a:lumMod val="50000"/>
                  </a:schemeClr>
                </a:solidFill>
                <a:effectLst>
                  <a:outerShdw blurRad="38100" dist="38100" dir="2700000" algn="tl">
                    <a:srgbClr val="000000">
                      <a:alpha val="43137"/>
                    </a:srgbClr>
                  </a:outerShdw>
                </a:effectLst>
                <a:latin typeface="仿宋" panose="02010609060101010101" pitchFamily="1" charset="-122"/>
                <a:ea typeface="仿宋" panose="02010609060101010101" pitchFamily="1" charset="-122"/>
                <a:sym typeface="+mn-ea"/>
              </a:rPr>
              <a:t>高职院校 </a:t>
            </a:r>
            <a:r>
              <a:rPr lang="zh-CN" altLang="en-US" sz="3200" b="1" u="sng" dirty="0" smtClean="0">
                <a:solidFill>
                  <a:srgbClr val="0053A3"/>
                </a:solidFill>
                <a:latin typeface="仿宋" panose="02010609060101010101" pitchFamily="1" charset="-122"/>
                <a:ea typeface="仿宋" panose="02010609060101010101" pitchFamily="1" charset="-122"/>
                <a:sym typeface="+mn-ea"/>
              </a:rPr>
              <a:t>全部由校董事会（理事会）出具证明手续，表明按非营利性办学进行登记。</a:t>
            </a:r>
            <a:endParaRPr lang="zh-CN" altLang="en-US" sz="3200" b="1" u="sng" dirty="0">
              <a:solidFill>
                <a:srgbClr val="0053A3"/>
              </a:solidFill>
              <a:latin typeface="仿宋" panose="02010609060101010101" pitchFamily="1" charset="-122"/>
              <a:ea typeface="仿宋" panose="02010609060101010101" pitchFamily="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9" name="椭圆 8"/>
          <p:cNvSpPr/>
          <p:nvPr/>
        </p:nvSpPr>
        <p:spPr>
          <a:xfrm>
            <a:off x="732155" y="1041400"/>
            <a:ext cx="1071245" cy="4561114"/>
          </a:xfrm>
          <a:prstGeom prst="ellipse">
            <a:avLst/>
          </a:prstGeom>
          <a:solidFill>
            <a:schemeClr val="accent1"/>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7200" dirty="0" smtClean="0">
                <a:solidFill>
                  <a:schemeClr val="bg1"/>
                </a:solidFill>
                <a:latin typeface="黑体" panose="02010609060101010101" pitchFamily="49" charset="-122"/>
                <a:ea typeface="黑体" panose="02010609060101010101" pitchFamily="49" charset="-122"/>
              </a:rPr>
              <a:t>选</a:t>
            </a:r>
            <a:endParaRPr lang="en-US" altLang="zh-CN" sz="7200" dirty="0" smtClean="0">
              <a:solidFill>
                <a:schemeClr val="bg1"/>
              </a:solidFill>
              <a:latin typeface="黑体" panose="02010609060101010101" pitchFamily="49" charset="-122"/>
              <a:ea typeface="黑体" panose="02010609060101010101" pitchFamily="49" charset="-122"/>
            </a:endParaRPr>
          </a:p>
          <a:p>
            <a:pPr algn="ctr"/>
            <a:r>
              <a:rPr lang="zh-CN" altLang="en-US" sz="7200" dirty="0" smtClean="0">
                <a:solidFill>
                  <a:schemeClr val="bg1"/>
                </a:solidFill>
                <a:latin typeface="黑体" panose="02010609060101010101" pitchFamily="49" charset="-122"/>
                <a:ea typeface="黑体" panose="02010609060101010101" pitchFamily="49" charset="-122"/>
              </a:rPr>
              <a:t>非</a:t>
            </a:r>
            <a:endParaRPr lang="zh-CN" altLang="en-US" sz="7200" dirty="0">
              <a:solidFill>
                <a:schemeClr val="bg1"/>
              </a:solidFill>
              <a:latin typeface="黑体" panose="02010609060101010101" pitchFamily="49" charset="-122"/>
              <a:ea typeface="黑体" panose="02010609060101010101" pitchFamily="49" charset="-122"/>
            </a:endParaRPr>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8" name="TextBox 7"/>
          <p:cNvSpPr txBox="1"/>
          <p:nvPr/>
        </p:nvSpPr>
        <p:spPr>
          <a:xfrm>
            <a:off x="1872344" y="1756229"/>
            <a:ext cx="10116456" cy="4031873"/>
          </a:xfrm>
          <a:prstGeom prst="rect">
            <a:avLst/>
          </a:prstGeom>
          <a:noFill/>
        </p:spPr>
        <p:txBody>
          <a:bodyPr wrap="square" rtlCol="0">
            <a:spAutoFit/>
          </a:bodyPr>
          <a:lstStyle/>
          <a:p>
            <a:pPr lvl="0" indent="0">
              <a:lnSpc>
                <a:spcPct val="200000"/>
              </a:lnSpc>
            </a:pPr>
            <a:r>
              <a:rPr lang="zh-CN" altLang="en-US" sz="3200" b="1" dirty="0" smtClean="0">
                <a:solidFill>
                  <a:srgbClr val="0070C0"/>
                </a:solidFill>
                <a:latin typeface="+mn-ea"/>
                <a:sym typeface="+mn-ea"/>
              </a:rPr>
              <a:t>一是陕西民办教育从</a:t>
            </a:r>
            <a:r>
              <a:rPr lang="en-US" altLang="zh-CN" sz="3200" b="1" dirty="0" smtClean="0">
                <a:solidFill>
                  <a:srgbClr val="0070C0"/>
                </a:solidFill>
                <a:latin typeface="+mn-ea"/>
                <a:sym typeface="+mn-ea"/>
              </a:rPr>
              <a:t>1984</a:t>
            </a:r>
            <a:r>
              <a:rPr lang="zh-CN" altLang="en-US" sz="3200" b="1" dirty="0" smtClean="0">
                <a:solidFill>
                  <a:srgbClr val="0070C0"/>
                </a:solidFill>
                <a:latin typeface="+mn-ea"/>
                <a:sym typeface="+mn-ea"/>
              </a:rPr>
              <a:t>年起步一直坚持非营利性的办学定位</a:t>
            </a:r>
            <a:endParaRPr lang="en-US" altLang="zh-CN" sz="3200" b="1" dirty="0" smtClean="0">
              <a:solidFill>
                <a:srgbClr val="0070C0"/>
              </a:solidFill>
              <a:latin typeface="+mn-ea"/>
              <a:sym typeface="+mn-ea"/>
            </a:endParaRPr>
          </a:p>
          <a:p>
            <a:pPr lvl="0" indent="0">
              <a:lnSpc>
                <a:spcPct val="200000"/>
              </a:lnSpc>
            </a:pPr>
            <a:r>
              <a:rPr lang="zh-CN" altLang="en-US" sz="3200" b="1" dirty="0" smtClean="0">
                <a:solidFill>
                  <a:srgbClr val="0070C0"/>
                </a:solidFill>
                <a:latin typeface="仿宋" panose="02010609060101010101" pitchFamily="1" charset="-122"/>
                <a:ea typeface="仿宋" panose="02010609060101010101" pitchFamily="1" charset="-122"/>
                <a:sym typeface="+mn-ea"/>
              </a:rPr>
              <a:t>并作为一个响亮口号经常出现在宣传广告上早期的举办者投资少、规模小、甚至没有投资。</a:t>
            </a:r>
            <a:endParaRPr lang="en-US" altLang="zh-CN" sz="3200" b="1" dirty="0" smtClean="0">
              <a:solidFill>
                <a:srgbClr val="0070C0"/>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2206171" y="174171"/>
            <a:ext cx="9068260" cy="1661993"/>
          </a:xfrm>
          <a:prstGeom prst="rect">
            <a:avLst/>
          </a:prstGeom>
          <a:noFill/>
        </p:spPr>
        <p:txBody>
          <a:bodyPr wrap="square" rtlCol="0">
            <a:spAutoFit/>
          </a:bodyPr>
          <a:lstStyle/>
          <a:p>
            <a:pPr algn="ctr">
              <a:lnSpc>
                <a:spcPct val="150000"/>
              </a:lnSpc>
            </a:pPr>
            <a:r>
              <a:rPr lang="zh-CN" altLang="en-US" sz="4400" b="1" dirty="0" smtClean="0">
                <a:solidFill>
                  <a:srgbClr val="002060"/>
                </a:solidFill>
                <a:latin typeface="黑体" panose="02010609060101010101" pitchFamily="49" charset="-122"/>
                <a:ea typeface="黑体" panose="02010609060101010101" pitchFamily="49" charset="-122"/>
                <a:sym typeface="楷体" panose="02010609060101010101" pitchFamily="49" charset="-122"/>
              </a:rPr>
              <a:t>陕西民办教育选择非的成因分析</a:t>
            </a:r>
            <a:endParaRPr lang="en-US" altLang="zh-CN" sz="4400" b="1" dirty="0" smtClean="0">
              <a:solidFill>
                <a:srgbClr val="002060"/>
              </a:solidFill>
              <a:latin typeface="黑体" panose="02010609060101010101" pitchFamily="49" charset="-122"/>
              <a:ea typeface="黑体" panose="02010609060101010101" pitchFamily="49" charset="-122"/>
              <a:sym typeface="楷体" panose="02010609060101010101" pitchFamily="49" charset="-122"/>
            </a:endParaRPr>
          </a:p>
          <a:p>
            <a:r>
              <a:rPr lang="zh-CN" altLang="en-US" sz="3600" b="1" dirty="0" smtClean="0">
                <a:solidFill>
                  <a:srgbClr val="0070C0"/>
                </a:solidFill>
                <a:latin typeface="黑体" panose="02010609060101010101" pitchFamily="49" charset="-122"/>
                <a:ea typeface="黑体" panose="02010609060101010101" pitchFamily="49" charset="-122"/>
              </a:rPr>
              <a:t>                历史原因</a:t>
            </a:r>
            <a:endParaRPr lang="zh-CN" altLang="en-US" sz="3600" b="1" dirty="0">
              <a:solidFill>
                <a:srgbClr val="0070C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03375" y="-91440"/>
            <a:ext cx="8014335" cy="913455"/>
          </a:xfrm>
          <a:prstGeom prst="rect">
            <a:avLst/>
          </a:prstGeom>
          <a:noFill/>
        </p:spPr>
        <p:txBody>
          <a:bodyPr wrap="square" rtlCol="0">
            <a:spAutoFit/>
          </a:bodyPr>
          <a:lstStyle/>
          <a:p>
            <a:pPr lvl="0" indent="0">
              <a:lnSpc>
                <a:spcPct val="200000"/>
              </a:lnSpc>
            </a:pPr>
            <a:r>
              <a:rPr lang="en-US" altLang="zh-CN" sz="3200" b="1" dirty="0">
                <a:solidFill>
                  <a:srgbClr val="C00000"/>
                </a:solidFill>
                <a:ea typeface="宋体" panose="02010600030101010101" pitchFamily="2" charset="-122"/>
                <a:sym typeface="+mn-ea"/>
              </a:rPr>
              <a:t>             </a:t>
            </a:r>
            <a:endParaRPr lang="zh-CN" altLang="en-US" sz="3200" b="1" dirty="0">
              <a:solidFill>
                <a:srgbClr val="C00000"/>
              </a:solidFill>
              <a:latin typeface="黑体" panose="02010609060101010101" pitchFamily="49" charset="-122"/>
              <a:ea typeface="黑体" panose="02010609060101010101" pitchFamily="49" charset="-122"/>
              <a:sym typeface="+mn-ea"/>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9" name="椭圆 8"/>
          <p:cNvSpPr/>
          <p:nvPr/>
        </p:nvSpPr>
        <p:spPr>
          <a:xfrm>
            <a:off x="732155" y="1041400"/>
            <a:ext cx="1071245" cy="4561114"/>
          </a:xfrm>
          <a:prstGeom prst="ellipse">
            <a:avLst/>
          </a:prstGeom>
          <a:solidFill>
            <a:schemeClr val="accent1"/>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7200" dirty="0" smtClean="0">
                <a:solidFill>
                  <a:schemeClr val="bg1"/>
                </a:solidFill>
                <a:latin typeface="黑体" panose="02010609060101010101" pitchFamily="49" charset="-122"/>
                <a:ea typeface="黑体" panose="02010609060101010101" pitchFamily="49" charset="-122"/>
              </a:rPr>
              <a:t>选</a:t>
            </a:r>
            <a:endParaRPr lang="en-US" altLang="zh-CN" sz="7200" dirty="0" smtClean="0">
              <a:solidFill>
                <a:schemeClr val="bg1"/>
              </a:solidFill>
              <a:latin typeface="黑体" panose="02010609060101010101" pitchFamily="49" charset="-122"/>
              <a:ea typeface="黑体" panose="02010609060101010101" pitchFamily="49" charset="-122"/>
            </a:endParaRPr>
          </a:p>
          <a:p>
            <a:pPr algn="ctr"/>
            <a:r>
              <a:rPr lang="zh-CN" altLang="en-US" sz="7200" dirty="0" smtClean="0">
                <a:solidFill>
                  <a:schemeClr val="bg1"/>
                </a:solidFill>
                <a:latin typeface="黑体" panose="02010609060101010101" pitchFamily="49" charset="-122"/>
                <a:ea typeface="黑体" panose="02010609060101010101" pitchFamily="49" charset="-122"/>
              </a:rPr>
              <a:t>非</a:t>
            </a:r>
            <a:endParaRPr lang="zh-CN" altLang="en-US" sz="7200" dirty="0">
              <a:solidFill>
                <a:schemeClr val="bg1"/>
              </a:solidFill>
              <a:latin typeface="黑体" panose="02010609060101010101" pitchFamily="49" charset="-122"/>
              <a:ea typeface="黑体" panose="02010609060101010101" pitchFamily="49" charset="-122"/>
            </a:endParaRPr>
          </a:p>
        </p:txBody>
      </p:sp>
      <p:sp>
        <p:nvSpPr>
          <p:cNvPr id="3" name="文本框 2"/>
          <p:cNvSpPr txBox="1"/>
          <p:nvPr/>
        </p:nvSpPr>
        <p:spPr>
          <a:xfrm>
            <a:off x="2409372" y="1465947"/>
            <a:ext cx="9782628" cy="4893647"/>
          </a:xfrm>
          <a:prstGeom prst="rect">
            <a:avLst/>
          </a:prstGeom>
          <a:noFill/>
        </p:spPr>
        <p:txBody>
          <a:bodyPr wrap="square" rtlCol="0" anchor="t">
            <a:spAutoFit/>
          </a:bodyPr>
          <a:lstStyle/>
          <a:p>
            <a:pPr lvl="0" indent="0">
              <a:lnSpc>
                <a:spcPct val="150000"/>
              </a:lnSpc>
            </a:pPr>
            <a:endParaRPr lang="en-US" altLang="zh-CN" sz="2800" b="1" dirty="0" smtClean="0">
              <a:solidFill>
                <a:srgbClr val="0053A3"/>
              </a:solidFill>
              <a:latin typeface="黑体" panose="02010609060101010101" pitchFamily="49" charset="-122"/>
              <a:ea typeface="黑体" panose="02010609060101010101" pitchFamily="49"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en-US" altLang="zh-CN" sz="2000" b="1" dirty="0" smtClean="0">
              <a:solidFill>
                <a:srgbClr val="0053A3"/>
              </a:solidFill>
              <a:latin typeface="仿宋" panose="02010609060101010101" pitchFamily="1" charset="-122"/>
              <a:ea typeface="仿宋" panose="02010609060101010101" pitchFamily="1" charset="-122"/>
              <a:sym typeface="+mn-ea"/>
            </a:endParaRPr>
          </a:p>
          <a:p>
            <a:pPr lvl="0" indent="0">
              <a:lnSpc>
                <a:spcPct val="150000"/>
              </a:lnSpc>
            </a:pPr>
            <a:endParaRPr lang="zh-CN" altLang="en-US" sz="2000" b="1" dirty="0">
              <a:solidFill>
                <a:srgbClr val="0053A3"/>
              </a:solidFill>
              <a:latin typeface="仿宋" panose="02010609060101010101" pitchFamily="1" charset="-122"/>
              <a:ea typeface="仿宋" panose="02010609060101010101" pitchFamily="1" charset="-122"/>
              <a:sym typeface="+mn-ea"/>
            </a:endParaRPr>
          </a:p>
        </p:txBody>
      </p:sp>
      <p:sp>
        <p:nvSpPr>
          <p:cNvPr id="8" name="TextBox 7"/>
          <p:cNvSpPr txBox="1"/>
          <p:nvPr/>
        </p:nvSpPr>
        <p:spPr>
          <a:xfrm>
            <a:off x="2002971" y="1407886"/>
            <a:ext cx="10014860" cy="4185761"/>
          </a:xfrm>
          <a:prstGeom prst="rect">
            <a:avLst/>
          </a:prstGeom>
          <a:noFill/>
        </p:spPr>
        <p:txBody>
          <a:bodyPr wrap="square" rtlCol="0">
            <a:spAutoFit/>
          </a:bodyPr>
          <a:lstStyle/>
          <a:p>
            <a:pPr>
              <a:lnSpc>
                <a:spcPct val="200000"/>
              </a:lnSpc>
            </a:pPr>
            <a:r>
              <a:rPr lang="zh-CN" altLang="en-US" sz="2800" b="1" dirty="0" smtClean="0">
                <a:solidFill>
                  <a:schemeClr val="accent5">
                    <a:lumMod val="50000"/>
                  </a:schemeClr>
                </a:solidFill>
                <a:latin typeface="黑体" panose="02010609060101010101" pitchFamily="49" charset="-122"/>
                <a:ea typeface="黑体" panose="02010609060101010101" pitchFamily="49" charset="-122"/>
                <a:sym typeface="+mn-ea"/>
              </a:rPr>
              <a:t>二是政策支持享受了更多的专项资金，只能选择非营利性</a:t>
            </a:r>
            <a:endParaRPr lang="en-US" altLang="zh-CN" sz="2800" b="1" dirty="0" smtClean="0">
              <a:solidFill>
                <a:schemeClr val="accent5">
                  <a:lumMod val="50000"/>
                </a:schemeClr>
              </a:solidFill>
              <a:latin typeface="黑体" panose="02010609060101010101" pitchFamily="49" charset="-122"/>
              <a:ea typeface="黑体" panose="02010609060101010101" pitchFamily="49" charset="-122"/>
              <a:sym typeface="+mn-ea"/>
            </a:endParaRPr>
          </a:p>
          <a:p>
            <a:pPr lvl="0" indent="0">
              <a:lnSpc>
                <a:spcPct val="150000"/>
              </a:lnSpc>
            </a:pPr>
            <a:r>
              <a:rPr lang="en-US" altLang="zh-CN" sz="2800" b="1" dirty="0" smtClean="0">
                <a:solidFill>
                  <a:schemeClr val="accent5">
                    <a:lumMod val="75000"/>
                  </a:schemeClr>
                </a:solidFill>
                <a:latin typeface="仿宋" panose="02010609060101010101" pitchFamily="1" charset="-122"/>
                <a:ea typeface="仿宋" panose="02010609060101010101" pitchFamily="1" charset="-122"/>
                <a:sym typeface="+mn-ea"/>
              </a:rPr>
              <a:t>※</a:t>
            </a:r>
            <a:r>
              <a:rPr lang="zh-CN" altLang="en-US" sz="2800" b="1" dirty="0" smtClean="0">
                <a:solidFill>
                  <a:schemeClr val="accent5">
                    <a:lumMod val="75000"/>
                  </a:schemeClr>
                </a:solidFill>
                <a:latin typeface="仿宋" panose="02010609060101010101" pitchFamily="1" charset="-122"/>
                <a:ea typeface="仿宋" panose="02010609060101010101" pitchFamily="1" charset="-122"/>
                <a:sym typeface="+mn-ea"/>
              </a:rPr>
              <a:t>从</a:t>
            </a:r>
            <a:r>
              <a:rPr lang="en-US" altLang="zh-CN" sz="2800" b="1" dirty="0" smtClean="0">
                <a:solidFill>
                  <a:schemeClr val="accent5">
                    <a:lumMod val="75000"/>
                  </a:schemeClr>
                </a:solidFill>
                <a:latin typeface="仿宋" panose="02010609060101010101" pitchFamily="1" charset="-122"/>
                <a:ea typeface="仿宋" panose="02010609060101010101" pitchFamily="1" charset="-122"/>
                <a:sym typeface="+mn-ea"/>
              </a:rPr>
              <a:t>2012</a:t>
            </a:r>
            <a:r>
              <a:rPr lang="zh-CN" altLang="en-US" sz="2800" b="1" dirty="0" smtClean="0">
                <a:solidFill>
                  <a:schemeClr val="accent5">
                    <a:lumMod val="75000"/>
                  </a:schemeClr>
                </a:solidFill>
                <a:latin typeface="仿宋" panose="02010609060101010101" pitchFamily="1" charset="-122"/>
                <a:ea typeface="仿宋" panose="02010609060101010101" pitchFamily="1" charset="-122"/>
                <a:sym typeface="+mn-ea"/>
              </a:rPr>
              <a:t>年起国家开始出台政策，划拨</a:t>
            </a:r>
            <a:r>
              <a:rPr lang="en-US" altLang="zh-CN" sz="2800" b="1" dirty="0" smtClean="0">
                <a:solidFill>
                  <a:schemeClr val="accent5">
                    <a:lumMod val="75000"/>
                  </a:schemeClr>
                </a:solidFill>
                <a:latin typeface="仿宋" panose="02010609060101010101" pitchFamily="1" charset="-122"/>
                <a:ea typeface="仿宋" panose="02010609060101010101" pitchFamily="1" charset="-122"/>
                <a:sym typeface="+mn-ea"/>
              </a:rPr>
              <a:t>3</a:t>
            </a:r>
            <a:r>
              <a:rPr lang="zh-CN" altLang="en-US" sz="2800" b="1" dirty="0" smtClean="0">
                <a:solidFill>
                  <a:schemeClr val="accent5">
                    <a:lumMod val="75000"/>
                  </a:schemeClr>
                </a:solidFill>
                <a:latin typeface="仿宋" panose="02010609060101010101" pitchFamily="1" charset="-122"/>
                <a:ea typeface="仿宋" panose="02010609060101010101" pitchFamily="1" charset="-122"/>
                <a:sym typeface="+mn-ea"/>
              </a:rPr>
              <a:t>亿元作为专项资金扶持民办教育的发展，但前提是必须申报为非营利性学校，全省民办教育每年划拨</a:t>
            </a:r>
            <a:r>
              <a:rPr lang="en-US" altLang="zh-CN" sz="2800" b="1" dirty="0" smtClean="0">
                <a:solidFill>
                  <a:schemeClr val="accent5">
                    <a:lumMod val="75000"/>
                  </a:schemeClr>
                </a:solidFill>
                <a:latin typeface="仿宋" panose="02010609060101010101" pitchFamily="1" charset="-122"/>
                <a:ea typeface="仿宋" panose="02010609060101010101" pitchFamily="1" charset="-122"/>
                <a:sym typeface="+mn-ea"/>
              </a:rPr>
              <a:t>3</a:t>
            </a:r>
            <a:r>
              <a:rPr lang="zh-CN" altLang="en-US" sz="2800" b="1" dirty="0" smtClean="0">
                <a:solidFill>
                  <a:schemeClr val="accent5">
                    <a:lumMod val="75000"/>
                  </a:schemeClr>
                </a:solidFill>
                <a:latin typeface="仿宋" panose="02010609060101010101" pitchFamily="1" charset="-122"/>
                <a:ea typeface="仿宋" panose="02010609060101010101" pitchFamily="1" charset="-122"/>
                <a:sym typeface="+mn-ea"/>
              </a:rPr>
              <a:t>亿元，五年来国家共投入</a:t>
            </a:r>
            <a:r>
              <a:rPr lang="en-US" altLang="zh-CN" sz="2800" b="1" dirty="0" smtClean="0">
                <a:solidFill>
                  <a:schemeClr val="accent5">
                    <a:lumMod val="75000"/>
                  </a:schemeClr>
                </a:solidFill>
                <a:latin typeface="仿宋" panose="02010609060101010101" pitchFamily="1" charset="-122"/>
                <a:ea typeface="仿宋" panose="02010609060101010101" pitchFamily="1" charset="-122"/>
                <a:sym typeface="+mn-ea"/>
              </a:rPr>
              <a:t>15</a:t>
            </a:r>
            <a:r>
              <a:rPr lang="zh-CN" altLang="en-US" sz="2800" b="1" dirty="0" smtClean="0">
                <a:solidFill>
                  <a:schemeClr val="accent5">
                    <a:lumMod val="75000"/>
                  </a:schemeClr>
                </a:solidFill>
                <a:latin typeface="仿宋" panose="02010609060101010101" pitchFamily="1" charset="-122"/>
                <a:ea typeface="仿宋" panose="02010609060101010101" pitchFamily="1" charset="-122"/>
                <a:sym typeface="+mn-ea"/>
              </a:rPr>
              <a:t>亿元，作用不可小觑。</a:t>
            </a:r>
            <a:endParaRPr lang="en-US" altLang="zh-CN" sz="2800" b="1" dirty="0" smtClean="0">
              <a:solidFill>
                <a:schemeClr val="accent5">
                  <a:lumMod val="75000"/>
                </a:schemeClr>
              </a:solidFill>
              <a:latin typeface="仿宋" panose="02010609060101010101" pitchFamily="1" charset="-122"/>
              <a:ea typeface="仿宋" panose="02010609060101010101" pitchFamily="1" charset="-122"/>
              <a:sym typeface="+mn-ea"/>
            </a:endParaRPr>
          </a:p>
          <a:p>
            <a:pPr lvl="0" indent="0">
              <a:lnSpc>
                <a:spcPct val="150000"/>
              </a:lnSpc>
            </a:pPr>
            <a:r>
              <a:rPr lang="en-US" altLang="zh-CN" sz="2800" b="1" dirty="0" smtClean="0">
                <a:solidFill>
                  <a:schemeClr val="accent5">
                    <a:lumMod val="75000"/>
                  </a:schemeClr>
                </a:solidFill>
                <a:latin typeface="仿宋" panose="02010609060101010101" pitchFamily="1" charset="-122"/>
                <a:ea typeface="仿宋" panose="02010609060101010101" pitchFamily="1" charset="-122"/>
                <a:sym typeface="+mn-ea"/>
              </a:rPr>
              <a:t>※</a:t>
            </a:r>
            <a:r>
              <a:rPr lang="zh-CN" altLang="en-US" sz="2800" b="1" dirty="0" smtClean="0">
                <a:solidFill>
                  <a:schemeClr val="accent5">
                    <a:lumMod val="75000"/>
                  </a:schemeClr>
                </a:solidFill>
                <a:latin typeface="仿宋" panose="02010609060101010101" pitchFamily="1" charset="-122"/>
                <a:ea typeface="仿宋" panose="02010609060101010101" pitchFamily="1" charset="-122"/>
                <a:sym typeface="+mn-ea"/>
              </a:rPr>
              <a:t>由于政府的支持，只能放弃营利性办学的念想。</a:t>
            </a:r>
            <a:endParaRPr lang="en-US" altLang="zh-CN" sz="2800" b="1" dirty="0" smtClean="0">
              <a:solidFill>
                <a:schemeClr val="accent5">
                  <a:lumMod val="75000"/>
                </a:schemeClr>
              </a:solidFill>
              <a:latin typeface="仿宋" panose="02010609060101010101" pitchFamily="1" charset="-122"/>
              <a:ea typeface="仿宋" panose="02010609060101010101" pitchFamily="1" charset="-122"/>
              <a:sym typeface="+mn-ea"/>
            </a:endParaRPr>
          </a:p>
        </p:txBody>
      </p:sp>
      <p:sp>
        <p:nvSpPr>
          <p:cNvPr id="10" name="TextBox 9"/>
          <p:cNvSpPr txBox="1"/>
          <p:nvPr/>
        </p:nvSpPr>
        <p:spPr>
          <a:xfrm>
            <a:off x="2931886" y="827314"/>
            <a:ext cx="8342544" cy="646331"/>
          </a:xfrm>
          <a:prstGeom prst="rect">
            <a:avLst/>
          </a:prstGeom>
          <a:noFill/>
        </p:spPr>
        <p:txBody>
          <a:bodyPr wrap="square" rtlCol="0">
            <a:spAutoFit/>
          </a:bodyPr>
          <a:lstStyle/>
          <a:p>
            <a:r>
              <a:rPr lang="zh-CN" altLang="en-US" sz="3600" dirty="0" smtClean="0">
                <a:solidFill>
                  <a:schemeClr val="accent1"/>
                </a:solidFill>
                <a:latin typeface="黑体" panose="02010609060101010101" pitchFamily="49" charset="-122"/>
                <a:ea typeface="黑体" panose="02010609060101010101" pitchFamily="49" charset="-122"/>
              </a:rPr>
              <a:t>   </a:t>
            </a:r>
            <a:r>
              <a:rPr lang="zh-CN" altLang="en-US" sz="3600" b="1" dirty="0" smtClean="0">
                <a:solidFill>
                  <a:srgbClr val="0053A3"/>
                </a:solidFill>
                <a:latin typeface="黑体" panose="02010609060101010101" pitchFamily="49" charset="-122"/>
                <a:ea typeface="黑体" panose="02010609060101010101" pitchFamily="49" charset="-122"/>
              </a:rPr>
              <a:t>政府原因</a:t>
            </a:r>
            <a:r>
              <a:rPr lang="zh-CN" altLang="en-US" sz="3200" dirty="0" smtClean="0">
                <a:solidFill>
                  <a:srgbClr val="0053A3"/>
                </a:solidFill>
                <a:latin typeface="黑体" panose="02010609060101010101" pitchFamily="49" charset="-122"/>
                <a:ea typeface="黑体" panose="02010609060101010101" pitchFamily="49" charset="-122"/>
              </a:rPr>
              <a:t>（坚持国家资金扶持）</a:t>
            </a:r>
            <a:endParaRPr lang="zh-CN" altLang="en-US" sz="3200" dirty="0">
              <a:solidFill>
                <a:srgbClr val="0053A3"/>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262380" y="142240"/>
            <a:ext cx="9779000" cy="662554"/>
          </a:xfrm>
          <a:prstGeom prst="rect">
            <a:avLst/>
          </a:prstGeom>
          <a:noFill/>
        </p:spPr>
        <p:txBody>
          <a:bodyPr wrap="square" rtlCol="0">
            <a:spAutoFit/>
          </a:bodyPr>
          <a:lstStyle/>
          <a:p>
            <a:pPr lvl="0" indent="0">
              <a:lnSpc>
                <a:spcPct val="150000"/>
              </a:lnSpc>
            </a:pPr>
            <a:r>
              <a:rPr lang="en-US" altLang="zh-CN" sz="2800" b="1" dirty="0">
                <a:latin typeface="微软雅黑" panose="020B0503020204020204" pitchFamily="34" charset="-122"/>
              </a:rPr>
              <a:t>                        </a:t>
            </a:r>
            <a:endParaRPr lang="zh-CN" altLang="en-US" sz="2400" b="1" dirty="0">
              <a:solidFill>
                <a:srgbClr val="C00000"/>
              </a:solidFill>
              <a:latin typeface="微软雅黑" panose="020B0503020204020204" pitchFamily="34" charset="-122"/>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798287" y="1016000"/>
            <a:ext cx="11393714" cy="715581"/>
          </a:xfrm>
          <a:prstGeom prst="rect">
            <a:avLst/>
          </a:prstGeom>
          <a:noFill/>
        </p:spPr>
        <p:txBody>
          <a:bodyPr wrap="square" rtlCol="0" anchor="t">
            <a:spAutoFit/>
          </a:bodyPr>
          <a:lstStyle/>
          <a:p>
            <a:pPr lvl="0" indent="0">
              <a:lnSpc>
                <a:spcPct val="150000"/>
              </a:lnSpc>
            </a:pPr>
            <a:r>
              <a:rPr lang="en-US" altLang="zh-CN" sz="3200" b="1" dirty="0" smtClean="0">
                <a:solidFill>
                  <a:schemeClr val="accent5">
                    <a:lumMod val="50000"/>
                  </a:schemeClr>
                </a:solidFill>
                <a:latin typeface="黑体" panose="02010609060101010101" pitchFamily="49" charset="-122"/>
                <a:ea typeface="黑体" panose="02010609060101010101" pitchFamily="49" charset="-122"/>
                <a:sym typeface="+mn-ea"/>
              </a:rPr>
              <a:t> </a:t>
            </a:r>
            <a:r>
              <a:rPr lang="zh-CN" altLang="en-US" sz="3200" b="1" dirty="0" smtClean="0">
                <a:solidFill>
                  <a:srgbClr val="0053A3"/>
                </a:solidFill>
                <a:latin typeface="黑体" panose="02010609060101010101" pitchFamily="49" charset="-122"/>
                <a:ea typeface="黑体" panose="02010609060101010101" pitchFamily="49" charset="-122"/>
                <a:sym typeface="+mn-ea"/>
              </a:rPr>
              <a:t>三是探索营利性学校发展前景的需要</a:t>
            </a:r>
            <a:endParaRPr lang="zh-CN" altLang="en-US" sz="3200" b="1" dirty="0">
              <a:solidFill>
                <a:srgbClr val="0053A3"/>
              </a:solidFill>
              <a:latin typeface="黑体" panose="02010609060101010101" pitchFamily="49" charset="-122"/>
              <a:ea typeface="黑体" panose="02010609060101010101" pitchFamily="49" charset="-122"/>
              <a:sym typeface="+mn-ea"/>
            </a:endParaRPr>
          </a:p>
        </p:txBody>
      </p:sp>
      <p:sp>
        <p:nvSpPr>
          <p:cNvPr id="12" name="TextBox 11"/>
          <p:cNvSpPr txBox="1"/>
          <p:nvPr/>
        </p:nvSpPr>
        <p:spPr>
          <a:xfrm>
            <a:off x="812800" y="1741715"/>
            <a:ext cx="11379200" cy="4031873"/>
          </a:xfrm>
          <a:prstGeom prst="rect">
            <a:avLst/>
          </a:prstGeom>
          <a:noFill/>
        </p:spPr>
        <p:txBody>
          <a:bodyPr wrap="square" rtlCol="0">
            <a:spAutoFit/>
          </a:bodyPr>
          <a:lstStyle/>
          <a:p>
            <a:pPr>
              <a:lnSpc>
                <a:spcPct val="200000"/>
              </a:lnSpc>
            </a:pPr>
            <a:r>
              <a:rPr lang="en-US" altLang="zh-CN" sz="3200" b="1" dirty="0" smtClean="0">
                <a:solidFill>
                  <a:schemeClr val="accent5">
                    <a:lumMod val="75000"/>
                  </a:schemeClr>
                </a:solidFill>
                <a:latin typeface="仿宋" panose="02010609060101010101" pitchFamily="1" charset="-122"/>
                <a:ea typeface="仿宋" panose="02010609060101010101" pitchFamily="1" charset="-122"/>
                <a:sym typeface="+mn-ea"/>
              </a:rPr>
              <a:t>※</a:t>
            </a:r>
            <a:r>
              <a:rPr lang="zh-CN" altLang="en-US" sz="3200" b="1" dirty="0" smtClean="0">
                <a:solidFill>
                  <a:schemeClr val="accent5">
                    <a:lumMod val="75000"/>
                  </a:schemeClr>
                </a:solidFill>
                <a:latin typeface="仿宋" panose="02010609060101010101" pitchFamily="1" charset="-122"/>
                <a:ea typeface="仿宋" panose="02010609060101010101" pitchFamily="1" charset="-122"/>
              </a:rPr>
              <a:t>作为一个省，在国家政策指导下，需要进行营利性探索。</a:t>
            </a:r>
            <a:endParaRPr lang="en-US" altLang="zh-CN" sz="3200" b="1" dirty="0" smtClean="0">
              <a:solidFill>
                <a:schemeClr val="accent5">
                  <a:lumMod val="75000"/>
                </a:schemeClr>
              </a:solidFill>
              <a:latin typeface="仿宋" panose="02010609060101010101" pitchFamily="1" charset="-122"/>
              <a:ea typeface="仿宋" panose="02010609060101010101" pitchFamily="1" charset="-122"/>
            </a:endParaRPr>
          </a:p>
          <a:p>
            <a:pPr>
              <a:lnSpc>
                <a:spcPct val="200000"/>
              </a:lnSpc>
            </a:pPr>
            <a:r>
              <a:rPr lang="en-US" altLang="zh-CN" sz="3200" b="1" dirty="0" smtClean="0">
                <a:solidFill>
                  <a:schemeClr val="accent5">
                    <a:lumMod val="75000"/>
                  </a:schemeClr>
                </a:solidFill>
                <a:latin typeface="仿宋" panose="02010609060101010101" pitchFamily="1" charset="-122"/>
                <a:ea typeface="仿宋" panose="02010609060101010101" pitchFamily="1" charset="-122"/>
                <a:sym typeface="+mn-ea"/>
              </a:rPr>
              <a:t>※</a:t>
            </a:r>
            <a:r>
              <a:rPr lang="zh-CN" altLang="en-US" sz="3200" b="1" dirty="0" smtClean="0">
                <a:solidFill>
                  <a:schemeClr val="accent5">
                    <a:lumMod val="75000"/>
                  </a:schemeClr>
                </a:solidFill>
                <a:latin typeface="仿宋" panose="02010609060101010101" pitchFamily="1" charset="-122"/>
                <a:ea typeface="仿宋" panose="02010609060101010101" pitchFamily="1" charset="-122"/>
              </a:rPr>
              <a:t>客观上会引起和推动少数老牌民办教育走营利性办学道路。</a:t>
            </a:r>
            <a:endParaRPr lang="en-US" altLang="zh-CN" sz="3200" b="1" dirty="0" smtClean="0">
              <a:solidFill>
                <a:schemeClr val="accent5">
                  <a:lumMod val="75000"/>
                </a:schemeClr>
              </a:solidFill>
              <a:latin typeface="仿宋" panose="02010609060101010101" pitchFamily="1" charset="-122"/>
              <a:ea typeface="仿宋" panose="02010609060101010101" pitchFamily="1" charset="-122"/>
            </a:endParaRPr>
          </a:p>
          <a:p>
            <a:pPr>
              <a:lnSpc>
                <a:spcPct val="200000"/>
              </a:lnSpc>
            </a:pPr>
            <a:r>
              <a:rPr lang="zh-CN" altLang="en-US" sz="3200" b="1" dirty="0" smtClean="0">
                <a:solidFill>
                  <a:schemeClr val="accent5">
                    <a:lumMod val="75000"/>
                  </a:schemeClr>
                </a:solidFill>
                <a:latin typeface="仿宋" panose="02010609060101010101" pitchFamily="1" charset="-122"/>
                <a:ea typeface="仿宋" panose="02010609060101010101" pitchFamily="1" charset="-122"/>
              </a:rPr>
              <a:t>特别是今年</a:t>
            </a:r>
            <a:r>
              <a:rPr lang="en-US" altLang="zh-CN" sz="3200" b="1" dirty="0" smtClean="0">
                <a:solidFill>
                  <a:schemeClr val="accent5">
                    <a:lumMod val="75000"/>
                  </a:schemeClr>
                </a:solidFill>
                <a:latin typeface="仿宋" panose="02010609060101010101" pitchFamily="1" charset="-122"/>
                <a:ea typeface="仿宋" panose="02010609060101010101" pitchFamily="1" charset="-122"/>
              </a:rPr>
              <a:t>9</a:t>
            </a:r>
            <a:r>
              <a:rPr lang="zh-CN" altLang="en-US" sz="3200" b="1" dirty="0" smtClean="0">
                <a:solidFill>
                  <a:schemeClr val="accent5">
                    <a:lumMod val="75000"/>
                  </a:schemeClr>
                </a:solidFill>
                <a:latin typeface="仿宋" panose="02010609060101010101" pitchFamily="1" charset="-122"/>
                <a:ea typeface="仿宋" panose="02010609060101010101" pitchFamily="1" charset="-122"/>
              </a:rPr>
              <a:t>月</a:t>
            </a:r>
            <a:r>
              <a:rPr lang="en-US" altLang="zh-CN" sz="3200" b="1" dirty="0" smtClean="0">
                <a:solidFill>
                  <a:schemeClr val="accent5">
                    <a:lumMod val="75000"/>
                  </a:schemeClr>
                </a:solidFill>
                <a:latin typeface="仿宋" panose="02010609060101010101" pitchFamily="1" charset="-122"/>
                <a:ea typeface="仿宋" panose="02010609060101010101" pitchFamily="1" charset="-122"/>
              </a:rPr>
              <a:t>1</a:t>
            </a:r>
            <a:r>
              <a:rPr lang="zh-CN" altLang="en-US" sz="3200" b="1" dirty="0" smtClean="0">
                <a:solidFill>
                  <a:schemeClr val="accent5">
                    <a:lumMod val="75000"/>
                  </a:schemeClr>
                </a:solidFill>
                <a:latin typeface="仿宋" panose="02010609060101010101" pitchFamily="1" charset="-122"/>
                <a:ea typeface="仿宋" panose="02010609060101010101" pitchFamily="1" charset="-122"/>
              </a:rPr>
              <a:t>日以后申办或改制、或升格、或更名、或变更办学主体的教育，新的举办者会考虑走营利性办学。</a:t>
            </a:r>
            <a:endParaRPr lang="en-US" altLang="zh-CN" sz="3200" b="1" dirty="0" smtClean="0">
              <a:solidFill>
                <a:schemeClr val="accent5">
                  <a:lumMod val="75000"/>
                </a:schemeClr>
              </a:solidFill>
              <a:latin typeface="仿宋" panose="02010609060101010101" pitchFamily="1" charset="-122"/>
              <a:ea typeface="仿宋" panose="02010609060101010101"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262380" y="142240"/>
            <a:ext cx="9779000" cy="662554"/>
          </a:xfrm>
          <a:prstGeom prst="rect">
            <a:avLst/>
          </a:prstGeom>
          <a:noFill/>
        </p:spPr>
        <p:txBody>
          <a:bodyPr wrap="square" rtlCol="0">
            <a:spAutoFit/>
          </a:bodyPr>
          <a:lstStyle/>
          <a:p>
            <a:pPr lvl="0" indent="0">
              <a:lnSpc>
                <a:spcPct val="150000"/>
              </a:lnSpc>
            </a:pPr>
            <a:r>
              <a:rPr lang="en-US" altLang="zh-CN" sz="2800" b="1" dirty="0">
                <a:latin typeface="微软雅黑" panose="020B0503020204020204" pitchFamily="34" charset="-122"/>
              </a:rPr>
              <a:t>                        </a:t>
            </a:r>
            <a:endParaRPr lang="zh-CN" altLang="en-US" sz="2400" b="1" dirty="0">
              <a:solidFill>
                <a:srgbClr val="C00000"/>
              </a:solidFill>
              <a:latin typeface="微软雅黑" panose="020B0503020204020204" pitchFamily="34" charset="-122"/>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493487" y="928914"/>
            <a:ext cx="11698514" cy="871392"/>
          </a:xfrm>
          <a:prstGeom prst="rect">
            <a:avLst/>
          </a:prstGeom>
          <a:noFill/>
        </p:spPr>
        <p:txBody>
          <a:bodyPr wrap="square" rtlCol="0" anchor="t">
            <a:spAutoFit/>
          </a:bodyPr>
          <a:lstStyle/>
          <a:p>
            <a:pPr lvl="0" indent="0">
              <a:lnSpc>
                <a:spcPct val="150000"/>
              </a:lnSpc>
            </a:pPr>
            <a:r>
              <a:rPr lang="zh-CN" altLang="en-US" sz="4000" b="1" dirty="0" smtClean="0">
                <a:solidFill>
                  <a:srgbClr val="0053A3"/>
                </a:solidFill>
                <a:latin typeface="黑体" panose="02010609060101010101" pitchFamily="49" charset="-122"/>
                <a:ea typeface="黑体" panose="02010609060101010101" pitchFamily="49" charset="-122"/>
                <a:sym typeface="+mn-ea"/>
              </a:rPr>
              <a:t>  </a:t>
            </a:r>
            <a:r>
              <a:rPr lang="zh-CN" altLang="en-US" sz="3200" b="1" dirty="0" smtClean="0">
                <a:solidFill>
                  <a:srgbClr val="0053A3"/>
                </a:solidFill>
                <a:latin typeface="黑体" panose="02010609060101010101" pitchFamily="49" charset="-122"/>
                <a:ea typeface="黑体" panose="02010609060101010101" pitchFamily="49" charset="-122"/>
                <a:sym typeface="+mn-ea"/>
              </a:rPr>
              <a:t>四是家庭成员继承的办学权需要</a:t>
            </a:r>
            <a:endParaRPr lang="zh-CN" altLang="en-US" sz="3200" b="1" dirty="0">
              <a:solidFill>
                <a:srgbClr val="0053A3"/>
              </a:solidFill>
              <a:latin typeface="黑体" panose="02010609060101010101" pitchFamily="49" charset="-122"/>
              <a:ea typeface="黑体" panose="02010609060101010101" pitchFamily="49" charset="-122"/>
              <a:sym typeface="+mn-ea"/>
            </a:endParaRPr>
          </a:p>
        </p:txBody>
      </p:sp>
      <p:sp>
        <p:nvSpPr>
          <p:cNvPr id="12" name="TextBox 11"/>
          <p:cNvSpPr txBox="1"/>
          <p:nvPr/>
        </p:nvSpPr>
        <p:spPr>
          <a:xfrm>
            <a:off x="812800" y="1857829"/>
            <a:ext cx="10930240" cy="4031873"/>
          </a:xfrm>
          <a:prstGeom prst="rect">
            <a:avLst/>
          </a:prstGeom>
          <a:noFill/>
        </p:spPr>
        <p:txBody>
          <a:bodyPr wrap="square" rtlCol="0">
            <a:spAutoFit/>
          </a:bodyPr>
          <a:lstStyle/>
          <a:p>
            <a:pPr>
              <a:lnSpc>
                <a:spcPct val="200000"/>
              </a:lnSpc>
            </a:pPr>
            <a:r>
              <a:rPr lang="zh-CN" altLang="en-US" sz="3200" b="1" dirty="0" smtClean="0">
                <a:solidFill>
                  <a:schemeClr val="accent5">
                    <a:lumMod val="75000"/>
                  </a:schemeClr>
                </a:solidFill>
                <a:latin typeface="仿宋" panose="02010609060101010101" pitchFamily="1" charset="-122"/>
                <a:ea typeface="仿宋" panose="02010609060101010101" pitchFamily="1" charset="-122"/>
              </a:rPr>
              <a:t>陕西民办教育中时间具有世袭意向的，约占一半左右，其中具有可行性，并保证后继发展取得成功的又约占一半左右，这些教育，从长远出发，有可能转变为营利性教育，以实现子女继承的目标。</a:t>
            </a:r>
            <a:endParaRPr lang="en-US" altLang="zh-CN" sz="3200" b="1" dirty="0" smtClean="0">
              <a:solidFill>
                <a:schemeClr val="accent5">
                  <a:lumMod val="75000"/>
                </a:schemeClr>
              </a:solidFill>
              <a:latin typeface="仿宋" panose="02010609060101010101" pitchFamily="1" charset="-122"/>
              <a:ea typeface="仿宋" panose="02010609060101010101"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262380" y="142240"/>
            <a:ext cx="9779000" cy="662554"/>
          </a:xfrm>
          <a:prstGeom prst="rect">
            <a:avLst/>
          </a:prstGeom>
          <a:noFill/>
        </p:spPr>
        <p:txBody>
          <a:bodyPr wrap="square" rtlCol="0">
            <a:spAutoFit/>
          </a:bodyPr>
          <a:lstStyle/>
          <a:p>
            <a:pPr lvl="0" indent="0">
              <a:lnSpc>
                <a:spcPct val="150000"/>
              </a:lnSpc>
            </a:pPr>
            <a:r>
              <a:rPr lang="en-US" altLang="zh-CN" sz="2800" b="1" dirty="0">
                <a:latin typeface="微软雅黑" panose="020B0503020204020204" pitchFamily="34" charset="-122"/>
              </a:rPr>
              <a:t>                        </a:t>
            </a:r>
            <a:endParaRPr lang="zh-CN" altLang="en-US" sz="2400" b="1" dirty="0">
              <a:solidFill>
                <a:srgbClr val="C00000"/>
              </a:solidFill>
              <a:latin typeface="微软雅黑" panose="020B0503020204020204" pitchFamily="34" charset="-122"/>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522514" y="827315"/>
            <a:ext cx="11669486" cy="871392"/>
          </a:xfrm>
          <a:prstGeom prst="rect">
            <a:avLst/>
          </a:prstGeom>
          <a:noFill/>
        </p:spPr>
        <p:txBody>
          <a:bodyPr wrap="square" rtlCol="0" anchor="t">
            <a:spAutoFit/>
          </a:bodyPr>
          <a:lstStyle/>
          <a:p>
            <a:pPr lvl="0" indent="0">
              <a:lnSpc>
                <a:spcPct val="150000"/>
              </a:lnSpc>
            </a:pPr>
            <a:r>
              <a:rPr lang="zh-CN" altLang="en-US" sz="4000" b="1" dirty="0" smtClean="0">
                <a:solidFill>
                  <a:srgbClr val="0053A3"/>
                </a:solidFill>
                <a:latin typeface="黑体" panose="02010609060101010101" pitchFamily="49" charset="-122"/>
                <a:ea typeface="黑体" panose="02010609060101010101" pitchFamily="49" charset="-122"/>
                <a:sym typeface="+mn-ea"/>
              </a:rPr>
              <a:t> </a:t>
            </a:r>
            <a:r>
              <a:rPr lang="zh-CN" altLang="en-US" sz="3200" b="1" dirty="0" smtClean="0">
                <a:solidFill>
                  <a:srgbClr val="0053A3"/>
                </a:solidFill>
                <a:latin typeface="黑体" panose="02010609060101010101" pitchFamily="49" charset="-122"/>
                <a:ea typeface="黑体" panose="02010609060101010101" pitchFamily="49" charset="-122"/>
                <a:sym typeface="+mn-ea"/>
              </a:rPr>
              <a:t>五是国家政策、省上政策提供了法律保障</a:t>
            </a:r>
            <a:endParaRPr lang="zh-CN" altLang="en-US" sz="3200" b="1" dirty="0">
              <a:solidFill>
                <a:srgbClr val="0053A3"/>
              </a:solidFill>
              <a:latin typeface="黑体" panose="02010609060101010101" pitchFamily="49" charset="-122"/>
              <a:ea typeface="黑体" panose="02010609060101010101" pitchFamily="49" charset="-122"/>
              <a:sym typeface="+mn-ea"/>
            </a:endParaRPr>
          </a:p>
        </p:txBody>
      </p:sp>
      <p:sp>
        <p:nvSpPr>
          <p:cNvPr id="12" name="TextBox 11"/>
          <p:cNvSpPr txBox="1"/>
          <p:nvPr/>
        </p:nvSpPr>
        <p:spPr>
          <a:xfrm>
            <a:off x="725714" y="1799771"/>
            <a:ext cx="10944755" cy="4031873"/>
          </a:xfrm>
          <a:prstGeom prst="rect">
            <a:avLst/>
          </a:prstGeom>
          <a:noFill/>
        </p:spPr>
        <p:txBody>
          <a:bodyPr wrap="square" rtlCol="0">
            <a:spAutoFit/>
          </a:bodyPr>
          <a:lstStyle/>
          <a:p>
            <a:pPr>
              <a:lnSpc>
                <a:spcPct val="200000"/>
              </a:lnSpc>
            </a:pPr>
            <a:r>
              <a:rPr lang="en-US" altLang="zh-CN" sz="3200" b="1" dirty="0" smtClean="0">
                <a:solidFill>
                  <a:schemeClr val="accent5">
                    <a:lumMod val="75000"/>
                  </a:schemeClr>
                </a:solidFill>
                <a:latin typeface="仿宋" panose="02010609060101010101" pitchFamily="1" charset="-122"/>
                <a:ea typeface="仿宋" panose="02010609060101010101" pitchFamily="1" charset="-122"/>
                <a:sym typeface="+mn-ea"/>
              </a:rPr>
              <a:t>※</a:t>
            </a:r>
            <a:r>
              <a:rPr lang="zh-CN" altLang="en-US" sz="3200" b="1" dirty="0" smtClean="0">
                <a:solidFill>
                  <a:schemeClr val="accent5">
                    <a:lumMod val="75000"/>
                  </a:schemeClr>
                </a:solidFill>
                <a:latin typeface="仿宋" panose="02010609060101010101" pitchFamily="1" charset="-122"/>
                <a:ea typeface="仿宋" panose="02010609060101010101" pitchFamily="1" charset="-122"/>
              </a:rPr>
              <a:t>这是问题的核心。</a:t>
            </a:r>
            <a:endParaRPr lang="en-US" altLang="zh-CN" sz="3200" b="1" dirty="0" smtClean="0">
              <a:solidFill>
                <a:schemeClr val="accent5">
                  <a:lumMod val="75000"/>
                </a:schemeClr>
              </a:solidFill>
              <a:latin typeface="仿宋" panose="02010609060101010101" pitchFamily="1" charset="-122"/>
              <a:ea typeface="仿宋" panose="02010609060101010101" pitchFamily="1" charset="-122"/>
            </a:endParaRPr>
          </a:p>
          <a:p>
            <a:pPr>
              <a:lnSpc>
                <a:spcPct val="200000"/>
              </a:lnSpc>
            </a:pPr>
            <a:r>
              <a:rPr lang="en-US" altLang="zh-CN" sz="3200" b="1" dirty="0" smtClean="0">
                <a:solidFill>
                  <a:schemeClr val="accent5">
                    <a:lumMod val="75000"/>
                  </a:schemeClr>
                </a:solidFill>
                <a:latin typeface="仿宋" panose="02010609060101010101" pitchFamily="1" charset="-122"/>
                <a:ea typeface="仿宋" panose="02010609060101010101" pitchFamily="1" charset="-122"/>
                <a:sym typeface="+mn-ea"/>
              </a:rPr>
              <a:t>※</a:t>
            </a:r>
            <a:r>
              <a:rPr lang="zh-CN" altLang="en-US" sz="3200" b="1" dirty="0" smtClean="0">
                <a:solidFill>
                  <a:schemeClr val="accent5">
                    <a:lumMod val="75000"/>
                  </a:schemeClr>
                </a:solidFill>
                <a:latin typeface="仿宋" panose="02010609060101010101" pitchFamily="1" charset="-122"/>
                <a:ea typeface="仿宋" panose="02010609060101010101" pitchFamily="1" charset="-122"/>
              </a:rPr>
              <a:t>走营利性办学之路，从客观上讲，困难会大一些，但麻烦会少一些。</a:t>
            </a:r>
            <a:endParaRPr lang="en-US" altLang="zh-CN" sz="3200" b="1" dirty="0" smtClean="0">
              <a:solidFill>
                <a:schemeClr val="accent5">
                  <a:lumMod val="75000"/>
                </a:schemeClr>
              </a:solidFill>
              <a:latin typeface="仿宋" panose="02010609060101010101" pitchFamily="1" charset="-122"/>
              <a:ea typeface="仿宋" panose="02010609060101010101" pitchFamily="1" charset="-122"/>
            </a:endParaRPr>
          </a:p>
          <a:p>
            <a:pPr>
              <a:lnSpc>
                <a:spcPct val="200000"/>
              </a:lnSpc>
            </a:pPr>
            <a:r>
              <a:rPr lang="en-US" altLang="zh-CN" sz="3200" b="1" dirty="0" smtClean="0">
                <a:solidFill>
                  <a:schemeClr val="accent5">
                    <a:lumMod val="75000"/>
                  </a:schemeClr>
                </a:solidFill>
                <a:latin typeface="仿宋" panose="02010609060101010101" pitchFamily="1" charset="-122"/>
                <a:ea typeface="仿宋" panose="02010609060101010101" pitchFamily="1" charset="-122"/>
                <a:sym typeface="+mn-ea"/>
              </a:rPr>
              <a:t>※</a:t>
            </a:r>
            <a:r>
              <a:rPr lang="zh-CN" altLang="en-US" sz="3200" b="1" dirty="0" smtClean="0">
                <a:solidFill>
                  <a:schemeClr val="accent5">
                    <a:lumMod val="75000"/>
                  </a:schemeClr>
                </a:solidFill>
                <a:latin typeface="仿宋" panose="02010609060101010101" pitchFamily="1" charset="-122"/>
                <a:ea typeface="仿宋" panose="02010609060101010101" pitchFamily="1" charset="-122"/>
              </a:rPr>
              <a:t>利弊都有。</a:t>
            </a:r>
            <a:endParaRPr lang="en-US" altLang="zh-CN" sz="3200" b="1" dirty="0" smtClean="0">
              <a:solidFill>
                <a:schemeClr val="accent5">
                  <a:lumMod val="75000"/>
                </a:schemeClr>
              </a:solidFill>
              <a:latin typeface="仿宋" panose="02010609060101010101" pitchFamily="1" charset="-122"/>
              <a:ea typeface="仿宋" panose="02010609060101010101"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262380" y="142240"/>
            <a:ext cx="9779000" cy="662554"/>
          </a:xfrm>
          <a:prstGeom prst="rect">
            <a:avLst/>
          </a:prstGeom>
          <a:noFill/>
        </p:spPr>
        <p:txBody>
          <a:bodyPr wrap="square" rtlCol="0">
            <a:spAutoFit/>
          </a:bodyPr>
          <a:lstStyle/>
          <a:p>
            <a:pPr lvl="0" indent="0">
              <a:lnSpc>
                <a:spcPct val="150000"/>
              </a:lnSpc>
            </a:pPr>
            <a:r>
              <a:rPr lang="en-US" altLang="zh-CN" sz="2800" b="1" dirty="0">
                <a:latin typeface="微软雅黑" panose="020B0503020204020204" pitchFamily="34" charset="-122"/>
              </a:rPr>
              <a:t>                        </a:t>
            </a:r>
            <a:endParaRPr lang="zh-CN" altLang="en-US" sz="2400" b="1" dirty="0">
              <a:solidFill>
                <a:srgbClr val="C00000"/>
              </a:solidFill>
              <a:latin typeface="微软雅黑" panose="020B0503020204020204" pitchFamily="34" charset="-122"/>
            </a:endParaRPr>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dirty="0"/>
          </a:p>
        </p:txBody>
      </p:sp>
      <p:sp>
        <p:nvSpPr>
          <p:cNvPr id="5" name="矩形 4"/>
          <p:cNvSpPr/>
          <p:nvPr/>
        </p:nvSpPr>
        <p:spPr>
          <a:xfrm>
            <a:off x="2085589" y="1500913"/>
            <a:ext cx="9411086" cy="472440"/>
          </a:xfrm>
          <a:prstGeom prst="rect">
            <a:avLst/>
          </a:prstGeom>
        </p:spPr>
        <p:txBody>
          <a:bodyPr wrap="square">
            <a:spAutoFit/>
          </a:bodyPr>
          <a:lstStyle/>
          <a:p>
            <a:pPr>
              <a:lnSpc>
                <a:spcPct val="125000"/>
              </a:lnSpc>
            </a:pPr>
            <a:endParaRPr lang="en-US" altLang="zh-CN" sz="2000" dirty="0" smtClean="0"/>
          </a:p>
        </p:txBody>
      </p:sp>
      <p:sp>
        <p:nvSpPr>
          <p:cNvPr id="3" name="文本框 2"/>
          <p:cNvSpPr txBox="1"/>
          <p:nvPr/>
        </p:nvSpPr>
        <p:spPr>
          <a:xfrm>
            <a:off x="203199" y="1190171"/>
            <a:ext cx="11727545" cy="715581"/>
          </a:xfrm>
          <a:prstGeom prst="rect">
            <a:avLst/>
          </a:prstGeom>
          <a:noFill/>
        </p:spPr>
        <p:txBody>
          <a:bodyPr wrap="square" rtlCol="0" anchor="t">
            <a:spAutoFit/>
          </a:bodyPr>
          <a:lstStyle/>
          <a:p>
            <a:pPr lvl="0" indent="0">
              <a:lnSpc>
                <a:spcPct val="150000"/>
              </a:lnSpc>
            </a:pPr>
            <a:r>
              <a:rPr lang="zh-CN" altLang="en-US" sz="3200" b="1" dirty="0" smtClean="0">
                <a:solidFill>
                  <a:srgbClr val="0053A3"/>
                </a:solidFill>
                <a:latin typeface="黑体" panose="02010609060101010101" pitchFamily="49" charset="-122"/>
                <a:ea typeface="黑体" panose="02010609060101010101" pitchFamily="49" charset="-122"/>
                <a:sym typeface="+mn-ea"/>
              </a:rPr>
              <a:t>   六是未来民办教育的发展，新的参与者可能会有营的要求</a:t>
            </a:r>
            <a:endParaRPr lang="zh-CN" altLang="en-US" sz="3200" b="1" dirty="0">
              <a:solidFill>
                <a:srgbClr val="0053A3"/>
              </a:solidFill>
              <a:latin typeface="黑体" panose="02010609060101010101" pitchFamily="49" charset="-122"/>
              <a:ea typeface="黑体" panose="02010609060101010101" pitchFamily="49" charset="-122"/>
              <a:sym typeface="+mn-ea"/>
            </a:endParaRPr>
          </a:p>
        </p:txBody>
      </p:sp>
      <p:sp>
        <p:nvSpPr>
          <p:cNvPr id="12" name="TextBox 11"/>
          <p:cNvSpPr txBox="1"/>
          <p:nvPr/>
        </p:nvSpPr>
        <p:spPr>
          <a:xfrm>
            <a:off x="783771" y="1973943"/>
            <a:ext cx="10638972" cy="3046988"/>
          </a:xfrm>
          <a:prstGeom prst="rect">
            <a:avLst/>
          </a:prstGeom>
          <a:noFill/>
        </p:spPr>
        <p:txBody>
          <a:bodyPr wrap="square" rtlCol="0">
            <a:spAutoFit/>
          </a:bodyPr>
          <a:lstStyle/>
          <a:p>
            <a:pPr>
              <a:lnSpc>
                <a:spcPct val="200000"/>
              </a:lnSpc>
            </a:pPr>
            <a:r>
              <a:rPr lang="en-US" altLang="zh-CN" sz="3200" b="1" dirty="0" smtClean="0">
                <a:solidFill>
                  <a:schemeClr val="accent5">
                    <a:lumMod val="75000"/>
                  </a:schemeClr>
                </a:solidFill>
                <a:latin typeface="仿宋" panose="02010609060101010101" pitchFamily="1" charset="-122"/>
                <a:ea typeface="仿宋" panose="02010609060101010101" pitchFamily="1" charset="-122"/>
                <a:sym typeface="+mn-ea"/>
              </a:rPr>
              <a:t>※</a:t>
            </a:r>
            <a:r>
              <a:rPr lang="zh-CN" altLang="en-US" sz="3200" b="1" dirty="0" smtClean="0">
                <a:solidFill>
                  <a:schemeClr val="accent5">
                    <a:lumMod val="75000"/>
                  </a:schemeClr>
                </a:solidFill>
                <a:latin typeface="仿宋" panose="02010609060101010101" pitchFamily="1" charset="-122"/>
                <a:ea typeface="仿宋" panose="02010609060101010101" pitchFamily="1" charset="-122"/>
              </a:rPr>
              <a:t>随着时间的推移，营利性理念的深入，营利性教育取得成功的案例，都会影响已走非营利办学的人和新的举办者走这条道路。</a:t>
            </a:r>
            <a:endParaRPr lang="en-US" altLang="zh-CN" sz="3200" b="1" dirty="0" smtClean="0">
              <a:solidFill>
                <a:schemeClr val="accent5">
                  <a:lumMod val="75000"/>
                </a:schemeClr>
              </a:solidFill>
              <a:latin typeface="仿宋" panose="02010609060101010101" pitchFamily="1" charset="-122"/>
              <a:ea typeface="仿宋" panose="02010609060101010101"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50" name="矩形 49"/>
          <p:cNvSpPr/>
          <p:nvPr/>
        </p:nvSpPr>
        <p:spPr>
          <a:xfrm rot="5400000">
            <a:off x="5036185" y="-5090795"/>
            <a:ext cx="2118995" cy="122370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5400000">
            <a:off x="5036820" y="-260985"/>
            <a:ext cx="2118995" cy="122370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19314" y="3056890"/>
            <a:ext cx="11517721" cy="707886"/>
          </a:xfrm>
          <a:prstGeom prst="rect">
            <a:avLst/>
          </a:prstGeom>
          <a:noFill/>
        </p:spPr>
        <p:txBody>
          <a:bodyPr wrap="square" rtlCol="0" anchor="t">
            <a:spAutoFit/>
          </a:bodyPr>
          <a:lstStyle/>
          <a:p>
            <a:r>
              <a:rPr lang="zh-CN" altLang="en-US" sz="4000" b="1" spc="300" dirty="0" smtClean="0">
                <a:solidFill>
                  <a:srgbClr val="002060"/>
                </a:solidFill>
                <a:latin typeface="微软雅黑" panose="020B0503020204020204" pitchFamily="34" charset="-122"/>
                <a:ea typeface="微软雅黑" panose="020B0503020204020204" pitchFamily="34" charset="-122"/>
                <a:sym typeface="+mn-ea"/>
              </a:rPr>
              <a:t>   八、我国职业教育概况及重大政策法规综述</a:t>
            </a:r>
            <a:endParaRPr lang="zh-CN" altLang="en-US" sz="4000" spc="3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ldLvl="0" animBg="1"/>
      <p:bldP spid="4" grpId="0" bldLvl="0" animBg="1"/>
    </p:bldLst>
  </p:timing>
</p:sld>
</file>

<file path=ppt/theme/theme1.xml><?xml version="1.0" encoding="utf-8"?>
<a:theme xmlns:a="http://schemas.openxmlformats.org/drawingml/2006/main" name="Office 主题">
  <a:themeElements>
    <a:clrScheme name="工大蓝">
      <a:dk1>
        <a:sysClr val="windowText" lastClr="000000"/>
      </a:dk1>
      <a:lt1>
        <a:sysClr val="window" lastClr="FFFFFF"/>
      </a:lt1>
      <a:dk2>
        <a:srgbClr val="44546A"/>
      </a:dk2>
      <a:lt2>
        <a:srgbClr val="E7E6E6"/>
      </a:lt2>
      <a:accent1>
        <a:srgbClr val="0053A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20170</Words>
  <Application>WPS 演示</Application>
  <PresentationFormat>自定义</PresentationFormat>
  <Paragraphs>2632</Paragraphs>
  <Slides>142</Slides>
  <Notes>60</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142</vt:i4>
      </vt:variant>
    </vt:vector>
  </HeadingPairs>
  <TitlesOfParts>
    <vt:vector size="164" baseType="lpstr">
      <vt:lpstr>Arial</vt:lpstr>
      <vt:lpstr>宋体</vt:lpstr>
      <vt:lpstr>Wingdings</vt:lpstr>
      <vt:lpstr>黑体</vt:lpstr>
      <vt:lpstr>Times New Roman</vt:lpstr>
      <vt:lpstr>Aparajita</vt:lpstr>
      <vt:lpstr>微软雅黑</vt:lpstr>
      <vt:lpstr>楷体</vt:lpstr>
      <vt:lpstr>Calibri</vt:lpstr>
      <vt:lpstr>Calibri Light</vt:lpstr>
      <vt:lpstr>Verdana</vt:lpstr>
      <vt:lpstr>Arial Unicode MS</vt:lpstr>
      <vt:lpstr>华文楷体</vt:lpstr>
      <vt:lpstr>Consolas</vt:lpstr>
      <vt:lpstr>仿宋</vt:lpstr>
      <vt:lpstr>Heiti SC Light</vt:lpstr>
      <vt:lpstr>Helvetica</vt:lpstr>
      <vt:lpstr>Times New Roman</vt:lpstr>
      <vt:lpstr>仿宋_GB2312</vt:lpstr>
      <vt:lpstr>楷体_GB2312</vt:lpstr>
      <vt:lpstr>新宋体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我国与部分国家高等教育发展水平比较</vt:lpstr>
      <vt:lpstr>PowerPoint 演示文稿</vt:lpstr>
      <vt:lpstr>PowerPoint 演示文稿</vt:lpstr>
      <vt:lpstr>   中国民办高等教育的社会贡献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DY</dc:creator>
  <cp:lastModifiedBy>Administrator</cp:lastModifiedBy>
  <cp:revision>804</cp:revision>
  <dcterms:created xsi:type="dcterms:W3CDTF">2015-10-24T01:57:00Z</dcterms:created>
  <dcterms:modified xsi:type="dcterms:W3CDTF">2017-12-23T08:04:27Z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2052-10.1.0.6929</vt:lpwstr>
  </property>
</Properties>
</file>