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6"/>
  </p:notesMasterIdLst>
  <p:sldIdLst>
    <p:sldId id="256" r:id="rId4"/>
    <p:sldId id="259" r:id="rId5"/>
    <p:sldId id="261" r:id="rId7"/>
    <p:sldId id="263" r:id="rId8"/>
    <p:sldId id="265" r:id="rId9"/>
    <p:sldId id="267" r:id="rId10"/>
    <p:sldId id="269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r>
              <a:rPr lang="zh-CN" altLang="en-US" dirty="0" smtClean="0"/>
              <a:t>心智模式是</a:t>
            </a:r>
            <a:r>
              <a:rPr lang="en-US" altLang="zh-CN" dirty="0" smtClean="0"/>
              <a:t>EQ</a:t>
            </a:r>
            <a:endParaRPr lang="en-US" altLang="zh-CN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>
            <a:off x="822121" y="419450"/>
            <a:ext cx="10563683" cy="5889071"/>
          </a:xfrm>
          <a:custGeom>
            <a:avLst/>
            <a:gdLst>
              <a:gd name="connsiteX0" fmla="*/ 8389 w 10519795"/>
              <a:gd name="connsiteY0" fmla="*/ 2348917 h 5889071"/>
              <a:gd name="connsiteX1" fmla="*/ 8389 w 10519795"/>
              <a:gd name="connsiteY1" fmla="*/ 0 h 5889071"/>
              <a:gd name="connsiteX2" fmla="*/ 10519795 w 10519795"/>
              <a:gd name="connsiteY2" fmla="*/ 0 h 5889071"/>
              <a:gd name="connsiteX3" fmla="*/ 10519795 w 10519795"/>
              <a:gd name="connsiteY3" fmla="*/ 5889071 h 5889071"/>
              <a:gd name="connsiteX4" fmla="*/ 0 w 10519795"/>
              <a:gd name="connsiteY4" fmla="*/ 5889071 h 5889071"/>
              <a:gd name="connsiteX5" fmla="*/ 0 w 10519795"/>
              <a:gd name="connsiteY5" fmla="*/ 4404220 h 5889071"/>
              <a:gd name="connsiteX0-1" fmla="*/ 0 w 10519795"/>
              <a:gd name="connsiteY0-2" fmla="*/ 1954634 h 5889071"/>
              <a:gd name="connsiteX1-3" fmla="*/ 8389 w 10519795"/>
              <a:gd name="connsiteY1-4" fmla="*/ 0 h 5889071"/>
              <a:gd name="connsiteX2-5" fmla="*/ 10519795 w 10519795"/>
              <a:gd name="connsiteY2-6" fmla="*/ 0 h 5889071"/>
              <a:gd name="connsiteX3-7" fmla="*/ 10519795 w 10519795"/>
              <a:gd name="connsiteY3-8" fmla="*/ 5889071 h 5889071"/>
              <a:gd name="connsiteX4-9" fmla="*/ 0 w 10519795"/>
              <a:gd name="connsiteY4-10" fmla="*/ 5889071 h 5889071"/>
              <a:gd name="connsiteX5-11" fmla="*/ 0 w 10519795"/>
              <a:gd name="connsiteY5-12" fmla="*/ 4404220 h 5889071"/>
              <a:gd name="connsiteX0-13" fmla="*/ 0 w 10519795"/>
              <a:gd name="connsiteY0-14" fmla="*/ 1954634 h 5889071"/>
              <a:gd name="connsiteX1-15" fmla="*/ 8389 w 10519795"/>
              <a:gd name="connsiteY1-16" fmla="*/ 0 h 5889071"/>
              <a:gd name="connsiteX2-17" fmla="*/ 10519795 w 10519795"/>
              <a:gd name="connsiteY2-18" fmla="*/ 0 h 5889071"/>
              <a:gd name="connsiteX3-19" fmla="*/ 10519795 w 10519795"/>
              <a:gd name="connsiteY3-20" fmla="*/ 5889071 h 5889071"/>
              <a:gd name="connsiteX4-21" fmla="*/ 0 w 10519795"/>
              <a:gd name="connsiteY4-22" fmla="*/ 5889071 h 5889071"/>
              <a:gd name="connsiteX5-23" fmla="*/ 0 w 10519795"/>
              <a:gd name="connsiteY5-24" fmla="*/ 4798502 h 588907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519795" h="5889071">
                <a:moveTo>
                  <a:pt x="0" y="1954634"/>
                </a:moveTo>
                <a:cubicBezTo>
                  <a:pt x="2796" y="1303089"/>
                  <a:pt x="5593" y="651545"/>
                  <a:pt x="8389" y="0"/>
                </a:cubicBezTo>
                <a:lnTo>
                  <a:pt x="10519795" y="0"/>
                </a:lnTo>
                <a:lnTo>
                  <a:pt x="10519795" y="5889071"/>
                </a:lnTo>
                <a:lnTo>
                  <a:pt x="0" y="5889071"/>
                </a:lnTo>
                <a:lnTo>
                  <a:pt x="0" y="4798502"/>
                </a:lnTo>
              </a:path>
            </a:pathLst>
          </a:custGeom>
          <a:noFill/>
          <a:ln w="28575">
            <a:solidFill>
              <a:srgbClr val="82C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b="0" i="0" strike="noStrike" kern="1200" cap="none" spc="0" normalizeH="0" baseline="0" noProof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pPr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098156" y="365125"/>
            <a:ext cx="1255643" cy="5811838"/>
          </a:xfrm>
        </p:spPr>
        <p:txBody>
          <a:bodyPr vert="eaVert"/>
          <a:lstStyle/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090991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50C52-3752-4FF7-8A69-104F4BA769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91639-D3FA-4C09-BA46-6E834520169C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C8D1EA6-2FE5-4057-B704-D6332987BDD0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680"/>
            <a:ext cx="9144000" cy="2254250"/>
          </a:xfrm>
        </p:spPr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西安市技工学校、职业培训机构校长岗位培训交流</a:t>
            </a:r>
            <a:br>
              <a:rPr lang="zh-CN" altLang="en-US" baseline="0"/>
            </a:br>
            <a:endParaRPr lang="zh-CN" altLang="en-US" baseline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>
                <a:sym typeface="+mn-ea"/>
              </a:rPr>
              <a:t>                                          </a:t>
            </a:r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                                       </a:t>
            </a:r>
            <a:r>
              <a:rPr lang="en-US" altLang="zh-CN" sz="3600">
                <a:sym typeface="+mn-ea"/>
              </a:rPr>
              <a:t>             ——</a:t>
            </a:r>
            <a:r>
              <a:rPr lang="zh-CN" altLang="en-US" sz="3600">
                <a:sym typeface="+mn-ea"/>
              </a:rPr>
              <a:t>李长江  </a:t>
            </a:r>
            <a:endParaRPr lang="zh-CN" altLang="en-US" sz="3600">
              <a:sym typeface="+mn-ea"/>
            </a:endParaRPr>
          </a:p>
          <a:p>
            <a:r>
              <a:rPr lang="en-US" altLang="zh-CN" sz="3600" dirty="0">
                <a:sym typeface="+mn-ea"/>
              </a:rPr>
              <a:t>2017</a:t>
            </a:r>
            <a:r>
              <a:rPr lang="zh-CN" altLang="en-US" sz="3600" dirty="0">
                <a:sym typeface="+mn-ea"/>
              </a:rPr>
              <a:t>年</a:t>
            </a:r>
            <a:r>
              <a:rPr lang="en-US" altLang="zh-CN" sz="3600" dirty="0">
                <a:sym typeface="+mn-ea"/>
              </a:rPr>
              <a:t>12</a:t>
            </a:r>
            <a:r>
              <a:rPr lang="zh-CN" altLang="en-US" sz="3600" dirty="0">
                <a:sym typeface="+mn-ea"/>
              </a:rPr>
              <a:t>月</a:t>
            </a:r>
            <a:endParaRPr lang="zh-CN" altLang="en-US" sz="3600" dirty="0">
              <a:sym typeface="+mn-ea"/>
            </a:endParaRPr>
          </a:p>
          <a:p>
            <a:endParaRPr lang="zh-CN" altLang="en-US" sz="3600" dirty="0">
              <a:sym typeface="+mn-ea"/>
            </a:endParaRPr>
          </a:p>
          <a:p>
            <a:endParaRPr lang="zh-CN" altLang="en-US" sz="3600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WordArt 2"/>
          <p:cNvSpPr>
            <a:spLocks noChangeArrowheads="1" noChangeShapeType="1" noTextEdit="1"/>
          </p:cNvSpPr>
          <p:nvPr/>
        </p:nvSpPr>
        <p:spPr bwMode="auto">
          <a:xfrm>
            <a:off x="5549711" y="2468167"/>
            <a:ext cx="1084659" cy="823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endParaRPr lang="zh-CN" altLang="en-US" sz="2100" b="1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4637838" y="2123819"/>
            <a:ext cx="2909888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组织</a:t>
            </a:r>
            <a:r>
              <a:rPr kumimoji="1" lang="en-US" altLang="zh-CN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个人：使命、愿景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4752287" y="3021807"/>
            <a:ext cx="1140619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氛围和谐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6528048" y="2806754"/>
            <a:ext cx="153233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战略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管理机制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993" name="Text Box 9" descr="50%"/>
          <p:cNvSpPr txBox="1">
            <a:spLocks noChangeArrowheads="1"/>
          </p:cNvSpPr>
          <p:nvPr/>
        </p:nvSpPr>
        <p:spPr bwMode="auto">
          <a:xfrm>
            <a:off x="5663952" y="2697957"/>
            <a:ext cx="827675" cy="506730"/>
          </a:xfrm>
          <a:prstGeom prst="rect">
            <a:avLst/>
          </a:prstGeom>
          <a:gradFill rotWithShape="1">
            <a:gsLst>
              <a:gs pos="0">
                <a:srgbClr val="CAAFFF"/>
              </a:gs>
              <a:gs pos="50000">
                <a:srgbClr val="FFFFFF"/>
              </a:gs>
              <a:gs pos="100000">
                <a:srgbClr val="CAA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共同愿景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995" name="WordArt 11"/>
          <p:cNvSpPr>
            <a:spLocks noChangeArrowheads="1" noChangeShapeType="1" noTextEdit="1"/>
          </p:cNvSpPr>
          <p:nvPr/>
        </p:nvSpPr>
        <p:spPr bwMode="auto">
          <a:xfrm>
            <a:off x="5576500" y="3319500"/>
            <a:ext cx="1084659" cy="823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endParaRPr lang="zh-CN" altLang="en-US" sz="2100" b="1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996" name="Text Box 12"/>
          <p:cNvSpPr txBox="1">
            <a:spLocks noChangeArrowheads="1"/>
          </p:cNvSpPr>
          <p:nvPr/>
        </p:nvSpPr>
        <p:spPr bwMode="auto">
          <a:xfrm>
            <a:off x="4781457" y="3968391"/>
            <a:ext cx="1140619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个人成长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997" name="Text Box 13" descr="50%"/>
          <p:cNvSpPr txBox="1">
            <a:spLocks noChangeArrowheads="1"/>
          </p:cNvSpPr>
          <p:nvPr/>
        </p:nvSpPr>
        <p:spPr bwMode="auto">
          <a:xfrm>
            <a:off x="5705029" y="3467138"/>
            <a:ext cx="827675" cy="506730"/>
          </a:xfrm>
          <a:prstGeom prst="rect">
            <a:avLst/>
          </a:prstGeom>
          <a:gradFill rotWithShape="1">
            <a:gsLst>
              <a:gs pos="0">
                <a:srgbClr val="CAAFFF"/>
              </a:gs>
              <a:gs pos="50000">
                <a:srgbClr val="FFFFFF"/>
              </a:gs>
              <a:gs pos="100000">
                <a:srgbClr val="CAA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团队学习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998" name="WordArt 14"/>
          <p:cNvSpPr>
            <a:spLocks noChangeArrowheads="1" noChangeShapeType="1" noTextEdit="1"/>
          </p:cNvSpPr>
          <p:nvPr/>
        </p:nvSpPr>
        <p:spPr bwMode="auto">
          <a:xfrm>
            <a:off x="5578881" y="4126931"/>
            <a:ext cx="1084659" cy="823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100" b="1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</a:t>
            </a:r>
            <a:endParaRPr lang="zh-CN" altLang="en-US" sz="2100" b="1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999" name="Text Box 15"/>
          <p:cNvSpPr txBox="1">
            <a:spLocks noChangeArrowheads="1"/>
          </p:cNvSpPr>
          <p:nvPr/>
        </p:nvSpPr>
        <p:spPr bwMode="auto">
          <a:xfrm>
            <a:off x="6514712" y="4775821"/>
            <a:ext cx="1458515" cy="506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工具、方法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知识、技能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8000" name="Text Box 16" descr="50%"/>
          <p:cNvSpPr txBox="1">
            <a:spLocks noChangeArrowheads="1"/>
          </p:cNvSpPr>
          <p:nvPr/>
        </p:nvSpPr>
        <p:spPr bwMode="auto">
          <a:xfrm>
            <a:off x="5695504" y="4285283"/>
            <a:ext cx="827675" cy="506730"/>
          </a:xfrm>
          <a:prstGeom prst="rect">
            <a:avLst/>
          </a:prstGeom>
          <a:gradFill rotWithShape="1">
            <a:gsLst>
              <a:gs pos="0">
                <a:srgbClr val="CAAFFF"/>
              </a:gs>
              <a:gs pos="50000">
                <a:srgbClr val="FFFFFF"/>
              </a:gs>
              <a:gs pos="100000">
                <a:srgbClr val="CAA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自我超越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5501934" y="5289724"/>
            <a:ext cx="1174517" cy="515540"/>
            <a:chOff x="2744" y="3838"/>
            <a:chExt cx="1905" cy="482"/>
          </a:xfrm>
        </p:grpSpPr>
        <p:sp>
          <p:nvSpPr>
            <p:cNvPr id="156709" name="Oval 18"/>
            <p:cNvSpPr>
              <a:spLocks noChangeArrowheads="1"/>
            </p:cNvSpPr>
            <p:nvPr/>
          </p:nvSpPr>
          <p:spPr bwMode="auto">
            <a:xfrm>
              <a:off x="2744" y="3929"/>
              <a:ext cx="1905" cy="391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zh-CN" altLang="en-US" sz="1500" b="1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自我习惯</a:t>
              </a:r>
              <a:endParaRPr lang="zh-CN" altLang="en-US" sz="900" b="1" smtClean="0">
                <a:solidFill>
                  <a:srgbClr val="000000"/>
                </a:solidFill>
                <a:latin typeface="华文中宋" panose="0201060004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6710" name="Line 19"/>
            <p:cNvSpPr>
              <a:spLocks noChangeShapeType="1"/>
            </p:cNvSpPr>
            <p:nvPr/>
          </p:nvSpPr>
          <p:spPr bwMode="auto">
            <a:xfrm>
              <a:off x="2880" y="3838"/>
              <a:ext cx="363" cy="13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b="1" smtClean="0">
                <a:solidFill>
                  <a:srgbClr val="000000"/>
                </a:solidFill>
                <a:latin typeface="华文中宋" panose="0201060004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6711" name="Line 20"/>
            <p:cNvSpPr>
              <a:spLocks noChangeShapeType="1"/>
            </p:cNvSpPr>
            <p:nvPr/>
          </p:nvSpPr>
          <p:spPr bwMode="auto">
            <a:xfrm flipH="1">
              <a:off x="4195" y="3838"/>
              <a:ext cx="363" cy="136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50" b="1" smtClean="0">
                <a:solidFill>
                  <a:srgbClr val="000000"/>
                </a:solidFill>
                <a:latin typeface="华文中宋" panose="0201060004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98005" name="Oval 21"/>
          <p:cNvSpPr>
            <a:spLocks noChangeArrowheads="1"/>
          </p:cNvSpPr>
          <p:nvPr/>
        </p:nvSpPr>
        <p:spPr bwMode="auto">
          <a:xfrm>
            <a:off x="4187875" y="4857676"/>
            <a:ext cx="611981" cy="33932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心力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98006" name="Oval 22"/>
          <p:cNvSpPr>
            <a:spLocks noChangeArrowheads="1"/>
          </p:cNvSpPr>
          <p:nvPr/>
        </p:nvSpPr>
        <p:spPr bwMode="auto">
          <a:xfrm>
            <a:off x="4205790" y="3885047"/>
            <a:ext cx="599052" cy="33932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内驱力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98007" name="Oval 23"/>
          <p:cNvSpPr>
            <a:spLocks noChangeArrowheads="1"/>
          </p:cNvSpPr>
          <p:nvPr/>
        </p:nvSpPr>
        <p:spPr bwMode="auto">
          <a:xfrm>
            <a:off x="4205790" y="2859882"/>
            <a:ext cx="611981" cy="339329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做人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98008" name="Oval 24"/>
          <p:cNvSpPr>
            <a:spLocks noChangeArrowheads="1"/>
          </p:cNvSpPr>
          <p:nvPr/>
        </p:nvSpPr>
        <p:spPr bwMode="auto">
          <a:xfrm>
            <a:off x="7500156" y="4857676"/>
            <a:ext cx="611981" cy="339328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能力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98009" name="Oval 25"/>
          <p:cNvSpPr>
            <a:spLocks noChangeArrowheads="1"/>
          </p:cNvSpPr>
          <p:nvPr/>
        </p:nvSpPr>
        <p:spPr bwMode="auto">
          <a:xfrm>
            <a:off x="7436675" y="3870275"/>
            <a:ext cx="648072" cy="339329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外驱力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298010" name="Oval 26"/>
          <p:cNvSpPr>
            <a:spLocks noChangeArrowheads="1"/>
          </p:cNvSpPr>
          <p:nvPr/>
        </p:nvSpPr>
        <p:spPr bwMode="auto">
          <a:xfrm>
            <a:off x="7427045" y="2914651"/>
            <a:ext cx="613172" cy="339329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做事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cxnSp>
        <p:nvCxnSpPr>
          <p:cNvPr id="298013" name="AutoShape 29"/>
          <p:cNvCxnSpPr>
            <a:cxnSpLocks noChangeShapeType="1"/>
            <a:stCxn id="298005" idx="0"/>
            <a:endCxn id="298006" idx="4"/>
          </p:cNvCxnSpPr>
          <p:nvPr/>
        </p:nvCxnSpPr>
        <p:spPr bwMode="auto">
          <a:xfrm rot="5400000" flipH="1" flipV="1">
            <a:off x="4182941" y="4535301"/>
            <a:ext cx="633301" cy="1145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round/>
            <a:tailEnd type="triangle" w="med" len="med"/>
          </a:ln>
        </p:spPr>
      </p:cxnSp>
      <p:cxnSp>
        <p:nvCxnSpPr>
          <p:cNvPr id="298014" name="AutoShape 30"/>
          <p:cNvCxnSpPr>
            <a:cxnSpLocks noChangeShapeType="1"/>
            <a:stCxn id="298006" idx="0"/>
            <a:endCxn id="298007" idx="4"/>
          </p:cNvCxnSpPr>
          <p:nvPr/>
        </p:nvCxnSpPr>
        <p:spPr bwMode="auto">
          <a:xfrm rot="5400000" flipH="1" flipV="1">
            <a:off x="4165631" y="3538897"/>
            <a:ext cx="685837" cy="646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round/>
            <a:tailEnd type="triangle" w="med" len="med"/>
          </a:ln>
        </p:spPr>
      </p:cxnSp>
      <p:cxnSp>
        <p:nvCxnSpPr>
          <p:cNvPr id="298015" name="AutoShape 31"/>
          <p:cNvCxnSpPr>
            <a:cxnSpLocks noChangeShapeType="1"/>
            <a:stCxn id="298007" idx="0"/>
            <a:endCxn id="4" idx="2"/>
          </p:cNvCxnSpPr>
          <p:nvPr/>
        </p:nvCxnSpPr>
        <p:spPr bwMode="auto">
          <a:xfrm rot="5400000" flipH="1" flipV="1">
            <a:off x="4694487" y="1820112"/>
            <a:ext cx="857064" cy="1222476"/>
          </a:xfrm>
          <a:prstGeom prst="curvedConnector2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</p:spPr>
      </p:cxnSp>
      <p:cxnSp>
        <p:nvCxnSpPr>
          <p:cNvPr id="298016" name="AutoShape 32"/>
          <p:cNvCxnSpPr>
            <a:cxnSpLocks noChangeShapeType="1"/>
            <a:stCxn id="298008" idx="0"/>
            <a:endCxn id="298009" idx="4"/>
          </p:cNvCxnSpPr>
          <p:nvPr/>
        </p:nvCxnSpPr>
        <p:spPr bwMode="auto">
          <a:xfrm rot="16200000" flipV="1">
            <a:off x="7459394" y="4510922"/>
            <a:ext cx="648072" cy="45436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round/>
            <a:tailEnd type="triangle" w="med" len="med"/>
          </a:ln>
        </p:spPr>
      </p:cxnSp>
      <p:cxnSp>
        <p:nvCxnSpPr>
          <p:cNvPr id="298017" name="AutoShape 33"/>
          <p:cNvCxnSpPr>
            <a:cxnSpLocks noChangeShapeType="1"/>
            <a:stCxn id="298009" idx="0"/>
            <a:endCxn id="298010" idx="4"/>
          </p:cNvCxnSpPr>
          <p:nvPr/>
        </p:nvCxnSpPr>
        <p:spPr bwMode="auto">
          <a:xfrm rot="16200000" flipV="1">
            <a:off x="7439023" y="3548587"/>
            <a:ext cx="616296" cy="27081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round/>
            <a:tailEnd type="triangle" w="med" len="med"/>
          </a:ln>
        </p:spPr>
      </p:cxnSp>
      <p:cxnSp>
        <p:nvCxnSpPr>
          <p:cNvPr id="298018" name="AutoShape 34"/>
          <p:cNvCxnSpPr>
            <a:cxnSpLocks noChangeShapeType="1"/>
            <a:stCxn id="298010" idx="0"/>
            <a:endCxn id="4" idx="6"/>
          </p:cNvCxnSpPr>
          <p:nvPr/>
        </p:nvCxnSpPr>
        <p:spPr bwMode="auto">
          <a:xfrm rot="16200000" flipV="1">
            <a:off x="6584614" y="1765634"/>
            <a:ext cx="911833" cy="1386201"/>
          </a:xfrm>
          <a:prstGeom prst="curvedConnector2">
            <a:avLst/>
          </a:prstGeom>
          <a:noFill/>
          <a:ln w="28575">
            <a:solidFill>
              <a:srgbClr val="FF3300"/>
            </a:solidFill>
            <a:round/>
            <a:tailEnd type="triangle" w="med" len="med"/>
          </a:ln>
        </p:spPr>
      </p:cxnSp>
      <p:sp>
        <p:nvSpPr>
          <p:cNvPr id="298019" name="Text Box 35" descr="50%"/>
          <p:cNvSpPr txBox="1">
            <a:spLocks noChangeArrowheads="1"/>
          </p:cNvSpPr>
          <p:nvPr/>
        </p:nvSpPr>
        <p:spPr bwMode="auto">
          <a:xfrm>
            <a:off x="4576670" y="4924649"/>
            <a:ext cx="1254919" cy="29908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心智改善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8020" name="Text Box 36" descr="50%"/>
          <p:cNvSpPr txBox="1">
            <a:spLocks noChangeArrowheads="1"/>
          </p:cNvSpPr>
          <p:nvPr/>
        </p:nvSpPr>
        <p:spPr bwMode="auto">
          <a:xfrm>
            <a:off x="4853862" y="4896074"/>
            <a:ext cx="826852" cy="506730"/>
          </a:xfrm>
          <a:prstGeom prst="rect">
            <a:avLst/>
          </a:prstGeom>
          <a:gradFill rotWithShape="1">
            <a:gsLst>
              <a:gs pos="0">
                <a:srgbClr val="CAAFFF"/>
              </a:gs>
              <a:gs pos="50000">
                <a:srgbClr val="FFFFFF"/>
              </a:gs>
              <a:gs pos="100000">
                <a:srgbClr val="CAAFFF"/>
              </a:gs>
            </a:gsLst>
            <a:lin ang="5400000" scaled="1"/>
          </a:gradFill>
          <a:ln w="9525" algn="ctr">
            <a:solidFill>
              <a:srgbClr val="000066"/>
            </a:solidFill>
            <a:miter lim="800000"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心智改善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988" name="Oval 4"/>
          <p:cNvSpPr>
            <a:spLocks noChangeArrowheads="1"/>
          </p:cNvSpPr>
          <p:nvPr/>
        </p:nvSpPr>
        <p:spPr bwMode="auto">
          <a:xfrm>
            <a:off x="5872370" y="1509304"/>
            <a:ext cx="338138" cy="30361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smtClean="0">
                <a:solidFill>
                  <a:srgbClr val="FF0000"/>
                </a:solidFill>
                <a:latin typeface="华文中宋" panose="02010600040101010101" pitchFamily="2" charset="-122"/>
              </a:rPr>
              <a:t>因</a:t>
            </a:r>
            <a:endParaRPr lang="zh-CN" altLang="en-US" sz="1200" b="1" smtClean="0">
              <a:solidFill>
                <a:srgbClr val="FF0000"/>
              </a:solidFill>
              <a:latin typeface="华文中宋" panose="02010600040101010101" pitchFamily="2" charset="-122"/>
            </a:endParaRPr>
          </a:p>
        </p:txBody>
      </p:sp>
      <p:sp>
        <p:nvSpPr>
          <p:cNvPr id="297989" name="Oval 5"/>
          <p:cNvSpPr>
            <a:spLocks noChangeArrowheads="1"/>
          </p:cNvSpPr>
          <p:nvPr/>
        </p:nvSpPr>
        <p:spPr bwMode="auto">
          <a:xfrm>
            <a:off x="5138049" y="2784873"/>
            <a:ext cx="338138" cy="30360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smtClean="0">
                <a:solidFill>
                  <a:srgbClr val="FF0000"/>
                </a:solidFill>
                <a:latin typeface="华文中宋" panose="02010600040101010101" pitchFamily="2" charset="-122"/>
              </a:rPr>
              <a:t>道</a:t>
            </a:r>
            <a:endParaRPr lang="zh-CN" altLang="en-US" sz="1200" b="1" smtClean="0">
              <a:solidFill>
                <a:srgbClr val="FF0000"/>
              </a:solidFill>
              <a:latin typeface="华文中宋" panose="02010600040101010101" pitchFamily="2" charset="-122"/>
            </a:endParaRPr>
          </a:p>
        </p:txBody>
      </p:sp>
      <p:sp>
        <p:nvSpPr>
          <p:cNvPr id="297990" name="Oval 6"/>
          <p:cNvSpPr>
            <a:spLocks noChangeArrowheads="1"/>
          </p:cNvSpPr>
          <p:nvPr/>
        </p:nvSpPr>
        <p:spPr bwMode="auto">
          <a:xfrm>
            <a:off x="6973025" y="2751536"/>
            <a:ext cx="338138" cy="30360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smtClean="0">
                <a:solidFill>
                  <a:srgbClr val="FF0000"/>
                </a:solidFill>
                <a:latin typeface="华文中宋" panose="02010600040101010101" pitchFamily="2" charset="-122"/>
              </a:rPr>
              <a:t>术</a:t>
            </a:r>
            <a:endParaRPr lang="zh-CN" altLang="en-US" sz="1200" b="1" smtClean="0">
              <a:solidFill>
                <a:srgbClr val="FF0000"/>
              </a:solidFill>
              <a:latin typeface="华文中宋" panose="02010600040101010101" pitchFamily="2" charset="-122"/>
            </a:endParaRPr>
          </a:p>
        </p:txBody>
      </p:sp>
      <p:sp>
        <p:nvSpPr>
          <p:cNvPr id="298011" name="Text Box 27" descr="50%"/>
          <p:cNvSpPr txBox="1">
            <a:spLocks noChangeArrowheads="1"/>
          </p:cNvSpPr>
          <p:nvPr/>
        </p:nvSpPr>
        <p:spPr bwMode="auto">
          <a:xfrm rot="-267177">
            <a:off x="8145429" y="3087287"/>
            <a:ext cx="390525" cy="1081907"/>
          </a:xfrm>
          <a:prstGeom prst="rect">
            <a:avLst/>
          </a:prstGeom>
          <a:gradFill rotWithShape="1">
            <a:gsLst>
              <a:gs pos="0">
                <a:srgbClr val="CAAFFF"/>
              </a:gs>
              <a:gs pos="50000">
                <a:srgbClr val="FFFFFF"/>
              </a:gs>
              <a:gs pos="100000">
                <a:srgbClr val="CAA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</a:ln>
        </p:spPr>
        <p:txBody>
          <a:bodyPr vert="eaVert"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系统思考</a:t>
            </a:r>
            <a:endParaRPr kumimoji="1" lang="zh-CN" altLang="en-US" sz="135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7" descr="50%"/>
          <p:cNvSpPr txBox="1">
            <a:spLocks noChangeArrowheads="1"/>
          </p:cNvSpPr>
          <p:nvPr/>
        </p:nvSpPr>
        <p:spPr bwMode="auto">
          <a:xfrm rot="266336">
            <a:off x="3725725" y="3099120"/>
            <a:ext cx="390525" cy="1081907"/>
          </a:xfrm>
          <a:prstGeom prst="rect">
            <a:avLst/>
          </a:prstGeom>
          <a:gradFill rotWithShape="1">
            <a:gsLst>
              <a:gs pos="0">
                <a:srgbClr val="CAAFFF"/>
              </a:gs>
              <a:gs pos="50000">
                <a:srgbClr val="FFFFFF"/>
              </a:gs>
              <a:gs pos="100000">
                <a:srgbClr val="CAAFFF"/>
              </a:gs>
            </a:gsLst>
            <a:lin ang="5400000" scaled="1"/>
          </a:gradFill>
          <a:ln w="9525">
            <a:solidFill>
              <a:srgbClr val="000066"/>
            </a:solidFill>
            <a:miter lim="800000"/>
          </a:ln>
        </p:spPr>
        <p:txBody>
          <a:bodyPr vert="eaVert"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系统思考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Oval 26"/>
          <p:cNvSpPr>
            <a:spLocks noChangeArrowheads="1"/>
          </p:cNvSpPr>
          <p:nvPr/>
        </p:nvSpPr>
        <p:spPr bwMode="auto">
          <a:xfrm>
            <a:off x="5734257" y="1833154"/>
            <a:ext cx="613172" cy="339329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意义</a:t>
            </a:r>
            <a:endParaRPr kumimoji="1" lang="zh-CN" altLang="en-US" b="1" dirty="0" smtClean="0">
              <a:solidFill>
                <a:srgbClr val="FF0000"/>
              </a:solidFill>
              <a:latin typeface="Times New Roman" panose="02020603050405020304" pitchFamily="18" charset="0"/>
              <a:ea typeface="隶书" panose="02010509060101010101" pitchFamily="49" charset="-122"/>
            </a:endParaRPr>
          </a:p>
        </p:txBody>
      </p:sp>
      <p:sp>
        <p:nvSpPr>
          <p:cNvPr id="40" name="灯片编号占位符 39"/>
          <p:cNvSpPr>
            <a:spLocks noGrp="1"/>
          </p:cNvSpPr>
          <p:nvPr>
            <p:ph type="sldNum" sz="quarter" idx="10"/>
          </p:nvPr>
        </p:nvSpPr>
        <p:spPr>
          <a:xfrm>
            <a:off x="7581900" y="5433008"/>
            <a:ext cx="1600200" cy="357188"/>
          </a:xfrm>
        </p:spPr>
        <p:txBody>
          <a:bodyPr/>
          <a:lstStyle/>
          <a:p>
            <a:pPr>
              <a:defRPr/>
            </a:pPr>
            <a:fld id="{95B4DDBB-DDBD-4749-A72B-E014001A1F98}" type="slidenum">
              <a:rPr lang="zh-CN" altLang="en-US" sz="1350" smtClean="0"/>
            </a:fld>
            <a:endParaRPr lang="en-US" altLang="zh-CN" sz="1350" dirty="0"/>
          </a:p>
        </p:txBody>
      </p:sp>
      <p:sp>
        <p:nvSpPr>
          <p:cNvPr id="57" name="TextBox 7"/>
          <p:cNvSpPr txBox="1">
            <a:spLocks noChangeArrowheads="1"/>
          </p:cNvSpPr>
          <p:nvPr/>
        </p:nvSpPr>
        <p:spPr bwMode="auto">
          <a:xfrm>
            <a:off x="2440708" y="1160748"/>
            <a:ext cx="3243580" cy="691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rgbClr val="002060"/>
                </a:solidFill>
                <a:latin typeface="华文中宋" panose="02010600040101010101" pitchFamily="2" charset="-122"/>
              </a:rPr>
              <a:t>第四种</a:t>
            </a:r>
            <a:r>
              <a:rPr lang="en-US" altLang="zh-CN" sz="2400" b="1" dirty="0" smtClean="0">
                <a:solidFill>
                  <a:srgbClr val="002060"/>
                </a:solidFill>
                <a:latin typeface="华文中宋" panose="02010600040101010101" pitchFamily="2" charset="-122"/>
              </a:rPr>
              <a:t>——</a:t>
            </a:r>
            <a:r>
              <a:rPr lang="zh-CN" altLang="en-US" sz="2400" b="1" dirty="0" smtClean="0">
                <a:solidFill>
                  <a:srgbClr val="002060"/>
                </a:solidFill>
                <a:latin typeface="华文中宋" panose="02010600040101010101" pitchFamily="2" charset="-122"/>
              </a:rPr>
              <a:t>幸福型组织</a:t>
            </a:r>
            <a:endParaRPr lang="en-US" altLang="zh-CN" sz="2400" b="1" dirty="0" smtClean="0">
              <a:solidFill>
                <a:srgbClr val="002060"/>
              </a:solidFill>
              <a:latin typeface="华文中宋" panose="02010600040101010101" pitchFamily="2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5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关注场域和意义</a:t>
            </a:r>
            <a:endParaRPr lang="en-US" altLang="zh-CN" sz="1500" b="1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6582054" y="3986611"/>
            <a:ext cx="1516856" cy="299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规矩</a:t>
            </a:r>
            <a:r>
              <a:rPr kumimoji="1" lang="en-US" altLang="zh-CN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r>
              <a:rPr kumimoji="1" lang="zh-CN" altLang="en-US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业绩</a:t>
            </a:r>
            <a:endParaRPr kumimoji="1" lang="zh-CN" altLang="en-US" sz="135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矩形 23"/>
          <p:cNvSpPr>
            <a:spLocks noChangeArrowheads="1"/>
          </p:cNvSpPr>
          <p:nvPr/>
        </p:nvSpPr>
        <p:spPr bwMode="auto">
          <a:xfrm>
            <a:off x="7662174" y="1646802"/>
            <a:ext cx="1728676" cy="5067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350" b="1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宋体" panose="02010600030101010101" pitchFamily="2" charset="-122"/>
              </a:rPr>
              <a:t>意义闭环</a:t>
            </a:r>
            <a:endParaRPr lang="en-US" altLang="zh-CN" sz="1350" b="1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1350" b="1" smtClean="0">
                <a:solidFill>
                  <a:srgbClr val="000000"/>
                </a:solidFill>
                <a:latin typeface="隶书" panose="02010509060101010101" pitchFamily="49" charset="-122"/>
                <a:ea typeface="隶书" panose="02010509060101010101" pitchFamily="49" charset="-122"/>
                <a:cs typeface="宋体" panose="02010600030101010101" pitchFamily="2" charset="-122"/>
              </a:rPr>
              <a:t>持续提升生命品质！</a:t>
            </a:r>
            <a:endParaRPr lang="en-US" altLang="zh-CN" sz="1350" b="1" smtClean="0">
              <a:solidFill>
                <a:srgbClr val="000000"/>
              </a:solidFill>
              <a:latin typeface="隶书" panose="02010509060101010101" pitchFamily="49" charset="-122"/>
              <a:ea typeface="隶书" panose="020105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2" name="矩形 22"/>
          <p:cNvSpPr>
            <a:spLocks noChangeArrowheads="1"/>
          </p:cNvSpPr>
          <p:nvPr/>
        </p:nvSpPr>
        <p:spPr bwMode="auto">
          <a:xfrm>
            <a:off x="6582054" y="954305"/>
            <a:ext cx="3240360" cy="714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zh-CN" altLang="en-US" sz="1350" b="1" dirty="0" smtClean="0">
                <a:solidFill>
                  <a:srgbClr val="000000"/>
                </a:solidFill>
                <a:latin typeface="+mn-ea"/>
              </a:rPr>
              <a:t>当激活人们的</a:t>
            </a:r>
            <a:r>
              <a:rPr lang="zh-CN" altLang="en-US" sz="1350" b="1" dirty="0" smtClean="0">
                <a:solidFill>
                  <a:srgbClr val="FF0000"/>
                </a:solidFill>
                <a:latin typeface="+mn-ea"/>
              </a:rPr>
              <a:t>精神信念</a:t>
            </a:r>
            <a:r>
              <a:rPr lang="zh-CN" altLang="en-US" sz="1350" b="1" dirty="0" smtClean="0">
                <a:solidFill>
                  <a:srgbClr val="000000"/>
                </a:solidFill>
                <a:latin typeface="+mn-ea"/>
              </a:rPr>
              <a:t>，</a:t>
            </a:r>
            <a:endParaRPr lang="en-US" altLang="zh-CN" sz="1350" b="1" dirty="0" smtClean="0">
              <a:solidFill>
                <a:srgbClr val="000000"/>
              </a:solidFill>
              <a:latin typeface="+mn-ea"/>
            </a:endParaRPr>
          </a:p>
          <a:p>
            <a:pPr eaLnBrk="0" hangingPunct="0">
              <a:buNone/>
            </a:pPr>
            <a:r>
              <a:rPr lang="zh-CN" altLang="en-US" sz="1350" b="1" dirty="0" smtClean="0">
                <a:solidFill>
                  <a:srgbClr val="000000"/>
                </a:solidFill>
                <a:latin typeface="+mn-ea"/>
              </a:rPr>
              <a:t>并转化为生产力时，</a:t>
            </a:r>
            <a:endParaRPr lang="en-US" altLang="zh-CN" sz="1350" b="1" dirty="0" smtClean="0">
              <a:solidFill>
                <a:srgbClr val="000000"/>
              </a:solidFill>
              <a:latin typeface="+mn-ea"/>
            </a:endParaRPr>
          </a:p>
          <a:p>
            <a:pPr eaLnBrk="0" hangingPunct="0">
              <a:buNone/>
            </a:pPr>
            <a:r>
              <a:rPr lang="zh-CN" altLang="en-US" sz="1350" b="1" dirty="0" smtClean="0">
                <a:solidFill>
                  <a:srgbClr val="000000"/>
                </a:solidFill>
                <a:latin typeface="+mn-ea"/>
              </a:rPr>
              <a:t>其为组织带来的能量相当于引爆核能。</a:t>
            </a:r>
            <a:endParaRPr lang="zh-CN" altLang="en-US" sz="1350" b="1" dirty="0" smtClean="0">
              <a:solidFill>
                <a:srgbClr val="000000"/>
              </a:solidFill>
              <a:latin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ldLvl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95BD3A-C7B0-4CF8-AFF6-48C6134F0E62}" type="slidenum">
              <a:rPr lang="en-US" altLang="zh-CN" sz="1350" smtClean="0"/>
            </a:fld>
            <a:endParaRPr lang="en-US" altLang="zh-CN" sz="1350" smtClean="0">
              <a:solidFill>
                <a:srgbClr val="808080"/>
              </a:solidFill>
            </a:endParaRPr>
          </a:p>
        </p:txBody>
      </p:sp>
      <p:grpSp>
        <p:nvGrpSpPr>
          <p:cNvPr id="2" name="组合 13"/>
          <p:cNvGrpSpPr/>
          <p:nvPr/>
        </p:nvGrpSpPr>
        <p:grpSpPr bwMode="auto">
          <a:xfrm>
            <a:off x="3450023" y="2309813"/>
            <a:ext cx="3294050" cy="3063404"/>
            <a:chOff x="2462368" y="1756048"/>
            <a:chExt cx="4125856" cy="4193232"/>
          </a:xfrm>
        </p:grpSpPr>
        <p:sp>
          <p:nvSpPr>
            <p:cNvPr id="6" name="椭圆 5"/>
            <p:cNvSpPr/>
            <p:nvPr/>
          </p:nvSpPr>
          <p:spPr>
            <a:xfrm>
              <a:off x="2703411" y="2403929"/>
              <a:ext cx="3681934" cy="3527353"/>
            </a:xfrm>
            <a:prstGeom prst="ellipse">
              <a:avLst/>
            </a:prstGeom>
            <a:solidFill>
              <a:srgbClr val="99FF99"/>
            </a:solidFill>
            <a:ln>
              <a:solidFill>
                <a:sysClr val="windowText" lastClr="000000"/>
              </a:solidFill>
            </a:ln>
          </p:spPr>
          <p:txBody>
            <a:bodyPr anchor="ctr"/>
            <a:lstStyle/>
            <a:p>
              <a:pPr marL="342900" indent="-342900" algn="ctr">
                <a:lnSpc>
                  <a:spcPts val="1800"/>
                </a:lnSpc>
                <a:buClr>
                  <a:srgbClr val="5B9BD5">
                    <a:lumMod val="75000"/>
                  </a:srgbClr>
                </a:buClr>
                <a:buSzPct val="90000"/>
                <a:defRPr/>
              </a:pPr>
              <a:endParaRPr lang="zh-CN" altLang="en-US" sz="1200" b="1" kern="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125237" y="3051810"/>
              <a:ext cx="2886492" cy="2897470"/>
            </a:xfrm>
            <a:prstGeom prst="ellipse">
              <a:avLst/>
            </a:prstGeom>
            <a:solidFill>
              <a:srgbClr val="FFFF00"/>
            </a:solidFill>
            <a:ln>
              <a:solidFill>
                <a:sysClr val="windowText" lastClr="000000"/>
              </a:solidFill>
            </a:ln>
          </p:spPr>
          <p:txBody>
            <a:bodyPr anchor="ctr"/>
            <a:lstStyle/>
            <a:p>
              <a:pPr marL="342900" indent="-342900" algn="ctr">
                <a:lnSpc>
                  <a:spcPts val="1800"/>
                </a:lnSpc>
                <a:buClr>
                  <a:srgbClr val="5B9BD5">
                    <a:lumMod val="75000"/>
                  </a:srgbClr>
                </a:buClr>
                <a:buSzPct val="90000"/>
                <a:defRPr/>
              </a:pPr>
              <a:endParaRPr lang="zh-CN" altLang="en-US" sz="1200" b="1" kern="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418506" y="3771679"/>
              <a:ext cx="2233667" cy="2169603"/>
            </a:xfrm>
            <a:prstGeom prst="ellipse">
              <a:avLst/>
            </a:prstGeom>
            <a:solidFill>
              <a:srgbClr val="ED7D31">
                <a:lumMod val="60000"/>
                <a:lumOff val="4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anchor="ctr"/>
            <a:lstStyle/>
            <a:p>
              <a:pPr marL="342900" indent="-342900" algn="ctr">
                <a:lnSpc>
                  <a:spcPts val="1800"/>
                </a:lnSpc>
                <a:buClr>
                  <a:srgbClr val="5B9BD5">
                    <a:lumMod val="75000"/>
                  </a:srgbClr>
                </a:buClr>
                <a:buSzPct val="90000"/>
                <a:defRPr/>
              </a:pPr>
              <a:endParaRPr lang="zh-CN" altLang="en-US" sz="1200" b="1" kern="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780071" y="4491547"/>
              <a:ext cx="1512545" cy="1439736"/>
            </a:xfrm>
            <a:prstGeom prst="ellipse">
              <a:avLst/>
            </a:prstGeom>
            <a:solidFill>
              <a:srgbClr val="E7E6E6">
                <a:lumMod val="90000"/>
              </a:srgbClr>
            </a:solidFill>
            <a:ln>
              <a:solidFill>
                <a:sysClr val="windowText" lastClr="000000"/>
              </a:solidFill>
            </a:ln>
          </p:spPr>
          <p:txBody>
            <a:bodyPr lIns="0" tIns="0" rIns="0" bIns="0" anchor="ctr"/>
            <a:lstStyle/>
            <a:p>
              <a:pPr marL="342900" indent="-342900" algn="ctr">
                <a:lnSpc>
                  <a:spcPts val="1800"/>
                </a:lnSpc>
                <a:buClr>
                  <a:srgbClr val="5B9BD5">
                    <a:lumMod val="75000"/>
                  </a:srgbClr>
                </a:buClr>
                <a:buSzPct val="90000"/>
                <a:defRPr/>
              </a:pPr>
              <a:r>
                <a:rPr lang="zh-CN" altLang="en-US" sz="1500" b="1" kern="0" dirty="0">
                  <a:solidFill>
                    <a:prstClr val="black"/>
                  </a:solidFill>
                  <a:latin typeface="华文中宋" panose="02010600040101010101" pitchFamily="2" charset="-122"/>
                </a:rPr>
                <a:t>安全感</a:t>
              </a:r>
              <a:endParaRPr lang="zh-CN" altLang="en-US" sz="1500" b="1" kern="0" dirty="0">
                <a:solidFill>
                  <a:prstClr val="black"/>
                </a:solidFill>
                <a:latin typeface="华文中宋" panose="02010600040101010101" pitchFamily="2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462368" y="1756048"/>
              <a:ext cx="4125856" cy="4185233"/>
            </a:xfrm>
            <a:prstGeom prst="ellipse">
              <a:avLst/>
            </a:prstGeom>
            <a:ln w="28575">
              <a:solidFill>
                <a:sysClr val="windowText" lastClr="000000"/>
              </a:solidFill>
            </a:ln>
          </p:spPr>
          <p:txBody>
            <a:bodyPr anchor="ctr"/>
            <a:lstStyle/>
            <a:p>
              <a:pPr marL="342900" indent="-342900" algn="ctr">
                <a:lnSpc>
                  <a:spcPts val="1800"/>
                </a:lnSpc>
                <a:buClr>
                  <a:srgbClr val="5B9BD5">
                    <a:lumMod val="75000"/>
                  </a:srgbClr>
                </a:buClr>
                <a:buSzPct val="90000"/>
                <a:defRPr/>
              </a:pPr>
              <a:endParaRPr lang="zh-CN" altLang="en-US" sz="1200" b="1" kern="0" dirty="0">
                <a:solidFill>
                  <a:prstClr val="black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57707" name="矩形 19"/>
            <p:cNvSpPr>
              <a:spLocks noChangeArrowheads="1"/>
            </p:cNvSpPr>
            <p:nvPr/>
          </p:nvSpPr>
          <p:spPr bwMode="auto">
            <a:xfrm>
              <a:off x="4019066" y="4081622"/>
              <a:ext cx="1092809" cy="440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342900" indent="-342900" algn="ct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E75B6"/>
                </a:buClr>
                <a:buSzPct val="90000"/>
              </a:pPr>
              <a:r>
                <a:rPr lang="zh-CN" altLang="en-US" b="1" smtClean="0">
                  <a:solidFill>
                    <a:srgbClr val="000000"/>
                  </a:solidFill>
                  <a:latin typeface="华文中宋" panose="02010600040101010101" pitchFamily="2" charset="-122"/>
                </a:rPr>
                <a:t>归属感</a:t>
              </a:r>
              <a:endParaRPr lang="zh-CN" altLang="en-US" b="1" smtClean="0">
                <a:solidFill>
                  <a:srgbClr val="000000"/>
                </a:solidFill>
                <a:latin typeface="华文中宋" panose="02010600040101010101" pitchFamily="2" charset="-122"/>
              </a:endParaRPr>
            </a:p>
          </p:txBody>
        </p:sp>
        <p:sp>
          <p:nvSpPr>
            <p:cNvPr id="157708" name="矩形 20"/>
            <p:cNvSpPr>
              <a:spLocks noChangeArrowheads="1"/>
            </p:cNvSpPr>
            <p:nvPr/>
          </p:nvSpPr>
          <p:spPr bwMode="auto">
            <a:xfrm>
              <a:off x="4032122" y="3305765"/>
              <a:ext cx="1092809" cy="440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342900" indent="-342900" algn="ct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E75B6"/>
                </a:buClr>
                <a:buSzPct val="90000"/>
              </a:pPr>
              <a:r>
                <a:rPr lang="zh-CN" altLang="en-US" b="1" smtClean="0">
                  <a:solidFill>
                    <a:srgbClr val="000000"/>
                  </a:solidFill>
                  <a:latin typeface="华文中宋" panose="02010600040101010101" pitchFamily="2" charset="-122"/>
                </a:rPr>
                <a:t>价值感</a:t>
              </a:r>
              <a:endParaRPr lang="zh-CN" altLang="en-US" b="1" smtClean="0">
                <a:solidFill>
                  <a:srgbClr val="000000"/>
                </a:solidFill>
                <a:latin typeface="华文中宋" panose="02010600040101010101" pitchFamily="2" charset="-122"/>
              </a:endParaRPr>
            </a:p>
          </p:txBody>
        </p:sp>
        <p:sp>
          <p:nvSpPr>
            <p:cNvPr id="157709" name="矩形 21"/>
            <p:cNvSpPr>
              <a:spLocks noChangeArrowheads="1"/>
            </p:cNvSpPr>
            <p:nvPr/>
          </p:nvSpPr>
          <p:spPr bwMode="auto">
            <a:xfrm>
              <a:off x="4002996" y="2613890"/>
              <a:ext cx="1092809" cy="440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342900" indent="-342900" algn="ct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E75B6"/>
                </a:buClr>
                <a:buSzPct val="90000"/>
              </a:pPr>
              <a:r>
                <a:rPr lang="zh-CN" altLang="en-US" b="1" smtClean="0">
                  <a:solidFill>
                    <a:srgbClr val="000000"/>
                  </a:solidFill>
                  <a:latin typeface="华文中宋" panose="02010600040101010101" pitchFamily="2" charset="-122"/>
                </a:rPr>
                <a:t>专注感</a:t>
              </a:r>
              <a:endParaRPr lang="zh-CN" altLang="en-US" b="1" smtClean="0">
                <a:solidFill>
                  <a:srgbClr val="000000"/>
                </a:solidFill>
                <a:latin typeface="华文中宋" panose="02010600040101010101" pitchFamily="2" charset="-122"/>
              </a:endParaRPr>
            </a:p>
          </p:txBody>
        </p:sp>
        <p:sp>
          <p:nvSpPr>
            <p:cNvPr id="157710" name="矩形 22"/>
            <p:cNvSpPr>
              <a:spLocks noChangeArrowheads="1"/>
            </p:cNvSpPr>
            <p:nvPr/>
          </p:nvSpPr>
          <p:spPr bwMode="auto">
            <a:xfrm>
              <a:off x="4005004" y="1960011"/>
              <a:ext cx="1092809" cy="4406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marL="342900" indent="-342900" algn="ctr" fontAlgn="base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  <a:buClr>
                  <a:srgbClr val="2E75B6"/>
                </a:buClr>
                <a:buSzPct val="90000"/>
              </a:pPr>
              <a:r>
                <a:rPr lang="zh-CN" altLang="en-US" b="1" smtClean="0">
                  <a:solidFill>
                    <a:srgbClr val="000000"/>
                  </a:solidFill>
                  <a:latin typeface="华文中宋" panose="02010600040101010101" pitchFamily="2" charset="-122"/>
                </a:rPr>
                <a:t>意义感</a:t>
              </a:r>
              <a:endParaRPr lang="zh-CN" altLang="en-US" b="1" smtClean="0">
                <a:solidFill>
                  <a:srgbClr val="000000"/>
                </a:solidFill>
                <a:latin typeface="华文中宋" panose="02010600040101010101" pitchFamily="2" charset="-122"/>
              </a:endParaRPr>
            </a:p>
          </p:txBody>
        </p:sp>
      </p:grpSp>
      <p:sp>
        <p:nvSpPr>
          <p:cNvPr id="157700" name="Rectangle 10"/>
          <p:cNvSpPr>
            <a:spLocks noRot="1" noChangeArrowheads="1"/>
          </p:cNvSpPr>
          <p:nvPr/>
        </p:nvSpPr>
        <p:spPr bwMode="auto">
          <a:xfrm>
            <a:off x="3018235" y="983289"/>
            <a:ext cx="5657850" cy="771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4290" tIns="17145" rIns="34290" bIns="17145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srgbClr val="000000"/>
                </a:solidFill>
                <a:latin typeface="华文中宋" panose="02010600040101010101" pitchFamily="2" charset="-122"/>
              </a:rPr>
              <a:t>关注意义，提升生命品质</a:t>
            </a:r>
            <a:endParaRPr kumimoji="1" lang="zh-CN" altLang="en-US" sz="2400" b="1" dirty="0" smtClean="0">
              <a:solidFill>
                <a:srgbClr val="000000"/>
              </a:solidFill>
              <a:latin typeface="华文中宋" panose="02010600040101010101" pitchFamily="2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125670" y="2294874"/>
            <a:ext cx="54006" cy="29163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068108" y="2202972"/>
            <a:ext cx="1998222" cy="36925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</a:rPr>
              <a:t>在组织里的人，没有成长的需求，只是生存的需求</a:t>
            </a:r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</a:rPr>
              <a:t>组织一定得不到发展。</a:t>
            </a:r>
            <a:endParaRPr lang="en-US" altLang="zh-CN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endParaRPr lang="en-US" altLang="zh-CN" b="1" dirty="0" smtClean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b="1" dirty="0" smtClean="0">
                <a:latin typeface="楷体" panose="02010609060101010101" charset="-122"/>
                <a:ea typeface="楷体" panose="02010609060101010101" charset="-122"/>
              </a:rPr>
              <a:t>满足感很高的员工，如果满足感是来源于生存因素或者关系因素，而不是成长因素，对于组织来说是很有害的。</a:t>
            </a:r>
            <a:endParaRPr lang="zh-CN" altLang="en-US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7B227C-7C05-45FF-80B3-B4948B4016C1}" type="slidenum">
              <a:rPr lang="en-US" altLang="zh-CN" sz="1350" smtClean="0"/>
            </a:fld>
            <a:endParaRPr lang="en-US" altLang="zh-CN" sz="1050" b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0560" y="835566"/>
            <a:ext cx="232537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CN" altLang="en-US" sz="2400" b="1" dirty="0" smtClean="0">
                <a:solidFill>
                  <a:prstClr val="black"/>
                </a:solidFill>
                <a:latin typeface="华文中宋" panose="02010600040101010101" pitchFamily="2" charset="-122"/>
              </a:rPr>
              <a:t>创建幸福型组织</a:t>
            </a:r>
            <a:endParaRPr lang="zh-CN" altLang="en-US" sz="2400" b="1" dirty="0"/>
          </a:p>
        </p:txBody>
      </p:sp>
      <p:grpSp>
        <p:nvGrpSpPr>
          <p:cNvPr id="25" name="组合 15"/>
          <p:cNvGrpSpPr/>
          <p:nvPr/>
        </p:nvGrpSpPr>
        <p:grpSpPr>
          <a:xfrm>
            <a:off x="3610608" y="2266291"/>
            <a:ext cx="1760292" cy="1485387"/>
            <a:chOff x="3200400" y="2420938"/>
            <a:chExt cx="2728913" cy="2701925"/>
          </a:xfrm>
        </p:grpSpPr>
        <p:sp>
          <p:nvSpPr>
            <p:cNvPr id="26" name="等腰三角形 25"/>
            <p:cNvSpPr/>
            <p:nvPr/>
          </p:nvSpPr>
          <p:spPr>
            <a:xfrm>
              <a:off x="3519488" y="3048000"/>
              <a:ext cx="2057400" cy="167640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zh-CN" altLang="en-US" sz="1050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4038600" y="2420938"/>
              <a:ext cx="976313" cy="1008062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kumimoji="1" lang="zh-CN" altLang="en-US" sz="135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使命</a:t>
              </a:r>
              <a:endParaRPr kumimoji="1" lang="en-US" altLang="zh-CN" sz="135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ctr" eaLnBrk="0" hangingPunct="0">
                <a:buNone/>
              </a:pPr>
              <a:r>
                <a:rPr lang="zh-CN" altLang="en-US" sz="135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愿景</a:t>
              </a:r>
              <a:endParaRPr kumimoji="1" lang="zh-CN" altLang="en-US" sz="135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8" name="Oval 7"/>
            <p:cNvSpPr>
              <a:spLocks noChangeArrowheads="1"/>
            </p:cNvSpPr>
            <p:nvPr/>
          </p:nvSpPr>
          <p:spPr bwMode="auto">
            <a:xfrm>
              <a:off x="4953000" y="4114800"/>
              <a:ext cx="976313" cy="1008063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kumimoji="1" lang="zh-CN" altLang="en-US" sz="135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学习</a:t>
              </a:r>
              <a:endParaRPr kumimoji="1" lang="en-US" altLang="zh-CN" sz="135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ctr" eaLnBrk="0" hangingPunct="0">
                <a:buNone/>
              </a:pPr>
              <a:r>
                <a:rPr kumimoji="1" lang="zh-CN" altLang="en-US" sz="135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成长</a:t>
              </a:r>
              <a:endParaRPr kumimoji="1" lang="zh-CN" altLang="en-US" sz="1350" b="1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3200400" y="4114800"/>
              <a:ext cx="976313" cy="1008063"/>
            </a:xfrm>
            <a:prstGeom prst="ellipse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  <a:tileRect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lang="zh-CN" altLang="en-US" sz="135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内外</a:t>
              </a:r>
              <a:endParaRPr lang="en-US" altLang="zh-CN" sz="135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  <a:p>
              <a:pPr algn="ctr" eaLnBrk="0" hangingPunct="0">
                <a:buNone/>
              </a:pPr>
              <a:r>
                <a:rPr lang="zh-CN" altLang="en-US" sz="135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激励</a:t>
              </a:r>
              <a:endParaRPr kumimoji="1" lang="zh-CN" altLang="en-US" sz="135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30" name="矩形 22"/>
            <p:cNvSpPr>
              <a:spLocks noChangeArrowheads="1"/>
            </p:cNvSpPr>
            <p:nvPr/>
          </p:nvSpPr>
          <p:spPr bwMode="auto">
            <a:xfrm>
              <a:off x="3886200" y="3659858"/>
              <a:ext cx="1371600" cy="9402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"/>
                </a:spcBef>
                <a:buNone/>
              </a:pPr>
              <a:r>
                <a:rPr kumimoji="1" lang="zh-CN" alt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内在</a:t>
              </a:r>
              <a:endParaRPr kumimoji="1" lang="zh-CN" alt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  <a:p>
              <a:pPr algn="ctr" eaLnBrk="0" hangingPunct="0">
                <a:spcBef>
                  <a:spcPct val="5000"/>
                </a:spcBef>
                <a:buNone/>
              </a:pPr>
              <a:r>
                <a:rPr kumimoji="1" lang="zh-CN" altLang="en-US" sz="135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幸福感</a:t>
              </a:r>
              <a:endParaRPr kumimoji="1" lang="zh-CN" altLang="en-US" sz="1350" b="1" dirty="0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</p:txBody>
        </p:sp>
      </p:grpSp>
      <p:grpSp>
        <p:nvGrpSpPr>
          <p:cNvPr id="39" name="组合 16"/>
          <p:cNvGrpSpPr/>
          <p:nvPr/>
        </p:nvGrpSpPr>
        <p:grpSpPr>
          <a:xfrm>
            <a:off x="6792702" y="3410531"/>
            <a:ext cx="1523677" cy="1429070"/>
            <a:chOff x="3278088" y="2529595"/>
            <a:chExt cx="2728913" cy="2627775"/>
          </a:xfrm>
        </p:grpSpPr>
        <p:sp>
          <p:nvSpPr>
            <p:cNvPr id="40" name="等腰三角形 39"/>
            <p:cNvSpPr/>
            <p:nvPr/>
          </p:nvSpPr>
          <p:spPr>
            <a:xfrm>
              <a:off x="3597176" y="3139449"/>
              <a:ext cx="2057400" cy="163039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None/>
                <a:defRPr/>
              </a:pPr>
              <a:endParaRPr lang="zh-CN" altLang="en-US" sz="1200"/>
            </a:p>
          </p:txBody>
        </p:sp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4116288" y="2529595"/>
              <a:ext cx="976313" cy="980397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kumimoji="1" lang="zh-CN" altLang="en-US" sz="1500" b="1" dirty="0" smtClean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意义</a:t>
              </a:r>
              <a:endParaRPr kumimoji="1" lang="en-US" altLang="zh-CN" sz="1500" b="1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5030688" y="4176972"/>
              <a:ext cx="976313" cy="98039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kumimoji="1" lang="zh-CN" altLang="en-US" sz="1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专注</a:t>
              </a:r>
              <a:endParaRPr kumimoji="1" lang="en-US" altLang="zh-CN" sz="15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43" name="Oval 6"/>
            <p:cNvSpPr>
              <a:spLocks noChangeArrowheads="1"/>
            </p:cNvSpPr>
            <p:nvPr/>
          </p:nvSpPr>
          <p:spPr bwMode="auto">
            <a:xfrm>
              <a:off x="3278088" y="4176972"/>
              <a:ext cx="976313" cy="98039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kumimoji="1" lang="zh-CN" altLang="en-US" sz="15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隶书" panose="02010509060101010101" pitchFamily="49" charset="-122"/>
                </a:rPr>
                <a:t>喜悦</a:t>
              </a:r>
              <a:endParaRPr kumimoji="1" lang="zh-CN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隶书" panose="02010509060101010101" pitchFamily="49" charset="-122"/>
              </a:endParaRPr>
            </a:p>
          </p:txBody>
        </p:sp>
        <p:sp>
          <p:nvSpPr>
            <p:cNvPr id="44" name="矩形 22"/>
            <p:cNvSpPr>
              <a:spLocks noChangeArrowheads="1"/>
            </p:cNvSpPr>
            <p:nvPr/>
          </p:nvSpPr>
          <p:spPr bwMode="auto">
            <a:xfrm>
              <a:off x="3963888" y="3669070"/>
              <a:ext cx="1371601" cy="8628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"/>
                </a:spcBef>
                <a:buNone/>
              </a:pPr>
              <a:r>
                <a:rPr kumimoji="1"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内在</a:t>
              </a:r>
              <a:endParaRPr kumimoji="1"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  <a:p>
              <a:pPr algn="ctr" eaLnBrk="0" hangingPunct="0">
                <a:spcBef>
                  <a:spcPct val="5000"/>
                </a:spcBef>
                <a:buNone/>
              </a:pPr>
              <a:r>
                <a:rPr kumimoji="1" lang="zh-CN" alt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幸福感</a:t>
              </a:r>
              <a:endParaRPr kumimoji="1" lang="zh-CN" alt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826544" y="1678781"/>
            <a:ext cx="6449854" cy="3949541"/>
            <a:chOff x="2796" y="1658"/>
            <a:chExt cx="13543" cy="8293"/>
          </a:xfrm>
        </p:grpSpPr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>
              <a:off x="8138" y="2825"/>
              <a:ext cx="1575" cy="1231"/>
            </a:xfrm>
            <a:prstGeom prst="wedgeRoundRectCallout">
              <a:avLst>
                <a:gd name="adj1" fmla="val -91696"/>
                <a:gd name="adj2" fmla="val 65565"/>
                <a:gd name="adj3" fmla="val 16667"/>
              </a:avLst>
            </a:prstGeom>
            <a:noFill/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kumimoji="1" lang="zh-CN" altLang="en-US" sz="1500" b="1">
                  <a:solidFill>
                    <a:srgbClr val="00206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外在</a:t>
              </a:r>
              <a:endParaRPr kumimoji="1" lang="zh-CN" altLang="en-US" sz="1500" b="1">
                <a:solidFill>
                  <a:srgbClr val="00206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  <a:p>
              <a:pPr algn="ctr" eaLnBrk="0" hangingPunct="0">
                <a:buNone/>
              </a:pPr>
              <a:r>
                <a:rPr kumimoji="1" lang="zh-CN" altLang="en-US" sz="1500" b="1">
                  <a:solidFill>
                    <a:srgbClr val="00206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幸福感</a:t>
              </a:r>
              <a:endParaRPr kumimoji="1" lang="zh-CN" altLang="en-US" sz="1500" b="1">
                <a:solidFill>
                  <a:srgbClr val="00206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</p:txBody>
        </p:sp>
        <p:grpSp>
          <p:nvGrpSpPr>
            <p:cNvPr id="20" name="组合 17"/>
            <p:cNvGrpSpPr/>
            <p:nvPr/>
          </p:nvGrpSpPr>
          <p:grpSpPr>
            <a:xfrm>
              <a:off x="2796" y="1658"/>
              <a:ext cx="6915" cy="5213"/>
              <a:chOff x="1981200" y="1198563"/>
              <a:chExt cx="5687144" cy="4516437"/>
            </a:xfrm>
          </p:grpSpPr>
          <p:sp>
            <p:nvSpPr>
              <p:cNvPr id="21" name="等腰三角形 20"/>
              <p:cNvSpPr/>
              <p:nvPr/>
            </p:nvSpPr>
            <p:spPr>
              <a:xfrm>
                <a:off x="2235848" y="1600200"/>
                <a:ext cx="5177848" cy="3733800"/>
              </a:xfrm>
              <a:prstGeom prst="triangle">
                <a:avLst>
                  <a:gd name="adj" fmla="val 49295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 sz="1200"/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4219982" y="1198563"/>
                <a:ext cx="1188358" cy="1011237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ts val="0"/>
                  </a:spcBef>
                  <a:buNone/>
                </a:pPr>
                <a:r>
                  <a:rPr kumimoji="1" lang="zh-CN" altLang="en-US" sz="1350" b="1" dirty="0" smtClean="0">
                    <a:solidFill>
                      <a:srgbClr val="00206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可持续</a:t>
                </a:r>
                <a:endParaRPr kumimoji="1" lang="en-US" altLang="zh-CN" sz="1350" b="1" dirty="0" smtClean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  <a:p>
                <a:pPr algn="ctr" eaLnBrk="0" hangingPunct="0">
                  <a:spcBef>
                    <a:spcPts val="0"/>
                  </a:spcBef>
                  <a:buNone/>
                </a:pPr>
                <a:r>
                  <a:rPr lang="zh-CN" altLang="en-US" sz="1350" b="1" dirty="0" smtClean="0">
                    <a:solidFill>
                      <a:srgbClr val="00206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业绩</a:t>
                </a:r>
                <a:endParaRPr kumimoji="1" lang="zh-CN" altLang="en-US" sz="1350" b="1" dirty="0">
                  <a:solidFill>
                    <a:srgbClr val="00206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3" name="Oval 6"/>
              <p:cNvSpPr>
                <a:spLocks noChangeArrowheads="1"/>
              </p:cNvSpPr>
              <p:nvPr/>
            </p:nvSpPr>
            <p:spPr bwMode="auto">
              <a:xfrm>
                <a:off x="1981200" y="4648200"/>
                <a:ext cx="1273241" cy="1066800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ts val="0"/>
                  </a:spcBef>
                  <a:buNone/>
                </a:pPr>
                <a:r>
                  <a:rPr kumimoji="1" lang="zh-CN" altLang="en-US" sz="135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组织</a:t>
                </a:r>
                <a:endParaRPr kumimoji="1" lang="en-US" altLang="zh-CN" sz="13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0" hangingPunct="0">
                  <a:spcBef>
                    <a:spcPts val="0"/>
                  </a:spcBef>
                  <a:buNone/>
                </a:pPr>
                <a:r>
                  <a:rPr kumimoji="1" lang="zh-CN" altLang="en-US" sz="135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氛围</a:t>
                </a:r>
                <a:endParaRPr kumimoji="1" lang="zh-CN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24" name="Oval 7"/>
              <p:cNvSpPr>
                <a:spLocks noChangeArrowheads="1"/>
              </p:cNvSpPr>
              <p:nvPr/>
            </p:nvSpPr>
            <p:spPr bwMode="auto">
              <a:xfrm>
                <a:off x="6479986" y="4711700"/>
                <a:ext cx="1188358" cy="1003300"/>
              </a:xfrm>
              <a:prstGeom prst="ellipse">
                <a:avLst/>
              </a:prstGeom>
              <a:solidFill>
                <a:srgbClr val="CCFFCC"/>
              </a:soli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ts val="0"/>
                  </a:spcBef>
                  <a:buNone/>
                </a:pPr>
                <a:r>
                  <a:rPr kumimoji="1" lang="zh-CN" altLang="en-US" sz="135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有效</a:t>
                </a:r>
                <a:endParaRPr kumimoji="1" lang="en-US" altLang="zh-CN" sz="13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  <a:p>
                <a:pPr algn="ctr" eaLnBrk="0" hangingPunct="0">
                  <a:spcBef>
                    <a:spcPts val="0"/>
                  </a:spcBef>
                  <a:buNone/>
                </a:pPr>
                <a:r>
                  <a:rPr kumimoji="1" lang="zh-CN" altLang="en-US" sz="135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运营</a:t>
                </a:r>
                <a:endParaRPr kumimoji="1" lang="zh-CN" altLang="en-US" sz="135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868" y="7021"/>
              <a:ext cx="3280" cy="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b="1" dirty="0" smtClean="0">
                  <a:solidFill>
                    <a:prstClr val="black"/>
                  </a:solidFill>
                  <a:latin typeface="华文中宋" panose="02010600040101010101" pitchFamily="2" charset="-122"/>
                </a:rPr>
                <a:t>组织幸福特征</a:t>
              </a:r>
              <a:endParaRPr lang="zh-CN" altLang="en-US" b="1" dirty="0"/>
            </a:p>
          </p:txBody>
        </p:sp>
        <p:sp>
          <p:nvSpPr>
            <p:cNvPr id="33" name="AutoShape 18"/>
            <p:cNvSpPr>
              <a:spLocks noChangeArrowheads="1"/>
            </p:cNvSpPr>
            <p:nvPr/>
          </p:nvSpPr>
          <p:spPr bwMode="auto">
            <a:xfrm>
              <a:off x="14820" y="5170"/>
              <a:ext cx="1519" cy="1218"/>
            </a:xfrm>
            <a:prstGeom prst="wedgeRoundRectCallout">
              <a:avLst>
                <a:gd name="adj1" fmla="val -117648"/>
                <a:gd name="adj2" fmla="val 69347"/>
                <a:gd name="adj3" fmla="val 16667"/>
              </a:avLst>
            </a:prstGeom>
            <a:noFill/>
            <a:ln w="9525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eaLnBrk="0" hangingPunct="0">
                <a:buNone/>
              </a:pPr>
              <a:r>
                <a:rPr kumimoji="1" lang="zh-CN" altLang="en-US" sz="1500" b="1">
                  <a:solidFill>
                    <a:srgbClr val="00206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外在</a:t>
              </a:r>
              <a:endParaRPr kumimoji="1" lang="zh-CN" altLang="en-US" sz="1500" b="1">
                <a:solidFill>
                  <a:srgbClr val="00206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  <a:p>
              <a:pPr algn="ctr" eaLnBrk="0" hangingPunct="0">
                <a:buNone/>
              </a:pPr>
              <a:r>
                <a:rPr kumimoji="1" lang="zh-CN" altLang="en-US" sz="1500" b="1">
                  <a:solidFill>
                    <a:srgbClr val="002060"/>
                  </a:solidFill>
                  <a:latin typeface="Times New Roman" panose="02020603050405020304" pitchFamily="18" charset="0"/>
                  <a:ea typeface="华文隶书" panose="02010800040101010101" charset="-122"/>
                </a:rPr>
                <a:t>幸福感</a:t>
              </a:r>
              <a:endParaRPr kumimoji="1" lang="zh-CN" altLang="en-US" sz="1500" b="1">
                <a:solidFill>
                  <a:srgbClr val="002060"/>
                </a:solidFill>
                <a:latin typeface="Times New Roman" panose="02020603050405020304" pitchFamily="18" charset="0"/>
                <a:ea typeface="华文隶书" panose="02010800040101010101" charset="-122"/>
              </a:endParaRPr>
            </a:p>
          </p:txBody>
        </p:sp>
        <p:grpSp>
          <p:nvGrpSpPr>
            <p:cNvPr id="34" name="组合 17"/>
            <p:cNvGrpSpPr/>
            <p:nvPr/>
          </p:nvGrpSpPr>
          <p:grpSpPr>
            <a:xfrm>
              <a:off x="9713" y="3926"/>
              <a:ext cx="5885" cy="4951"/>
              <a:chOff x="2058888" y="1365395"/>
              <a:chExt cx="5020072" cy="4335515"/>
            </a:xfrm>
          </p:grpSpPr>
          <p:sp>
            <p:nvSpPr>
              <p:cNvPr id="35" name="等腰三角形 34"/>
              <p:cNvSpPr/>
              <p:nvPr/>
            </p:nvSpPr>
            <p:spPr>
              <a:xfrm>
                <a:off x="2287488" y="1731382"/>
                <a:ext cx="4648200" cy="3631330"/>
              </a:xfrm>
              <a:prstGeom prst="triangle">
                <a:avLst>
                  <a:gd name="adj" fmla="val 49295"/>
                </a:avLst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buNone/>
                  <a:defRPr/>
                </a:pPr>
                <a:endParaRPr lang="zh-CN" altLang="en-US" sz="1350"/>
              </a:p>
            </p:txBody>
          </p:sp>
          <p:sp>
            <p:nvSpPr>
              <p:cNvPr id="36" name="Oval 4"/>
              <p:cNvSpPr>
                <a:spLocks noChangeArrowheads="1"/>
              </p:cNvSpPr>
              <p:nvPr/>
            </p:nvSpPr>
            <p:spPr bwMode="auto">
              <a:xfrm>
                <a:off x="4068663" y="1365395"/>
                <a:ext cx="1066800" cy="9834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  <a:buNone/>
                </a:pPr>
                <a:r>
                  <a:rPr kumimoji="1" lang="zh-CN" altLang="en-US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财富</a:t>
                </a:r>
                <a:endParaRPr kumimoji="1" lang="zh-CN" altLang="en-US" sz="15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37" name="Oval 6"/>
              <p:cNvSpPr>
                <a:spLocks noChangeArrowheads="1"/>
              </p:cNvSpPr>
              <p:nvPr/>
            </p:nvSpPr>
            <p:spPr bwMode="auto">
              <a:xfrm>
                <a:off x="2058888" y="4653136"/>
                <a:ext cx="1143000" cy="103752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  <a:buNone/>
                </a:pPr>
                <a:r>
                  <a:rPr kumimoji="1" lang="zh-CN" altLang="en-US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关系</a:t>
                </a:r>
                <a:endParaRPr kumimoji="1" lang="zh-CN" altLang="en-US" sz="15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  <p:sp>
            <p:nvSpPr>
              <p:cNvPr id="38" name="Oval 7"/>
              <p:cNvSpPr>
                <a:spLocks noChangeArrowheads="1"/>
              </p:cNvSpPr>
              <p:nvPr/>
            </p:nvSpPr>
            <p:spPr bwMode="auto">
              <a:xfrm>
                <a:off x="6012160" y="4725144"/>
                <a:ext cx="1066800" cy="97576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99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  <a:buNone/>
                </a:pPr>
                <a:r>
                  <a:rPr kumimoji="1" lang="zh-CN" altLang="en-US" sz="15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健康</a:t>
                </a:r>
                <a:endParaRPr kumimoji="1" lang="zh-CN" altLang="en-US" sz="15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11332" y="9178"/>
              <a:ext cx="3280" cy="7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 b="1" dirty="0" smtClean="0">
                  <a:solidFill>
                    <a:prstClr val="black"/>
                  </a:solidFill>
                  <a:latin typeface="华文中宋" panose="02010600040101010101" pitchFamily="2" charset="-122"/>
                </a:rPr>
                <a:t>个人幸福特征</a:t>
              </a:r>
              <a:endParaRPr lang="zh-CN" alt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2650" y="2253854"/>
            <a:ext cx="7886700" cy="3443288"/>
          </a:xfrm>
        </p:spPr>
        <p:txBody>
          <a:bodyPr/>
          <a:p>
            <a:endParaRPr lang="zh-CN" altLang="en-US"/>
          </a:p>
        </p:txBody>
      </p:sp>
      <p:sp>
        <p:nvSpPr>
          <p:cNvPr id="265237" name="Rectangle 21"/>
          <p:cNvSpPr>
            <a:spLocks noChangeArrowheads="1"/>
          </p:cNvSpPr>
          <p:nvPr/>
        </p:nvSpPr>
        <p:spPr bwMode="auto">
          <a:xfrm>
            <a:off x="2332990" y="1160780"/>
            <a:ext cx="3493135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>
            <a:spAutoFit/>
          </a:bodyPr>
          <a:p>
            <a:pPr eaLnBrk="0" hangingPunct="0">
              <a:spcBef>
                <a:spcPct val="50000"/>
              </a:spcBef>
            </a:pPr>
            <a:r>
              <a:rPr kumimoji="1" lang="zh-CN" altLang="en-US" sz="2400" b="1" baseline="0" dirty="0" smtClean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仅仅有业绩</a:t>
            </a:r>
            <a:r>
              <a:rPr kumimoji="1" lang="zh-CN" altLang="en-US" sz="2400" b="1" dirty="0" smtClean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是</a:t>
            </a:r>
            <a:r>
              <a:rPr kumimoji="1" lang="zh-CN" altLang="en-US" sz="2400" b="1" baseline="0" dirty="0" smtClean="0">
                <a:solidFill>
                  <a:schemeClr val="tx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不够的</a:t>
            </a:r>
            <a:endParaRPr kumimoji="1" lang="zh-CN" altLang="en-US" sz="2400" b="1" baseline="0" dirty="0">
              <a:solidFill>
                <a:schemeClr val="tx2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645569" y="2038350"/>
            <a:ext cx="6781324" cy="2661285"/>
            <a:chOff x="3480" y="2480"/>
            <a:chExt cx="12360" cy="5588"/>
          </a:xfrm>
        </p:grpSpPr>
        <p:grpSp>
          <p:nvGrpSpPr>
            <p:cNvPr id="4" name="Group 2"/>
            <p:cNvGrpSpPr/>
            <p:nvPr/>
          </p:nvGrpSpPr>
          <p:grpSpPr bwMode="auto">
            <a:xfrm>
              <a:off x="4440" y="4475"/>
              <a:ext cx="10560" cy="1548"/>
              <a:chOff x="576" y="1919"/>
              <a:chExt cx="4512" cy="619"/>
            </a:xfrm>
          </p:grpSpPr>
          <p:sp>
            <p:nvSpPr>
              <p:cNvPr id="265219" name="Oval 3"/>
              <p:cNvSpPr>
                <a:spLocks noChangeArrowheads="1"/>
              </p:cNvSpPr>
              <p:nvPr/>
            </p:nvSpPr>
            <p:spPr bwMode="auto">
              <a:xfrm>
                <a:off x="576" y="1968"/>
                <a:ext cx="864" cy="42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</a:ln>
              <a:effectLst/>
            </p:spPr>
            <p:txBody>
              <a:bodyPr wrap="none" anchor="ctr"/>
              <a:p>
                <a:pPr algn="ctr"/>
                <a:r>
                  <a:rPr lang="zh-CN" altLang="en-US" b="1" baseline="0" dirty="0" smtClean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业绩好</a:t>
                </a:r>
                <a:endParaRPr lang="zh-CN" altLang="en-US" b="1" baseline="0" dirty="0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20" name="Oval 4"/>
              <p:cNvSpPr>
                <a:spLocks noChangeArrowheads="1"/>
              </p:cNvSpPr>
              <p:nvPr/>
            </p:nvSpPr>
            <p:spPr bwMode="auto">
              <a:xfrm>
                <a:off x="2112" y="1968"/>
                <a:ext cx="912" cy="429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85882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</a:ln>
              <a:effectLst/>
            </p:spPr>
            <p:txBody>
              <a:bodyPr wrap="none" anchor="ctr"/>
              <a:p>
                <a:pPr algn="ctr"/>
                <a:r>
                  <a:rPr lang="zh-CN" altLang="en-US" b="1" baseline="0">
                    <a:solidFill>
                      <a:schemeClr val="bg1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管理好</a:t>
                </a:r>
                <a:endParaRPr lang="zh-CN" altLang="en-US" b="1" baseline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21" name="AutoShape 5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1344" cy="38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00CC"/>
                  </a:gs>
                  <a:gs pos="50000">
                    <a:schemeClr val="bg1"/>
                  </a:gs>
                  <a:gs pos="100000">
                    <a:srgbClr val="9900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p>
                <a:pPr algn="ctr" eaLnBrk="0" hangingPunct="0"/>
                <a:r>
                  <a:rPr kumimoji="1" lang="zh-CN" altLang="en-US" b="1" baseline="0">
                    <a:solidFill>
                      <a:srgbClr val="0000CC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可能成功</a:t>
                </a:r>
                <a:endParaRPr kumimoji="1" lang="zh-CN" altLang="en-US" b="1" baseline="0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22" name="Rectangle 6"/>
              <p:cNvSpPr>
                <a:spLocks noChangeArrowheads="1"/>
              </p:cNvSpPr>
              <p:nvPr/>
            </p:nvSpPr>
            <p:spPr bwMode="auto">
              <a:xfrm>
                <a:off x="1579" y="1919"/>
                <a:ext cx="401" cy="6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 algn="ctr" eaLnBrk="0" hangingPunct="0"/>
                <a:r>
                  <a:rPr kumimoji="1" lang="en-US" altLang="zh-CN" sz="4050" b="1" baseline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+</a:t>
                </a:r>
                <a:endParaRPr kumimoji="1" lang="en-US" altLang="zh-CN" sz="4050" b="1" baseline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23" name="Rectangle 7"/>
              <p:cNvSpPr>
                <a:spLocks noChangeArrowheads="1"/>
              </p:cNvSpPr>
              <p:nvPr/>
            </p:nvSpPr>
            <p:spPr bwMode="auto">
              <a:xfrm>
                <a:off x="3212" y="1938"/>
                <a:ext cx="401" cy="6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 algn="ctr" eaLnBrk="0" hangingPunct="0"/>
                <a:r>
                  <a:rPr kumimoji="1" lang="en-US" altLang="zh-CN" sz="4050" b="1" baseline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=</a:t>
                </a:r>
                <a:endParaRPr kumimoji="1" lang="en-US" altLang="zh-CN" sz="4050" b="1" baseline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265224" name="Oval 8"/>
            <p:cNvSpPr>
              <a:spLocks noChangeArrowheads="1"/>
            </p:cNvSpPr>
            <p:nvPr/>
          </p:nvSpPr>
          <p:spPr bwMode="auto">
            <a:xfrm>
              <a:off x="6400" y="6710"/>
              <a:ext cx="2043" cy="1073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85882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800080"/>
              </a:solidFill>
              <a:round/>
            </a:ln>
            <a:effectLst/>
          </p:spPr>
          <p:txBody>
            <a:bodyPr wrap="none" anchor="ctr"/>
            <a:p>
              <a:pPr algn="ctr"/>
              <a:r>
                <a:rPr lang="zh-CN" altLang="en-US" sz="1500" b="1" baseline="0">
                  <a:solidFill>
                    <a:schemeClr val="bg1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管理好</a:t>
              </a:r>
              <a:endParaRPr lang="zh-CN" altLang="en-US" sz="1500" b="1" baseline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5" name="Group 9"/>
            <p:cNvGrpSpPr/>
            <p:nvPr/>
          </p:nvGrpSpPr>
          <p:grpSpPr bwMode="auto">
            <a:xfrm>
              <a:off x="3480" y="6568"/>
              <a:ext cx="2925" cy="1500"/>
              <a:chOff x="432" y="2934"/>
              <a:chExt cx="1170" cy="600"/>
            </a:xfrm>
          </p:grpSpPr>
          <p:sp>
            <p:nvSpPr>
              <p:cNvPr id="265226" name="Oval 10"/>
              <p:cNvSpPr>
                <a:spLocks noChangeArrowheads="1"/>
              </p:cNvSpPr>
              <p:nvPr/>
            </p:nvSpPr>
            <p:spPr bwMode="auto">
              <a:xfrm>
                <a:off x="432" y="2989"/>
                <a:ext cx="774" cy="42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</a:ln>
              <a:effectLst/>
            </p:spPr>
            <p:txBody>
              <a:bodyPr wrap="none" anchor="ctr"/>
              <a:p>
                <a:pPr algn="ctr"/>
                <a:r>
                  <a:rPr lang="zh-CN" altLang="en-US" sz="1500" b="1" baseline="0" dirty="0" smtClean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业绩好</a:t>
                </a:r>
                <a:endParaRPr lang="zh-CN" altLang="en-US" sz="1500" b="1" baseline="0" dirty="0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27" name="Rectangle 11"/>
              <p:cNvSpPr>
                <a:spLocks noChangeArrowheads="1"/>
              </p:cNvSpPr>
              <p:nvPr/>
            </p:nvSpPr>
            <p:spPr bwMode="auto">
              <a:xfrm>
                <a:off x="1227" y="2934"/>
                <a:ext cx="375" cy="6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 algn="ctr" eaLnBrk="0" hangingPunct="0"/>
                <a:r>
                  <a:rPr kumimoji="1" lang="en-US" altLang="zh-CN" sz="4050" b="1" baseline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+</a:t>
                </a:r>
                <a:endParaRPr kumimoji="1" lang="en-US" altLang="zh-CN" sz="4050" b="1" baseline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grpSp>
          <p:nvGrpSpPr>
            <p:cNvPr id="7" name="Group 12"/>
            <p:cNvGrpSpPr/>
            <p:nvPr/>
          </p:nvGrpSpPr>
          <p:grpSpPr bwMode="auto">
            <a:xfrm>
              <a:off x="11885" y="6560"/>
              <a:ext cx="3955" cy="1500"/>
              <a:chOff x="3794" y="2931"/>
              <a:chExt cx="1582" cy="600"/>
            </a:xfrm>
          </p:grpSpPr>
          <p:sp>
            <p:nvSpPr>
              <p:cNvPr id="265229" name="AutoShape 13"/>
              <p:cNvSpPr>
                <a:spLocks noChangeArrowheads="1"/>
              </p:cNvSpPr>
              <p:nvPr/>
            </p:nvSpPr>
            <p:spPr bwMode="auto">
              <a:xfrm>
                <a:off x="4215" y="3031"/>
                <a:ext cx="1161" cy="38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00CC"/>
                  </a:gs>
                  <a:gs pos="50000">
                    <a:schemeClr val="bg1"/>
                  </a:gs>
                  <a:gs pos="100000">
                    <a:srgbClr val="9900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p>
                <a:pPr algn="ctr" eaLnBrk="0" hangingPunct="0"/>
                <a:r>
                  <a:rPr kumimoji="1" lang="zh-CN" altLang="en-US" b="1" baseline="0">
                    <a:solidFill>
                      <a:srgbClr val="0000CC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持续成功</a:t>
                </a:r>
                <a:endParaRPr kumimoji="1" lang="zh-CN" altLang="en-US" b="1" baseline="0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30" name="Rectangle 14"/>
              <p:cNvSpPr>
                <a:spLocks noChangeArrowheads="1"/>
              </p:cNvSpPr>
              <p:nvPr/>
            </p:nvSpPr>
            <p:spPr bwMode="auto">
              <a:xfrm>
                <a:off x="3794" y="2931"/>
                <a:ext cx="375" cy="6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 algn="ctr" eaLnBrk="0" hangingPunct="0"/>
                <a:r>
                  <a:rPr kumimoji="1" lang="en-US" altLang="zh-CN" sz="4050" b="1" baseline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=</a:t>
                </a:r>
                <a:endParaRPr kumimoji="1" lang="en-US" altLang="zh-CN" sz="4050" b="1" baseline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265231" name="Oval 15"/>
            <p:cNvSpPr>
              <a:spLocks noChangeArrowheads="1"/>
            </p:cNvSpPr>
            <p:nvPr/>
          </p:nvSpPr>
          <p:spPr bwMode="auto">
            <a:xfrm>
              <a:off x="9315" y="6705"/>
              <a:ext cx="2553" cy="10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9FF33"/>
                </a:gs>
              </a:gsLst>
              <a:path path="shape">
                <a:fillToRect l="50000" t="50000" r="50000" b="50000"/>
              </a:path>
            </a:gradFill>
            <a:ln w="9525" algn="ctr">
              <a:solidFill>
                <a:srgbClr val="800080"/>
              </a:solidFill>
              <a:round/>
            </a:ln>
            <a:effectLst/>
          </p:spPr>
          <p:txBody>
            <a:bodyPr wrap="none" anchor="ctr"/>
            <a:p>
              <a:pPr algn="ctr"/>
              <a:r>
                <a:rPr lang="zh-CN" altLang="en-US" b="1" baseline="0">
                  <a:solidFill>
                    <a:srgbClr val="FF33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文化好</a:t>
              </a:r>
              <a:endParaRPr lang="zh-CN" altLang="en-US" b="1" baseline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265232" name="Rectangle 16"/>
            <p:cNvSpPr>
              <a:spLocks noChangeArrowheads="1"/>
            </p:cNvSpPr>
            <p:nvPr/>
          </p:nvSpPr>
          <p:spPr bwMode="auto">
            <a:xfrm>
              <a:off x="8416" y="6568"/>
              <a:ext cx="938" cy="150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p>
              <a:pPr algn="ctr" eaLnBrk="0" hangingPunct="0"/>
              <a:r>
                <a:rPr kumimoji="1" lang="en-US" altLang="zh-CN" sz="4050" b="1" baseline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+</a:t>
              </a:r>
              <a:endParaRPr kumimoji="1" lang="en-US" altLang="zh-CN" sz="4050" b="1" baseline="0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grpSp>
          <p:nvGrpSpPr>
            <p:cNvPr id="8" name="Group 17"/>
            <p:cNvGrpSpPr/>
            <p:nvPr/>
          </p:nvGrpSpPr>
          <p:grpSpPr bwMode="auto">
            <a:xfrm>
              <a:off x="3720" y="2480"/>
              <a:ext cx="11040" cy="1500"/>
              <a:chOff x="432" y="959"/>
              <a:chExt cx="4416" cy="600"/>
            </a:xfrm>
          </p:grpSpPr>
          <p:sp>
            <p:nvSpPr>
              <p:cNvPr id="265234" name="Oval 18"/>
              <p:cNvSpPr>
                <a:spLocks noChangeArrowheads="1"/>
              </p:cNvSpPr>
              <p:nvPr/>
            </p:nvSpPr>
            <p:spPr bwMode="auto">
              <a:xfrm>
                <a:off x="432" y="1008"/>
                <a:ext cx="1002" cy="477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800080"/>
                </a:solidFill>
                <a:round/>
              </a:ln>
              <a:effectLst/>
            </p:spPr>
            <p:txBody>
              <a:bodyPr wrap="none" anchor="ctr"/>
              <a:p>
                <a:pPr algn="ctr"/>
                <a:r>
                  <a:rPr lang="zh-CN" altLang="en-US" b="1" baseline="0" dirty="0" smtClean="0">
                    <a:solidFill>
                      <a:srgbClr val="0000FF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业绩好</a:t>
                </a:r>
                <a:endParaRPr lang="zh-CN" altLang="en-US" b="1" baseline="0" dirty="0">
                  <a:solidFill>
                    <a:srgbClr val="0000FF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35" name="AutoShape 19"/>
              <p:cNvSpPr>
                <a:spLocks noChangeArrowheads="1"/>
              </p:cNvSpPr>
              <p:nvPr/>
            </p:nvSpPr>
            <p:spPr bwMode="auto">
              <a:xfrm>
                <a:off x="1846" y="1053"/>
                <a:ext cx="3002" cy="38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9900CC"/>
                  </a:gs>
                  <a:gs pos="50000">
                    <a:schemeClr val="bg1"/>
                  </a:gs>
                  <a:gs pos="100000">
                    <a:srgbClr val="9900CC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</a:ln>
              <a:effectLst/>
            </p:spPr>
            <p:txBody>
              <a:bodyPr wrap="none" anchor="ctr"/>
              <a:p>
                <a:pPr algn="ctr" eaLnBrk="0" hangingPunct="0"/>
                <a:r>
                  <a:rPr kumimoji="1" lang="zh-CN" altLang="en-US" b="1" baseline="0">
                    <a:solidFill>
                      <a:srgbClr val="0000CC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成功是偶然的，失败是必然的</a:t>
                </a:r>
                <a:endParaRPr kumimoji="1" lang="zh-CN" altLang="en-US" b="1" baseline="0">
                  <a:solidFill>
                    <a:srgbClr val="0000CC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  <p:sp>
            <p:nvSpPr>
              <p:cNvPr id="265236" name="Rectangle 20"/>
              <p:cNvSpPr>
                <a:spLocks noChangeArrowheads="1"/>
              </p:cNvSpPr>
              <p:nvPr/>
            </p:nvSpPr>
            <p:spPr bwMode="auto">
              <a:xfrm>
                <a:off x="1431" y="959"/>
                <a:ext cx="375" cy="60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ffectLst/>
            </p:spPr>
            <p:txBody>
              <a:bodyPr wrap="square">
                <a:spAutoFit/>
              </a:bodyPr>
              <a:p>
                <a:pPr algn="ctr" eaLnBrk="0" hangingPunct="0"/>
                <a:r>
                  <a:rPr kumimoji="1" lang="en-US" altLang="zh-CN" sz="4050" b="1" baseline="0" dirty="0">
                    <a:solidFill>
                      <a:srgbClr val="FF0000"/>
                    </a:solidFill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=</a:t>
                </a:r>
                <a:endParaRPr kumimoji="1" lang="en-US" altLang="zh-CN" sz="4050" b="1" baseline="0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72920" y="1342708"/>
            <a:ext cx="8229600" cy="1143000"/>
          </a:xfrm>
        </p:spPr>
        <p:txBody>
          <a:bodyPr/>
          <a:p>
            <a:pPr algn="ctr">
              <a:lnSpc>
                <a:spcPct val="140000"/>
              </a:lnSpc>
            </a:pPr>
            <a:r>
              <a:rPr lang="en-US" altLang="zh-CN" sz="3200" b="1" dirty="0">
                <a:sym typeface="+mn-ea"/>
              </a:rPr>
              <a:t>2</a:t>
            </a:r>
            <a:r>
              <a:rPr lang="zh-CN" altLang="en-US" sz="3200" b="1" dirty="0">
                <a:sym typeface="+mn-ea"/>
              </a:rPr>
              <a:t>、如何建立校园文化管理模式</a:t>
            </a:r>
            <a:br>
              <a:rPr lang="zh-CN" altLang="en-US" sz="3200" b="1" dirty="0">
                <a:sym typeface="+mn-ea"/>
              </a:rPr>
            </a:br>
            <a:r>
              <a:rPr lang="zh-CN" altLang="en-US" sz="2400" b="1" dirty="0">
                <a:sym typeface="+mn-ea"/>
              </a:rPr>
              <a:t>   </a:t>
            </a:r>
            <a:r>
              <a:rPr lang="zh-CN" altLang="en-US" sz="2400" dirty="0">
                <a:sym typeface="+mn-ea"/>
              </a:rPr>
              <a:t>（</a:t>
            </a:r>
            <a:r>
              <a:rPr lang="en-US" altLang="zh-CN" sz="2400" dirty="0">
                <a:sym typeface="+mn-ea"/>
              </a:rPr>
              <a:t>1</a:t>
            </a:r>
            <a:r>
              <a:rPr lang="zh-CN" altLang="en-US" sz="2400" dirty="0">
                <a:sym typeface="+mn-ea"/>
              </a:rPr>
              <a:t>）目标引领是关键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b="1" dirty="0">
                <a:sym typeface="+mn-ea"/>
              </a:rPr>
              <a:t>愿景能引领我们未来的方向</a:t>
            </a:r>
            <a:br>
              <a:rPr lang="zh-CN" altLang="en-US" sz="2400" b="1" dirty="0"/>
            </a:br>
            <a:r>
              <a:rPr lang="zh-CN" altLang="en-US" sz="2400" b="1" dirty="0"/>
              <a:t>                                      </a:t>
            </a:r>
            <a:r>
              <a:rPr lang="en-US" altLang="zh-CN" sz="2400" b="1" dirty="0">
                <a:sym typeface="+mn-ea"/>
              </a:rPr>
              <a:t>——</a:t>
            </a:r>
            <a:r>
              <a:rPr lang="zh-CN" altLang="en-US" sz="2400" b="1" dirty="0">
                <a:sym typeface="+mn-ea"/>
              </a:rPr>
              <a:t>愿景能激励员工不断努力</a:t>
            </a:r>
            <a:br>
              <a:rPr lang="zh-CN" altLang="en-US" sz="2400" dirty="0">
                <a:sym typeface="+mn-ea"/>
              </a:rPr>
            </a:br>
            <a:r>
              <a:rPr lang="zh-CN" altLang="en-US" sz="2400" dirty="0">
                <a:sym typeface="+mn-ea"/>
              </a:rPr>
              <a:t>      （</a:t>
            </a:r>
            <a:r>
              <a:rPr lang="en-US" altLang="zh-CN" sz="2400" dirty="0">
                <a:sym typeface="+mn-ea"/>
              </a:rPr>
              <a:t>2</a:t>
            </a:r>
            <a:r>
              <a:rPr lang="zh-CN" altLang="en-US" sz="2400" dirty="0">
                <a:sym typeface="+mn-ea"/>
              </a:rPr>
              <a:t>）以人为本为核心</a:t>
            </a:r>
            <a:r>
              <a:rPr lang="en-US" altLang="zh-CN" sz="2400" dirty="0">
                <a:sym typeface="+mn-ea"/>
              </a:rPr>
              <a:t>——</a:t>
            </a:r>
            <a:r>
              <a:rPr lang="zh-CN" altLang="en-US" sz="2400" dirty="0">
                <a:sym typeface="+mn-ea"/>
              </a:rPr>
              <a:t>关心关爱、激发职工的主人翁         态度</a:t>
            </a:r>
            <a:br>
              <a:rPr lang="zh-CN" altLang="en-US" sz="3600" dirty="0"/>
            </a:br>
            <a:endParaRPr lang="zh-CN" altLang="en-US" sz="3600"/>
          </a:p>
        </p:txBody>
      </p:sp>
      <p:sp>
        <p:nvSpPr>
          <p:cNvPr id="23556" name="AutoShape 4"/>
          <p:cNvSpPr/>
          <p:nvPr/>
        </p:nvSpPr>
        <p:spPr>
          <a:xfrm rot="5400000">
            <a:off x="4096385" y="2847023"/>
            <a:ext cx="2944813" cy="299085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00684912" y="0"/>
              </a:cxn>
              <a:cxn ang="0">
                <a:pos x="50171160" y="206982322"/>
              </a:cxn>
              <a:cxn ang="0">
                <a:pos x="200684912" y="103491161"/>
              </a:cxn>
              <a:cxn ang="0">
                <a:pos x="351198408" y="206982322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以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学生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    为本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    建设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 校园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文化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AutoShape 5"/>
          <p:cNvSpPr/>
          <p:nvPr/>
        </p:nvSpPr>
        <p:spPr>
          <a:xfrm rot="16200000">
            <a:off x="4062413" y="2813050"/>
            <a:ext cx="2952750" cy="305117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7713 h 21600"/>
            </a:gdLst>
            <a:ahLst/>
            <a:cxnLst>
              <a:cxn ang="0">
                <a:pos x="201741171" y="0"/>
              </a:cxn>
              <a:cxn ang="0">
                <a:pos x="50435293" y="215501658"/>
              </a:cxn>
              <a:cxn ang="0">
                <a:pos x="201741171" y="107750829"/>
              </a:cxn>
              <a:cxn ang="0">
                <a:pos x="353046930" y="215501658"/>
              </a:cxn>
            </a:cxnLst>
            <a:rect l="txL" t="txT" r="txR" b="txB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r>
              <a:rPr lang="zh-CN" altLang="en-US" dirty="0">
                <a:latin typeface="Arial" panose="020B0604020202020204" pitchFamily="34" charset="0"/>
              </a:rPr>
              <a:t>       </a:t>
            </a:r>
            <a:r>
              <a:rPr lang="zh-CN" altLang="en-US" b="1" dirty="0">
                <a:latin typeface="Arial" panose="020B0604020202020204" pitchFamily="34" charset="0"/>
              </a:rPr>
              <a:t> 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以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 员工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为中心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践行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 校园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</a:rPr>
              <a:t>      文化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6175" y="3928110"/>
            <a:ext cx="122491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400" b="1" dirty="0">
                <a:solidFill>
                  <a:srgbClr val="F01902"/>
                </a:solidFill>
                <a:ea typeface="华文彩云" panose="02010800040101010101" pitchFamily="2" charset="-122"/>
                <a:sym typeface="+mn-ea"/>
              </a:rPr>
              <a:t>以人</a:t>
            </a:r>
            <a:endParaRPr lang="zh-CN" altLang="en-US" sz="2400" b="1" dirty="0">
              <a:solidFill>
                <a:srgbClr val="F01902"/>
              </a:solidFill>
              <a:latin typeface="Arial" panose="020B0604020202020204" pitchFamily="34" charset="0"/>
              <a:ea typeface="华文彩云" panose="02010800040101010101" pitchFamily="2" charset="-122"/>
            </a:endParaRPr>
          </a:p>
          <a:p>
            <a:pPr algn="ctr"/>
            <a:r>
              <a:rPr lang="zh-CN" altLang="en-US" sz="2400" b="1" dirty="0">
                <a:solidFill>
                  <a:srgbClr val="F01902"/>
                </a:solidFill>
                <a:ea typeface="华文彩云" panose="02010800040101010101" pitchFamily="2" charset="-122"/>
                <a:sym typeface="+mn-ea"/>
              </a:rPr>
              <a:t>为本</a:t>
            </a:r>
            <a:endParaRPr lang="zh-CN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6625" name="标题 53249"/>
          <p:cNvSpPr>
            <a:spLocks noGrp="1"/>
          </p:cNvSpPr>
          <p:nvPr>
            <p:ph type="title"/>
          </p:nvPr>
        </p:nvSpPr>
        <p:spPr>
          <a:xfrm>
            <a:off x="1981200" y="946150"/>
            <a:ext cx="8229600" cy="753110"/>
          </a:xfrm>
        </p:spPr>
        <p:txBody>
          <a:bodyPr anchor="b"/>
          <a:p>
            <a:pPr algn="l">
              <a:lnSpc>
                <a:spcPct val="80000"/>
              </a:lnSpc>
            </a:pPr>
            <a:br>
              <a:rPr lang="en-US" altLang="zh-CN" sz="3600"/>
            </a:br>
            <a:br>
              <a:rPr lang="en-US" altLang="zh-CN" sz="3600"/>
            </a:br>
            <a:r>
              <a:rPr lang="zh-CN" altLang="en-US" sz="3200" b="1"/>
              <a:t>全员践行表现在：目标制定</a:t>
            </a:r>
            <a:br>
              <a:rPr lang="zh-CN" altLang="en-US" sz="3200" b="1"/>
            </a:br>
            <a:br>
              <a:rPr lang="zh-CN" altLang="en-US" sz="3200" b="1"/>
            </a:br>
            <a:r>
              <a:rPr lang="en-US" altLang="zh-CN" sz="2800"/>
              <a:t>“</a:t>
            </a:r>
            <a:r>
              <a:rPr lang="zh-CN" altLang="en-US" sz="2800"/>
              <a:t>十一五”发展规划（</a:t>
            </a:r>
            <a:r>
              <a:rPr lang="en-US" altLang="zh-CN" sz="2800" i="1"/>
              <a:t>2006-2010</a:t>
            </a:r>
            <a:r>
              <a:rPr lang="zh-CN" altLang="en-US" sz="2800" i="1"/>
              <a:t>年）</a:t>
            </a:r>
            <a:endParaRPr lang="zh-CN" altLang="en-US" sz="2800" i="1"/>
          </a:p>
        </p:txBody>
      </p:sp>
      <p:sp>
        <p:nvSpPr>
          <p:cNvPr id="26626" name="文本占位符 53250"/>
          <p:cNvSpPr>
            <a:spLocks noGrp="1"/>
          </p:cNvSpPr>
          <p:nvPr>
            <p:ph idx="1"/>
          </p:nvPr>
        </p:nvSpPr>
        <p:spPr>
          <a:xfrm>
            <a:off x="1981200" y="1699260"/>
            <a:ext cx="8229600" cy="2947670"/>
          </a:xfrm>
        </p:spPr>
        <p:txBody>
          <a:bodyPr anchor="t"/>
          <a:p>
            <a:pPr>
              <a:buNone/>
            </a:pPr>
            <a:r>
              <a:rPr lang="zh-CN" altLang="en-US" sz="2000" dirty="0"/>
              <a:t>摘要：</a:t>
            </a:r>
            <a:endParaRPr lang="zh-CN" altLang="en-US" sz="2000" dirty="0"/>
          </a:p>
          <a:p>
            <a:pPr>
              <a:buNone/>
            </a:pPr>
            <a:r>
              <a:rPr lang="zh-CN" altLang="en-US" sz="2000" dirty="0"/>
              <a:t>－发展目标：在校生</a:t>
            </a:r>
            <a:r>
              <a:rPr lang="en-US" altLang="x-none" sz="2000" dirty="0"/>
              <a:t>10000</a:t>
            </a:r>
            <a:r>
              <a:rPr lang="zh-CN" altLang="en-US" sz="2000" dirty="0"/>
              <a:t>万人，高级工以上</a:t>
            </a:r>
            <a:r>
              <a:rPr lang="en-US" altLang="x-none" sz="2000" dirty="0"/>
              <a:t>60%</a:t>
            </a:r>
            <a:r>
              <a:rPr lang="zh-CN" altLang="en-US" sz="2000" dirty="0"/>
              <a:t>，建成新校区。</a:t>
            </a:r>
            <a:endParaRPr lang="en-US" altLang="x-none" sz="2000" dirty="0"/>
          </a:p>
          <a:p>
            <a:pPr>
              <a:buNone/>
            </a:pPr>
            <a:r>
              <a:rPr lang="zh-CN" altLang="en-US" sz="2000" dirty="0"/>
              <a:t>－</a:t>
            </a:r>
            <a:r>
              <a:rPr lang="zh-CN" altLang="en-US" sz="2000" dirty="0">
                <a:solidFill>
                  <a:srgbClr val="F01902"/>
                </a:solidFill>
              </a:rPr>
              <a:t>培养目标</a:t>
            </a:r>
            <a:r>
              <a:rPr lang="zh-CN" altLang="en-US" sz="2000" dirty="0"/>
              <a:t>：以“为社会培养职业技能与优秀品质兼备企业人才”为目标。</a:t>
            </a:r>
            <a:endParaRPr lang="zh-CN" altLang="en-US" sz="2000" dirty="0"/>
          </a:p>
          <a:p>
            <a:pPr>
              <a:buNone/>
            </a:pPr>
            <a:r>
              <a:rPr lang="zh-CN" altLang="en-US" sz="2000" dirty="0"/>
              <a:t>   ．．．．．．．．</a:t>
            </a:r>
            <a:endParaRPr lang="zh-CN" altLang="en-US" sz="2000" dirty="0"/>
          </a:p>
          <a:p>
            <a:pPr>
              <a:buNone/>
            </a:pPr>
            <a:r>
              <a:rPr lang="zh-CN" altLang="en-US" sz="2000" dirty="0"/>
              <a:t>－形成省内著名的品牌技工院校</a:t>
            </a:r>
            <a:endParaRPr lang="zh-CN" altLang="en-US" sz="2000" i="1" dirty="0"/>
          </a:p>
          <a:p>
            <a:pPr>
              <a:buNone/>
            </a:pPr>
            <a:r>
              <a:rPr lang="zh-CN" altLang="en-US" sz="2000" i="1" dirty="0"/>
              <a:t>（2007年陕西省技工院校评比综合排名第一）</a:t>
            </a:r>
            <a:endParaRPr lang="zh-CN" altLang="en-US" dirty="0"/>
          </a:p>
        </p:txBody>
      </p:sp>
      <p:pic>
        <p:nvPicPr>
          <p:cNvPr id="26627" name="图片 22532" descr="A-基础要素系统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96200" y="6096000"/>
            <a:ext cx="2403475" cy="465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0" name="图片 55299" descr="L1000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5012690"/>
            <a:ext cx="3911600" cy="18338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2" name="Picture 4" descr="照片 0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415" y="5012690"/>
            <a:ext cx="3702685" cy="18338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6441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64415"/>
</p:tagLst>
</file>

<file path=ppt/tags/tag3.xml><?xml version="1.0" encoding="utf-8"?>
<p:tagLst xmlns:p="http://schemas.openxmlformats.org/presentationml/2006/main">
  <p:tag name="KSO_WM_TEMPLATE_CATEGORY" val="custom"/>
  <p:tag name="KSO_WM_TEMPLATE_INDEX" val="20164415"/>
  <p:tag name="KSO_WM_TAG_VERSION" val="1.0"/>
  <p:tag name="KSO_WM_BEAUTIFY_FLAG" val="#wm#"/>
  <p:tag name="KSO_WM_TEMPLATE_THUMBS_INDEX" val="1、2、3、4、5、6、7、8、9、10、11、12"/>
</p:tagLst>
</file>

<file path=ppt/tags/tag4.xml><?xml version="1.0" encoding="utf-8"?>
<p:tagLst xmlns:p="http://schemas.openxmlformats.org/presentationml/2006/main">
  <p:tag name="KSO_WM_TEMPLATE_CATEGORY" val="custom"/>
  <p:tag name="KSO_WM_TEMPLATE_INDEX" val="20164415"/>
  <p:tag name="KSO_WM_TAG_VERSION" val="1.0"/>
  <p:tag name="KSO_WM_BEAUTIFY_FLAG" val="#wm#"/>
  <p:tag name="KSO_WM_UNIT_TYPE" val="a"/>
  <p:tag name="KSO_WM_UNIT_INDEX" val="1"/>
  <p:tag name="KSO_WM_UNIT_ID" val="custom20164415_1*a*1"/>
  <p:tag name="KSO_WM_UNIT_LAYERLEVEL" val="1"/>
  <p:tag name="KSO_WM_UNIT_VALUE" val="26"/>
  <p:tag name="KSO_WM_UNIT_ISCONTENTSTITLE" val="0"/>
  <p:tag name="KSO_WM_UNIT_HIGHLIGHT" val="0"/>
  <p:tag name="KSO_WM_UNIT_COMPATIBLE" val="0"/>
  <p:tag name="KSO_WM_UNIT_CLEAR" val="0"/>
  <p:tag name="KSO_WM_UNIT_PRESET_TEXT_INDEX" val="0"/>
  <p:tag name="KSO_WM_UNIT_PRESET_TEXT_LEN" val="9"/>
</p:tagLst>
</file>

<file path=ppt/tags/tag5.xml><?xml version="1.0" encoding="utf-8"?>
<p:tagLst xmlns:p="http://schemas.openxmlformats.org/presentationml/2006/main">
  <p:tag name="KSO_WM_TEMPLATE_CATEGORY" val="custom"/>
  <p:tag name="KSO_WM_TEMPLATE_INDEX" val="20164415"/>
  <p:tag name="KSO_WM_TAG_VERSION" val="1.0"/>
  <p:tag name="KSO_WM_BEAUTIFY_FLAG" val="#wm#"/>
  <p:tag name="KSO_WM_UNIT_TYPE" val="b"/>
  <p:tag name="KSO_WM_UNIT_INDEX" val="1"/>
  <p:tag name="KSO_WM_UNIT_ID" val="custom20164415_1*b*1"/>
  <p:tag name="KSO_WM_UNIT_LAYERLEVEL" val="1"/>
  <p:tag name="KSO_WM_UNIT_VALUE" val="140"/>
  <p:tag name="KSO_WM_UNIT_ISCONTENTSTITLE" val="0"/>
  <p:tag name="KSO_WM_UNIT_HIGHLIGHT" val="0"/>
  <p:tag name="KSO_WM_UNIT_COMPATIBLE" val="0"/>
  <p:tag name="KSO_WM_UNIT_CLEAR" val="0"/>
  <p:tag name="KSO_WM_UNIT_PRESET_TEXT_INDEX" val="2"/>
  <p:tag name="KSO_WM_UNIT_PRESET_TEXT_LEN" val="10"/>
</p:tagLst>
</file>

<file path=ppt/tags/tag6.xml><?xml version="1.0" encoding="utf-8"?>
<p:tagLst xmlns:p="http://schemas.openxmlformats.org/presentationml/2006/main">
  <p:tag name="KSO_WM_TEMPLATE_CATEGORY" val="custom"/>
  <p:tag name="KSO_WM_TEMPLATE_INDEX" val="20164415"/>
  <p:tag name="KSO_WM_TAG_VERSION" val="1.0"/>
  <p:tag name="KSO_WM_SLIDE_ID" val="custom2016441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2、3、4、5、6、7、8、9、10、11、12、"/>
</p:tagLst>
</file>

<file path=ppt/theme/theme1.xml><?xml version="1.0" encoding="utf-8"?>
<a:theme xmlns:a="http://schemas.openxmlformats.org/drawingml/2006/main" name="1_自定义设计方案">
  <a:themeElements>
    <a:clrScheme name="自定义 36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西安技师学院ppt模板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西安技师学院ppt模板1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 vert="horz" wrap="none" lIns="90170" tIns="46990" rIns="90170" bIns="4699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</a:spPr>
      <a:bodyPr vert="horz" wrap="none" lIns="90170" tIns="46990" rIns="90170" bIns="4699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西安技师学院ppt模板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技师学院ppt模板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技师学院ppt模板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技师学院ppt模板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技师学院ppt模板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西安技师学院ppt模板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技师学院ppt模板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技师学院ppt模板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技师学院ppt模板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技师学院ppt模板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技师学院ppt模板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西安技师学院ppt模板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WPS 演示</Application>
  <PresentationFormat>宽屏</PresentationFormat>
  <Paragraphs>210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华文中宋</vt:lpstr>
      <vt:lpstr>隶书</vt:lpstr>
      <vt:lpstr>黑体</vt:lpstr>
      <vt:lpstr>楷体</vt:lpstr>
      <vt:lpstr>华文隶书</vt:lpstr>
      <vt:lpstr>华文彩云</vt:lpstr>
      <vt:lpstr>Verdana</vt:lpstr>
      <vt:lpstr>Calibri</vt:lpstr>
      <vt:lpstr>微软雅黑</vt:lpstr>
      <vt:lpstr>Impact</vt:lpstr>
      <vt:lpstr>Arial Unicode MS</vt:lpstr>
      <vt:lpstr>1_自定义设计方案</vt:lpstr>
      <vt:lpstr>西安技师学院ppt模板1</vt:lpstr>
      <vt:lpstr>西安市技工学校、职业培训机构校长岗位培训交流 </vt:lpstr>
      <vt:lpstr>PowerPoint 演示文稿</vt:lpstr>
      <vt:lpstr>PowerPoint 演示文稿</vt:lpstr>
      <vt:lpstr>PowerPoint 演示文稿</vt:lpstr>
      <vt:lpstr>PowerPoint 演示文稿</vt:lpstr>
      <vt:lpstr>2、如何建立校园文化管理模式    （1）目标引领是关键——愿景能引领我们未来的方向                                       ——愿景能激励员工不断努力       （2）以人为本为核心——关心关爱、激发职工的主人翁         态度 </vt:lpstr>
      <vt:lpstr>  全员践行表现在：目标制定  “十一五”发展规划（2006-2010年）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</cp:lastModifiedBy>
  <cp:revision>7</cp:revision>
  <dcterms:created xsi:type="dcterms:W3CDTF">2017-12-27T02:52:00Z</dcterms:created>
  <dcterms:modified xsi:type="dcterms:W3CDTF">2017-12-27T03:57:53Z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