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631" r:id="rId3"/>
    <p:sldId id="585" r:id="rId4"/>
    <p:sldId id="587" r:id="rId5"/>
    <p:sldId id="508" r:id="rId6"/>
    <p:sldId id="547" r:id="rId7"/>
    <p:sldId id="632" r:id="rId8"/>
    <p:sldId id="633" r:id="rId9"/>
    <p:sldId id="548" r:id="rId10"/>
    <p:sldId id="586" r:id="rId11"/>
    <p:sldId id="268" r:id="rId12"/>
    <p:sldId id="472" r:id="rId13"/>
    <p:sldId id="513" r:id="rId14"/>
    <p:sldId id="510" r:id="rId15"/>
    <p:sldId id="509" r:id="rId17"/>
    <p:sldId id="512" r:id="rId18"/>
    <p:sldId id="517" r:id="rId19"/>
    <p:sldId id="518" r:id="rId20"/>
    <p:sldId id="519" r:id="rId21"/>
    <p:sldId id="520" r:id="rId22"/>
    <p:sldId id="522" r:id="rId23"/>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FF99"/>
    <a:srgbClr val="4D4D4D"/>
    <a:srgbClr val="663300"/>
    <a:srgbClr val="660033"/>
    <a:srgbClr val="2E22D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44" d="100"/>
          <a:sy n="44" d="100"/>
        </p:scale>
        <p:origin x="-730" y="-62"/>
      </p:cViewPr>
      <p:guideLst>
        <p:guide orient="horz" pos="2160"/>
        <p:guide pos="28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Rectangle 4"/>
          <p:cNvSpPr>
            <a:spLocks noGrp="1" noRot="1"/>
          </p:cNvSpPr>
          <p:nvPr>
            <p:ph type="sldImg" idx="2"/>
          </p:nvPr>
        </p:nvSpPr>
        <p:spPr>
          <a:xfrm>
            <a:off x="1143000" y="685800"/>
            <a:ext cx="4572000" cy="3429000"/>
          </a:xfrm>
          <a:prstGeom prst="rect">
            <a:avLst/>
          </a:prstGeom>
          <a:noFill/>
          <a:ln w="9525">
            <a:noFill/>
          </a:ln>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41985"/>
          <p:cNvSpPr>
            <a:spLocks noTextEdit="1"/>
          </p:cNvSpPr>
          <p:nvPr>
            <p:ph type="sldImg"/>
          </p:nvPr>
        </p:nvSpPr>
        <p:spPr/>
      </p:sp>
      <p:sp>
        <p:nvSpPr>
          <p:cNvPr id="41987" name="文本占位符 41986"/>
          <p:cNvSpPr>
            <a:spLocks noGrp="1"/>
          </p:cNvSpPr>
          <p:nvPr>
            <p:ph type="body" idx="1"/>
          </p:nvPr>
        </p:nvSpPr>
        <p:spPr/>
        <p:txBody>
          <a:bodyPr lIns="94348" tIns="47174" rIns="94348" bIns="47174"/>
          <a:p>
            <a:pPr lvl="0"/>
            <a:endParaRPr dirty="0"/>
          </a:p>
        </p:txBody>
      </p:sp>
      <p:sp>
        <p:nvSpPr>
          <p:cNvPr id="2" name="灯片编号占位符 1"/>
          <p:cNvSpPr/>
          <p:nvPr>
            <p:ph type="sldNum" sz="quarter" idx="2"/>
          </p:nvPr>
        </p:nvSpPr>
        <p:spPr/>
        <p:txBody>
          <a:bodyPr/>
          <a:p>
            <a:pPr lvl="0" algn="r" defTabSz="942975"/>
            <a:fld id="{9A0DB2DC-4C9A-4742-B13C-FB6460FD3503}" type="slidenum">
              <a:rPr lang="zh-CN" sz="1200" dirty="0"/>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ln>
        </p:spPr>
      </p:sp>
      <p:sp>
        <p:nvSpPr>
          <p:cNvPr id="224259" name="Rectangle 3"/>
          <p:cNvSpPr>
            <a:spLocks noGrp="1" noChangeArrowheads="1"/>
          </p:cNvSpPr>
          <p:nvPr>
            <p:ph type="body" idx="1"/>
          </p:nvPr>
        </p:nvSpPr>
        <p:spPr bwMode="auto">
          <a:noFill/>
        </p:spPr>
        <p:txBody>
          <a:bodyPr wrap="square" numCol="1" anchor="t" anchorCtr="0" compatLnSpc="1"/>
          <a:lstStyle/>
          <a:p>
            <a:r>
              <a:rPr lang="zh-CN" altLang="en-US" dirty="0" smtClean="0"/>
              <a:t>心智模式是</a:t>
            </a:r>
            <a:r>
              <a:rPr lang="en-US" altLang="zh-CN" dirty="0" smtClean="0"/>
              <a:t>EQ</a:t>
            </a:r>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ln>
        </p:spPr>
      </p:sp>
      <p:sp>
        <p:nvSpPr>
          <p:cNvPr id="224259" name="Rectangle 3"/>
          <p:cNvSpPr>
            <a:spLocks noGrp="1" noChangeArrowheads="1"/>
          </p:cNvSpPr>
          <p:nvPr>
            <p:ph type="body" idx="1"/>
          </p:nvPr>
        </p:nvSpPr>
        <p:spPr bwMode="auto">
          <a:noFill/>
        </p:spPr>
        <p:txBody>
          <a:bodyPr wrap="square" numCol="1" anchor="t" anchorCtr="0" compatLnSpc="1"/>
          <a:lstStyle/>
          <a:p>
            <a:r>
              <a:rPr lang="zh-CN" altLang="en-US" dirty="0" smtClean="0"/>
              <a:t>心智模式是</a:t>
            </a:r>
            <a:r>
              <a:rPr lang="en-US" altLang="zh-CN" dirty="0" smtClean="0"/>
              <a:t>EQ</a:t>
            </a:r>
            <a:endParaRPr lang="en-US" altLang="zh-CN"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SmartArt 占位符 2"/>
          <p:cNvSpPr>
            <a:spLocks noGrp="1"/>
          </p:cNvSpPr>
          <p:nvPr>
            <p:ph type="pic"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标题，内容与文本">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4"/>
          <p:cNvSpPr>
            <a:spLocks noGrp="1"/>
          </p:cNvSpPr>
          <p:nvPr>
            <p:ph type="dt" sz="half" idx="1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0">
              <a:solidFill>
                <a:schemeClr val="tx1"/>
              </a:solidFill>
              <a:latin typeface="Arial" panose="020B0604020202020204" pitchFamily="34" charset="0"/>
              <a:ea typeface="宋体" panose="02010600030101010101" pitchFamily="2" charset="-122"/>
            </a:endParaRPr>
          </a:p>
        </p:txBody>
      </p:sp>
      <p:sp>
        <p:nvSpPr>
          <p:cNvPr id="8" name="页脚占位符 5"/>
          <p:cNvSpPr>
            <a:spLocks noGrp="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p>
            <a:pPr marL="0" marR="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b="0" i="0" strike="noStrike" kern="1200" cap="none" spc="0" normalizeH="0" baseline="0" noProof="0">
              <a:solidFill>
                <a:schemeClr val="tx1"/>
              </a:solidFill>
              <a:latin typeface="Arial" panose="020B0604020202020204" pitchFamily="34" charset="0"/>
              <a:ea typeface="宋体" panose="02010600030101010101" pitchFamily="2" charset="-122"/>
            </a:endParaRPr>
          </a:p>
        </p:txBody>
      </p:sp>
      <p:sp>
        <p:nvSpPr>
          <p:cNvPr id="9" name="灯片编号占位符 6"/>
          <p:cNvSpPr>
            <a:spLocks noGrp="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
            <a:pPr fontAlgn="base"/>
            <a:fld id="{9A0DB2DC-4C9A-4742-B13C-FB6460FD3503}" type="slidenum">
              <a:rPr lang="en-US" altLang="zh-CN" strike="noStrike" noProof="1" dirty="0">
                <a:latin typeface="Arial" panose="020B0604020202020204" pitchFamily="34" charset="0"/>
                <a:ea typeface="宋体" panose="02010600030101010101" pitchFamily="2" charset="-122"/>
                <a:cs typeface="+mn-ea"/>
              </a:rPr>
            </a:fld>
            <a:endParaRPr lang="zh-CN" altLang="zh-CN"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hangingPunct="1"/>
            <a:fld id="{9A0DB2DC-4C9A-4742-B13C-FB6460FD3503}" type="slidenum">
              <a:rPr lang="zh-CN" altLang="en-US" sz="1400" dirty="0"/>
            </a:fld>
            <a:endParaRPr lang="zh-CN" altLang="en-US" sz="140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C8D1EA6-2FE5-4057-B704-D6332987BDD0}"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lvl="0" algn="r" eaLnBrk="1" hangingPunct="1"/>
            <a:fld id="{9A0DB2DC-4C9A-4742-B13C-FB6460FD3503}" type="slidenum">
              <a:rPr lang="zh-CN" altLang="en-US" sz="1400" dirty="0"/>
            </a:fld>
            <a:endParaRPr lang="zh-CN" alt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wmf"/></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microsoft.com/office/2007/relationships/media" Target="file:///F:\&#35199;&#23433;&#35762;&#24231;12.23\&#36825;&#26159;&#19968;&#20010;&#21464;&#21270;&#30340;&#19990;&#30028;.mp4" TargetMode="External"/><Relationship Id="rId1" Type="http://schemas.openxmlformats.org/officeDocument/2006/relationships/video" Target="file:///F:\&#35199;&#23433;&#35762;&#24231;12.23\&#36825;&#26159;&#19968;&#20010;&#21464;&#21270;&#30340;&#19990;&#30028;.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p:sp>
        <p:nvSpPr>
          <p:cNvPr id="4098" name="标题 4097"/>
          <p:cNvSpPr/>
          <p:nvPr>
            <p:ph type="ctrTitle" sz="quarter"/>
          </p:nvPr>
        </p:nvSpPr>
        <p:spPr/>
        <p:txBody>
          <a:bodyPr anchor="ctr"/>
          <a:p>
            <a:pPr defTabSz="914400">
              <a:lnSpc>
                <a:spcPct val="100000"/>
              </a:lnSpc>
              <a:buSzPct val="100000"/>
              <a:buNone/>
            </a:pPr>
            <a:r>
              <a:rPr lang="zh-CN" altLang="en-US" kern="1200" baseline="0">
                <a:latin typeface="Arial" panose="020B0604020202020204" pitchFamily="34" charset="0"/>
                <a:ea typeface="楷体_GB2312" pitchFamily="49" charset="-122"/>
                <a:cs typeface="+mj-cs"/>
              </a:rPr>
              <a:t>西安市技工学校、职业培训机构校长岗位培训交流</a:t>
            </a:r>
            <a:endParaRPr lang="zh-CN" altLang="en-US" kern="1200" baseline="0">
              <a:latin typeface="Arial" panose="020B0604020202020204" pitchFamily="34" charset="0"/>
              <a:ea typeface="楷体_GB2312" pitchFamily="49" charset="-122"/>
              <a:cs typeface="+mj-cs"/>
            </a:endParaRPr>
          </a:p>
        </p:txBody>
      </p:sp>
      <p:sp>
        <p:nvSpPr>
          <p:cNvPr id="2" name="副标题 4098"/>
          <p:cNvSpPr/>
          <p:nvPr>
            <p:ph type="subTitle" sz="quarter" idx="1"/>
          </p:nvPr>
        </p:nvSpPr>
        <p:spPr/>
        <p:txBody>
          <a:bodyPr anchor="ctr"/>
          <a:p>
            <a:pPr defTabSz="914400">
              <a:buSzPct val="110000"/>
              <a:buNone/>
            </a:pPr>
            <a:r>
              <a:rPr lang="zh-CN" altLang="en-US" kern="1200" baseline="0">
                <a:latin typeface="Arial" panose="020B0604020202020204" pitchFamily="34" charset="0"/>
                <a:ea typeface="宋体" panose="02010600030101010101" pitchFamily="2" charset="-122"/>
                <a:cs typeface="+mn-cs"/>
              </a:rPr>
              <a:t>                      </a:t>
            </a:r>
            <a:r>
              <a:rPr lang="en-US" altLang="zh-CN" kern="1200" baseline="0">
                <a:latin typeface="Arial" panose="020B0604020202020204" pitchFamily="34" charset="0"/>
                <a:ea typeface="宋体" panose="02010600030101010101" pitchFamily="2" charset="-122"/>
                <a:cs typeface="+mn-cs"/>
              </a:rPr>
              <a:t>——</a:t>
            </a:r>
            <a:r>
              <a:rPr lang="zh-CN" altLang="en-US" kern="1200" baseline="0">
                <a:latin typeface="Arial" panose="020B0604020202020204" pitchFamily="34" charset="0"/>
                <a:ea typeface="宋体" panose="02010600030101010101" pitchFamily="2" charset="-122"/>
                <a:cs typeface="+mn-cs"/>
              </a:rPr>
              <a:t>李长江  </a:t>
            </a:r>
            <a:endParaRPr lang="zh-CN" altLang="en-US" kern="1200" baseline="0">
              <a:latin typeface="Arial" panose="020B0604020202020204" pitchFamily="34" charset="0"/>
              <a:ea typeface="宋体" panose="02010600030101010101" pitchFamily="2" charset="-122"/>
              <a:cs typeface="+mn-cs"/>
            </a:endParaRPr>
          </a:p>
        </p:txBody>
      </p:sp>
      <p:sp>
        <p:nvSpPr>
          <p:cNvPr id="2054" name="Text Box 5"/>
          <p:cNvSpPr txBox="1"/>
          <p:nvPr/>
        </p:nvSpPr>
        <p:spPr>
          <a:xfrm>
            <a:off x="2879408" y="5274310"/>
            <a:ext cx="3384550" cy="524510"/>
          </a:xfrm>
          <a:prstGeom prst="rect">
            <a:avLst/>
          </a:prstGeom>
          <a:noFill/>
          <a:ln w="9525">
            <a:noFill/>
          </a:ln>
        </p:spPr>
        <p:txBody>
          <a:bodyPr lIns="90170" tIns="46990" rIns="90170" bIns="46990">
            <a:spAutoFit/>
          </a:bodyPr>
          <a:p>
            <a:pPr lvl="0" algn="ctr" eaLnBrk="1" hangingPunct="1">
              <a:spcBef>
                <a:spcPct val="50000"/>
              </a:spcBef>
            </a:pPr>
            <a:r>
              <a:rPr lang="en-US" altLang="zh-CN" sz="2800" dirty="0">
                <a:solidFill>
                  <a:schemeClr val="tx1"/>
                </a:solidFill>
                <a:latin typeface="Arial" panose="020B0604020202020204" pitchFamily="34" charset="0"/>
                <a:ea typeface="宋体" panose="02010600030101010101" pitchFamily="2" charset="-122"/>
              </a:rPr>
              <a:t>  </a:t>
            </a:r>
            <a:r>
              <a:rPr lang="en-US" altLang="zh-CN" sz="2800" dirty="0">
                <a:solidFill>
                  <a:schemeClr val="tx1"/>
                </a:solidFill>
                <a:latin typeface="仿宋" panose="02010609060101010101" charset="-122"/>
                <a:ea typeface="仿宋" panose="02010609060101010101" charset="-122"/>
              </a:rPr>
              <a:t>2017</a:t>
            </a:r>
            <a:r>
              <a:rPr lang="zh-CN" altLang="en-US" sz="2800" dirty="0">
                <a:solidFill>
                  <a:schemeClr val="tx1"/>
                </a:solidFill>
                <a:latin typeface="仿宋" panose="02010609060101010101" charset="-122"/>
                <a:ea typeface="仿宋" panose="02010609060101010101" charset="-122"/>
              </a:rPr>
              <a:t>年</a:t>
            </a:r>
            <a:r>
              <a:rPr lang="en-US" altLang="zh-CN" sz="2800" dirty="0">
                <a:solidFill>
                  <a:schemeClr val="tx1"/>
                </a:solidFill>
                <a:latin typeface="仿宋" panose="02010609060101010101" charset="-122"/>
                <a:ea typeface="仿宋" panose="02010609060101010101" charset="-122"/>
              </a:rPr>
              <a:t>12</a:t>
            </a:r>
            <a:r>
              <a:rPr lang="zh-CN" altLang="en-US" sz="2800" dirty="0">
                <a:solidFill>
                  <a:schemeClr val="tx1"/>
                </a:solidFill>
                <a:latin typeface="仿宋" panose="02010609060101010101" charset="-122"/>
                <a:ea typeface="仿宋" panose="02010609060101010101" charset="-122"/>
              </a:rPr>
              <a:t>月</a:t>
            </a:r>
            <a:endParaRPr lang="zh-CN" altLang="en-US" sz="2800" dirty="0">
              <a:solidFill>
                <a:schemeClr val="tx1"/>
              </a:solidFill>
              <a:latin typeface="仿宋" panose="02010609060101010101" charset="-122"/>
              <a:ea typeface="仿宋" panose="02010609060101010101"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日期占位符 1"/>
          <p:cNvSpPr txBox="1">
            <a:spLocks noGrp="1"/>
          </p:cNvSpPr>
          <p:nvPr>
            <p:ph type="dt" sz="half" idx="10"/>
          </p:nvPr>
        </p:nvSpPr>
        <p:spPr/>
        <p:txBody>
          <a:bodyPr/>
          <a:p>
            <a:pPr eaLnBrk="1" hangingPunct="1"/>
            <a:fld id="{BB962C8B-B14F-4D97-AF65-F5344CB8AC3E}" type="datetime6">
              <a:rPr lang="zh-CN" altLang="en-US" dirty="0"/>
            </a:fld>
            <a:endParaRPr lang="zh-CN" altLang="en-US" dirty="0"/>
          </a:p>
        </p:txBody>
      </p:sp>
      <p:pic>
        <p:nvPicPr>
          <p:cNvPr id="2051" name="Picture 2" descr="图形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052" name="Rectangle 6"/>
          <p:cNvSpPr/>
          <p:nvPr/>
        </p:nvSpPr>
        <p:spPr>
          <a:xfrm>
            <a:off x="7267575" y="6564313"/>
            <a:ext cx="57150" cy="136525"/>
          </a:xfrm>
          <a:prstGeom prst="rect">
            <a:avLst/>
          </a:prstGeom>
          <a:noFill/>
          <a:ln w="9525">
            <a:noFill/>
          </a:ln>
        </p:spPr>
        <p:txBody>
          <a:bodyPr wrap="none" lIns="0" tIns="0" rIns="0" bIns="0">
            <a:spAutoFit/>
          </a:bodyPr>
          <a:p>
            <a:pPr lvl="0" eaLnBrk="1" hangingPunct="1"/>
            <a:r>
              <a:rPr lang="zh-CN" altLang="en-US" sz="900" dirty="0">
                <a:solidFill>
                  <a:srgbClr val="FFFFFF"/>
                </a:solidFill>
                <a:latin typeface="Times New Roman" panose="02020603050405020304" pitchFamily="18" charset="0"/>
                <a:ea typeface="宋体" panose="02010600030101010101" pitchFamily="2" charset="-122"/>
              </a:rPr>
              <a:t>  </a:t>
            </a:r>
            <a:endParaRPr lang="zh-CN" altLang="en-US" sz="2400" dirty="0">
              <a:latin typeface="Times New Roman" panose="02020603050405020304" pitchFamily="18" charset="0"/>
              <a:ea typeface="宋体" panose="02010600030101010101" pitchFamily="2" charset="-122"/>
            </a:endParaRPr>
          </a:p>
        </p:txBody>
      </p:sp>
      <p:sp>
        <p:nvSpPr>
          <p:cNvPr id="2053" name="Text Box 4"/>
          <p:cNvSpPr txBox="1"/>
          <p:nvPr/>
        </p:nvSpPr>
        <p:spPr>
          <a:xfrm>
            <a:off x="1585595" y="2772410"/>
            <a:ext cx="6816725" cy="3079115"/>
          </a:xfrm>
          <a:prstGeom prst="rect">
            <a:avLst/>
          </a:prstGeom>
          <a:noFill/>
          <a:ln w="9525">
            <a:noFill/>
          </a:ln>
        </p:spPr>
        <p:txBody>
          <a:bodyPr wrap="square" lIns="90170" tIns="46990" rIns="90170" bIns="46990">
            <a:spAutoFit/>
          </a:bodyPr>
          <a:p>
            <a:pPr lvl="0" eaLnBrk="1" hangingPunct="1">
              <a:spcBef>
                <a:spcPct val="50000"/>
              </a:spcBef>
            </a:pPr>
            <a:r>
              <a:rPr lang="en-US" altLang="zh-CN" sz="4400" dirty="0">
                <a:solidFill>
                  <a:schemeClr val="bg1"/>
                </a:solidFill>
                <a:latin typeface="Arial" panose="020B0604020202020204" pitchFamily="34" charset="0"/>
                <a:ea typeface="黑体" panose="02010609060101010101" pitchFamily="49" charset="-122"/>
              </a:rPr>
              <a:t>     </a:t>
            </a:r>
            <a:r>
              <a:rPr lang="zh-CN" altLang="en-US" sz="4400" dirty="0">
                <a:solidFill>
                  <a:schemeClr val="bg1"/>
                </a:solidFill>
                <a:latin typeface="Arial" panose="020B0604020202020204" pitchFamily="34" charset="0"/>
                <a:ea typeface="黑体" panose="02010609060101010101" pitchFamily="49" charset="-122"/>
              </a:rPr>
              <a:t>积极开展教学改革</a:t>
            </a:r>
            <a:endParaRPr lang="zh-CN" altLang="en-US" sz="4400" dirty="0">
              <a:solidFill>
                <a:schemeClr val="bg1"/>
              </a:solidFill>
              <a:latin typeface="Arial" panose="020B0604020202020204" pitchFamily="34" charset="0"/>
              <a:ea typeface="黑体" panose="02010609060101010101" pitchFamily="49" charset="-122"/>
            </a:endParaRPr>
          </a:p>
          <a:p>
            <a:pPr lvl="0" eaLnBrk="1" hangingPunct="1">
              <a:spcBef>
                <a:spcPct val="50000"/>
              </a:spcBef>
            </a:pPr>
            <a:r>
              <a:rPr lang="zh-CN" altLang="en-US" sz="4400" dirty="0">
                <a:solidFill>
                  <a:schemeClr val="bg1"/>
                </a:solidFill>
                <a:latin typeface="Arial" panose="020B0604020202020204" pitchFamily="34" charset="0"/>
                <a:ea typeface="黑体" panose="02010609060101010101" pitchFamily="49" charset="-122"/>
              </a:rPr>
              <a:t>     不断提高教育质量</a:t>
            </a:r>
            <a:endParaRPr lang="zh-CN" altLang="en-US" sz="4400" dirty="0">
              <a:solidFill>
                <a:schemeClr val="bg1"/>
              </a:solidFill>
              <a:latin typeface="Arial" panose="020B0604020202020204" pitchFamily="34" charset="0"/>
              <a:ea typeface="黑体" panose="02010609060101010101" pitchFamily="49" charset="-122"/>
            </a:endParaRPr>
          </a:p>
          <a:p>
            <a:pPr lvl="0" algn="ctr" eaLnBrk="1" hangingPunct="1">
              <a:spcBef>
                <a:spcPct val="50000"/>
              </a:spcBef>
            </a:pPr>
            <a:endParaRPr lang="zh-CN" altLang="en-US" sz="2800" dirty="0">
              <a:solidFill>
                <a:schemeClr val="bg1"/>
              </a:solidFill>
              <a:latin typeface="楷体" panose="02010609060101010101" charset="-122"/>
              <a:ea typeface="楷体" panose="02010609060101010101" charset="-122"/>
            </a:endParaRPr>
          </a:p>
          <a:p>
            <a:pPr lvl="0" algn="ctr" eaLnBrk="1" hangingPunct="1">
              <a:spcBef>
                <a:spcPct val="50000"/>
              </a:spcBef>
            </a:pPr>
            <a:r>
              <a:rPr lang="zh-CN" altLang="en-US" sz="2800" dirty="0">
                <a:solidFill>
                  <a:schemeClr val="bg1"/>
                </a:solidFill>
                <a:latin typeface="楷体" panose="02010609060101010101" charset="-122"/>
                <a:ea typeface="楷体" panose="02010609060101010101" charset="-122"/>
              </a:rPr>
              <a:t>李长江</a:t>
            </a:r>
            <a:endParaRPr lang="zh-CN" altLang="en-US" sz="2800" dirty="0">
              <a:solidFill>
                <a:schemeClr val="bg1"/>
              </a:solidFill>
              <a:latin typeface="楷体" panose="02010609060101010101" charset="-122"/>
              <a:ea typeface="楷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图形1"/>
          <p:cNvPicPr>
            <a:picLocks noChangeAspect="1"/>
          </p:cNvPicPr>
          <p:nvPr/>
        </p:nvPicPr>
        <p:blipFill>
          <a:blip r:embed="rId1"/>
          <a:stretch>
            <a:fillRect/>
          </a:stretch>
        </p:blipFill>
        <p:spPr>
          <a:xfrm>
            <a:off x="-1270" y="0"/>
            <a:ext cx="9147175" cy="6858000"/>
          </a:xfrm>
          <a:prstGeom prst="rect">
            <a:avLst/>
          </a:prstGeom>
          <a:noFill/>
          <a:ln w="9525">
            <a:noFill/>
          </a:ln>
        </p:spPr>
      </p:pic>
      <p:sp>
        <p:nvSpPr>
          <p:cNvPr id="3075" name="Rectangle 3"/>
          <p:cNvSpPr/>
          <p:nvPr/>
        </p:nvSpPr>
        <p:spPr>
          <a:xfrm>
            <a:off x="3048000" y="457200"/>
            <a:ext cx="5943600" cy="508000"/>
          </a:xfrm>
          <a:prstGeom prst="rect">
            <a:avLst/>
          </a:prstGeom>
          <a:noFill/>
          <a:ln w="9525">
            <a:noFill/>
          </a:ln>
        </p:spPr>
        <p:txBody>
          <a:bodyPr anchor="ctr"/>
          <a:p>
            <a:pPr lvl="0" algn="ctr" eaLnBrk="1" hangingPunct="1"/>
            <a:endParaRPr lang="zh-CN" altLang="en-US" sz="2400" b="1" dirty="0">
              <a:latin typeface="Arial" panose="020B0604020202020204" pitchFamily="34" charset="0"/>
              <a:ea typeface="宋体" panose="02010600030101010101" pitchFamily="2" charset="-122"/>
            </a:endParaRPr>
          </a:p>
        </p:txBody>
      </p:sp>
      <p:sp>
        <p:nvSpPr>
          <p:cNvPr id="3076" name="Text Box 4"/>
          <p:cNvSpPr txBox="1"/>
          <p:nvPr/>
        </p:nvSpPr>
        <p:spPr>
          <a:xfrm>
            <a:off x="685800" y="1836420"/>
            <a:ext cx="7772400" cy="4292600"/>
          </a:xfrm>
          <a:prstGeom prst="rect">
            <a:avLst/>
          </a:prstGeom>
          <a:noFill/>
          <a:ln w="9525">
            <a:noFill/>
          </a:ln>
        </p:spPr>
        <p:txBody>
          <a:bodyPr>
            <a:spAutoFit/>
          </a:bodyPr>
          <a:p>
            <a:pPr lvl="0" eaLnBrk="1" hangingPunct="1"/>
            <a:endParaRPr lang="zh-CN" altLang="en-US" sz="2000" b="1" dirty="0">
              <a:latin typeface="幼圆" panose="02010509060101010101" pitchFamily="49" charset="-122"/>
              <a:ea typeface="幼圆" panose="02010509060101010101" pitchFamily="49" charset="-122"/>
            </a:endParaRPr>
          </a:p>
          <a:p>
            <a:pPr lvl="0" eaLnBrk="1" hangingPunct="1"/>
            <a:endParaRPr lang="zh-CN" altLang="en-US" sz="2000" b="1" dirty="0">
              <a:latin typeface="幼圆" panose="02010509060101010101" pitchFamily="49" charset="-122"/>
              <a:ea typeface="幼圆" panose="02010509060101010101" pitchFamily="49" charset="-122"/>
            </a:endParaRPr>
          </a:p>
          <a:p>
            <a:pPr lvl="0" eaLnBrk="1" hangingPunct="1"/>
            <a:endParaRPr lang="zh-CN" altLang="en-US" sz="2000" b="1" dirty="0">
              <a:solidFill>
                <a:schemeClr val="bg1"/>
              </a:solidFill>
              <a:latin typeface="幼圆" panose="02010509060101010101" pitchFamily="49" charset="-122"/>
              <a:ea typeface="幼圆" panose="02010509060101010101" pitchFamily="49" charset="-122"/>
            </a:endParaRPr>
          </a:p>
          <a:p>
            <a:pPr lvl="0" eaLnBrk="1" hangingPunct="1"/>
            <a:endParaRPr lang="zh-CN" altLang="en-US" sz="2400" dirty="0">
              <a:solidFill>
                <a:schemeClr val="bg1"/>
              </a:solidFill>
              <a:latin typeface="幼圆" panose="02010509060101010101" pitchFamily="49" charset="-122"/>
              <a:ea typeface="幼圆" panose="02010509060101010101" pitchFamily="49" charset="-122"/>
            </a:endParaRPr>
          </a:p>
          <a:p>
            <a:pPr lvl="0" eaLnBrk="1" hangingPunct="1"/>
            <a:endParaRPr lang="zh-CN" altLang="en-US" sz="2400" dirty="0">
              <a:latin typeface="Times New Roman" panose="02020603050405020304" pitchFamily="18" charset="0"/>
              <a:ea typeface="宋体" panose="02010600030101010101" pitchFamily="2" charset="-122"/>
            </a:endParaRPr>
          </a:p>
          <a:p>
            <a:pPr lvl="0" eaLnBrk="1" hangingPunct="1"/>
            <a:endParaRPr lang="zh-CN" altLang="en-US" sz="2400" dirty="0">
              <a:latin typeface="Times New Roman" panose="02020603050405020304" pitchFamily="18" charset="0"/>
              <a:ea typeface="宋体" panose="02010600030101010101" pitchFamily="2" charset="-122"/>
            </a:endParaRPr>
          </a:p>
          <a:p>
            <a:pPr lvl="0" eaLnBrk="1" hangingPunct="1"/>
            <a:endParaRPr lang="zh-CN" altLang="en-US" sz="2400" dirty="0">
              <a:latin typeface="Times New Roman" panose="02020603050405020304" pitchFamily="18" charset="0"/>
              <a:ea typeface="宋体" panose="02010600030101010101" pitchFamily="2" charset="-122"/>
            </a:endParaRPr>
          </a:p>
          <a:p>
            <a:pPr lvl="0" eaLnBrk="1" hangingPunct="1"/>
            <a:endParaRPr lang="zh-CN" altLang="en-US" sz="2400" dirty="0">
              <a:latin typeface="Times New Roman" panose="02020603050405020304" pitchFamily="18" charset="0"/>
              <a:ea typeface="宋体" panose="02010600030101010101" pitchFamily="2" charset="-122"/>
            </a:endParaRPr>
          </a:p>
          <a:p>
            <a:pPr lvl="0" eaLnBrk="1" hangingPunct="1"/>
            <a:endParaRPr lang="zh-CN" altLang="en-US" sz="2400" dirty="0">
              <a:latin typeface="Times New Roman" panose="02020603050405020304" pitchFamily="18" charset="0"/>
              <a:ea typeface="宋体" panose="02010600030101010101" pitchFamily="2" charset="-122"/>
            </a:endParaRPr>
          </a:p>
          <a:p>
            <a:pPr lvl="0" eaLnBrk="1" hangingPunct="1"/>
            <a:endParaRPr lang="zh-CN" altLang="en-US" sz="2400" dirty="0">
              <a:latin typeface="Times New Roman" panose="02020603050405020304" pitchFamily="18" charset="0"/>
              <a:ea typeface="宋体" panose="02010600030101010101" pitchFamily="2" charset="-122"/>
            </a:endParaRPr>
          </a:p>
          <a:p>
            <a:pPr lvl="0" eaLnBrk="1" hangingPunct="1"/>
            <a:endParaRPr lang="zh-CN" altLang="en-US" sz="2400" dirty="0">
              <a:latin typeface="Times New Roman" panose="02020603050405020304" pitchFamily="18" charset="0"/>
              <a:ea typeface="宋体" panose="02010600030101010101" pitchFamily="2" charset="-122"/>
            </a:endParaRPr>
          </a:p>
          <a:p>
            <a:pPr lvl="0" eaLnBrk="1" hangingPunct="1"/>
            <a:endParaRPr lang="zh-CN" altLang="en-US" sz="2400" dirty="0">
              <a:latin typeface="Times New Roman" panose="02020603050405020304" pitchFamily="18" charset="0"/>
              <a:ea typeface="宋体" panose="02010600030101010101" pitchFamily="2" charset="-122"/>
            </a:endParaRPr>
          </a:p>
        </p:txBody>
      </p:sp>
      <p:sp>
        <p:nvSpPr>
          <p:cNvPr id="3077" name="未知"/>
          <p:cNvSpPr/>
          <p:nvPr/>
        </p:nvSpPr>
        <p:spPr>
          <a:xfrm>
            <a:off x="6870700" y="6597650"/>
            <a:ext cx="55563" cy="65088"/>
          </a:xfrm>
          <a:custGeom>
            <a:avLst/>
            <a:gdLst>
              <a:gd name="txL" fmla="*/ 0 w 35"/>
              <a:gd name="txT" fmla="*/ 0 h 41"/>
              <a:gd name="txR" fmla="*/ 35 w 35"/>
              <a:gd name="txB" fmla="*/ 41 h 4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35" h="41">
                <a:moveTo>
                  <a:pt x="31" y="12"/>
                </a:moveTo>
                <a:lnTo>
                  <a:pt x="29" y="8"/>
                </a:lnTo>
                <a:lnTo>
                  <a:pt x="25" y="6"/>
                </a:lnTo>
                <a:lnTo>
                  <a:pt x="21" y="4"/>
                </a:lnTo>
                <a:lnTo>
                  <a:pt x="19" y="4"/>
                </a:lnTo>
                <a:lnTo>
                  <a:pt x="13" y="6"/>
                </a:lnTo>
                <a:lnTo>
                  <a:pt x="8" y="10"/>
                </a:lnTo>
                <a:lnTo>
                  <a:pt x="4" y="14"/>
                </a:lnTo>
                <a:lnTo>
                  <a:pt x="4" y="20"/>
                </a:lnTo>
                <a:lnTo>
                  <a:pt x="4" y="27"/>
                </a:lnTo>
                <a:lnTo>
                  <a:pt x="8" y="31"/>
                </a:lnTo>
                <a:lnTo>
                  <a:pt x="12" y="35"/>
                </a:lnTo>
                <a:lnTo>
                  <a:pt x="19" y="37"/>
                </a:lnTo>
                <a:lnTo>
                  <a:pt x="21" y="35"/>
                </a:lnTo>
                <a:lnTo>
                  <a:pt x="25" y="35"/>
                </a:lnTo>
                <a:lnTo>
                  <a:pt x="29" y="33"/>
                </a:lnTo>
                <a:lnTo>
                  <a:pt x="31" y="29"/>
                </a:lnTo>
                <a:lnTo>
                  <a:pt x="35" y="29"/>
                </a:lnTo>
                <a:lnTo>
                  <a:pt x="33" y="35"/>
                </a:lnTo>
                <a:lnTo>
                  <a:pt x="29" y="37"/>
                </a:lnTo>
                <a:lnTo>
                  <a:pt x="23" y="39"/>
                </a:lnTo>
                <a:lnTo>
                  <a:pt x="19" y="41"/>
                </a:lnTo>
                <a:lnTo>
                  <a:pt x="12" y="39"/>
                </a:lnTo>
                <a:lnTo>
                  <a:pt x="4" y="35"/>
                </a:lnTo>
                <a:lnTo>
                  <a:pt x="0" y="27"/>
                </a:lnTo>
                <a:lnTo>
                  <a:pt x="0" y="20"/>
                </a:lnTo>
                <a:lnTo>
                  <a:pt x="0" y="16"/>
                </a:lnTo>
                <a:lnTo>
                  <a:pt x="0" y="12"/>
                </a:lnTo>
                <a:lnTo>
                  <a:pt x="2" y="10"/>
                </a:lnTo>
                <a:lnTo>
                  <a:pt x="6" y="6"/>
                </a:lnTo>
                <a:lnTo>
                  <a:pt x="8" y="4"/>
                </a:lnTo>
                <a:lnTo>
                  <a:pt x="12" y="2"/>
                </a:lnTo>
                <a:lnTo>
                  <a:pt x="15" y="2"/>
                </a:lnTo>
                <a:lnTo>
                  <a:pt x="19" y="0"/>
                </a:lnTo>
                <a:lnTo>
                  <a:pt x="23" y="2"/>
                </a:lnTo>
                <a:lnTo>
                  <a:pt x="29" y="4"/>
                </a:lnTo>
                <a:lnTo>
                  <a:pt x="33" y="6"/>
                </a:lnTo>
                <a:lnTo>
                  <a:pt x="35" y="12"/>
                </a:lnTo>
                <a:lnTo>
                  <a:pt x="31" y="12"/>
                </a:lnTo>
                <a:close/>
              </a:path>
            </a:pathLst>
          </a:custGeom>
          <a:solidFill>
            <a:schemeClr val="tx1">
              <a:alpha val="100000"/>
            </a:schemeClr>
          </a:solidFill>
          <a:ln w="9525">
            <a:noFill/>
          </a:ln>
        </p:spPr>
        <p:txBody>
          <a:bodyPr/>
          <a:p>
            <a:endParaRPr lang="zh-CN" altLang="en-US"/>
          </a:p>
        </p:txBody>
      </p:sp>
      <p:sp>
        <p:nvSpPr>
          <p:cNvPr id="3078" name="未知"/>
          <p:cNvSpPr>
            <a:spLocks noEditPoints="1"/>
          </p:cNvSpPr>
          <p:nvPr/>
        </p:nvSpPr>
        <p:spPr>
          <a:xfrm>
            <a:off x="6850063" y="6580188"/>
            <a:ext cx="100012" cy="101600"/>
          </a:xfrm>
          <a:custGeom>
            <a:avLst/>
            <a:gdLst>
              <a:gd name="txL" fmla="*/ 0 w 63"/>
              <a:gd name="txT" fmla="*/ 0 h 64"/>
              <a:gd name="txR" fmla="*/ 63 w 63"/>
              <a:gd name="txB" fmla="*/ 64 h 64"/>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3" h="64">
                <a:moveTo>
                  <a:pt x="30" y="0"/>
                </a:moveTo>
                <a:lnTo>
                  <a:pt x="36" y="0"/>
                </a:lnTo>
                <a:lnTo>
                  <a:pt x="42" y="2"/>
                </a:lnTo>
                <a:lnTo>
                  <a:pt x="48" y="5"/>
                </a:lnTo>
                <a:lnTo>
                  <a:pt x="53" y="9"/>
                </a:lnTo>
                <a:lnTo>
                  <a:pt x="57" y="13"/>
                </a:lnTo>
                <a:lnTo>
                  <a:pt x="59" y="19"/>
                </a:lnTo>
                <a:lnTo>
                  <a:pt x="61" y="25"/>
                </a:lnTo>
                <a:lnTo>
                  <a:pt x="63" y="31"/>
                </a:lnTo>
                <a:lnTo>
                  <a:pt x="61" y="38"/>
                </a:lnTo>
                <a:lnTo>
                  <a:pt x="59" y="44"/>
                </a:lnTo>
                <a:lnTo>
                  <a:pt x="57" y="50"/>
                </a:lnTo>
                <a:lnTo>
                  <a:pt x="53" y="54"/>
                </a:lnTo>
                <a:lnTo>
                  <a:pt x="48" y="58"/>
                </a:lnTo>
                <a:lnTo>
                  <a:pt x="42" y="62"/>
                </a:lnTo>
                <a:lnTo>
                  <a:pt x="36" y="64"/>
                </a:lnTo>
                <a:lnTo>
                  <a:pt x="30" y="64"/>
                </a:lnTo>
                <a:lnTo>
                  <a:pt x="25" y="64"/>
                </a:lnTo>
                <a:lnTo>
                  <a:pt x="19" y="62"/>
                </a:lnTo>
                <a:lnTo>
                  <a:pt x="13" y="58"/>
                </a:lnTo>
                <a:lnTo>
                  <a:pt x="7" y="54"/>
                </a:lnTo>
                <a:lnTo>
                  <a:pt x="3" y="50"/>
                </a:lnTo>
                <a:lnTo>
                  <a:pt x="2" y="44"/>
                </a:lnTo>
                <a:lnTo>
                  <a:pt x="0" y="38"/>
                </a:lnTo>
                <a:lnTo>
                  <a:pt x="0" y="31"/>
                </a:lnTo>
                <a:lnTo>
                  <a:pt x="0" y="25"/>
                </a:lnTo>
                <a:lnTo>
                  <a:pt x="2" y="19"/>
                </a:lnTo>
                <a:lnTo>
                  <a:pt x="3" y="13"/>
                </a:lnTo>
                <a:lnTo>
                  <a:pt x="7" y="9"/>
                </a:lnTo>
                <a:lnTo>
                  <a:pt x="13" y="5"/>
                </a:lnTo>
                <a:lnTo>
                  <a:pt x="19" y="2"/>
                </a:lnTo>
                <a:lnTo>
                  <a:pt x="25" y="0"/>
                </a:lnTo>
                <a:lnTo>
                  <a:pt x="30" y="0"/>
                </a:lnTo>
                <a:close/>
                <a:moveTo>
                  <a:pt x="30" y="4"/>
                </a:moveTo>
                <a:lnTo>
                  <a:pt x="25" y="4"/>
                </a:lnTo>
                <a:lnTo>
                  <a:pt x="19" y="5"/>
                </a:lnTo>
                <a:lnTo>
                  <a:pt x="15" y="7"/>
                </a:lnTo>
                <a:lnTo>
                  <a:pt x="11" y="11"/>
                </a:lnTo>
                <a:lnTo>
                  <a:pt x="7" y="15"/>
                </a:lnTo>
                <a:lnTo>
                  <a:pt x="3" y="21"/>
                </a:lnTo>
                <a:lnTo>
                  <a:pt x="2" y="25"/>
                </a:lnTo>
                <a:lnTo>
                  <a:pt x="2" y="31"/>
                </a:lnTo>
                <a:lnTo>
                  <a:pt x="2" y="36"/>
                </a:lnTo>
                <a:lnTo>
                  <a:pt x="3" y="42"/>
                </a:lnTo>
                <a:lnTo>
                  <a:pt x="7" y="48"/>
                </a:lnTo>
                <a:lnTo>
                  <a:pt x="11" y="52"/>
                </a:lnTo>
                <a:lnTo>
                  <a:pt x="15" y="56"/>
                </a:lnTo>
                <a:lnTo>
                  <a:pt x="19" y="58"/>
                </a:lnTo>
                <a:lnTo>
                  <a:pt x="25" y="60"/>
                </a:lnTo>
                <a:lnTo>
                  <a:pt x="30" y="60"/>
                </a:lnTo>
                <a:lnTo>
                  <a:pt x="36" y="60"/>
                </a:lnTo>
                <a:lnTo>
                  <a:pt x="42" y="58"/>
                </a:lnTo>
                <a:lnTo>
                  <a:pt x="46" y="56"/>
                </a:lnTo>
                <a:lnTo>
                  <a:pt x="51" y="52"/>
                </a:lnTo>
                <a:lnTo>
                  <a:pt x="53" y="48"/>
                </a:lnTo>
                <a:lnTo>
                  <a:pt x="57" y="42"/>
                </a:lnTo>
                <a:lnTo>
                  <a:pt x="59" y="36"/>
                </a:lnTo>
                <a:lnTo>
                  <a:pt x="59" y="31"/>
                </a:lnTo>
                <a:lnTo>
                  <a:pt x="59" y="25"/>
                </a:lnTo>
                <a:lnTo>
                  <a:pt x="57" y="21"/>
                </a:lnTo>
                <a:lnTo>
                  <a:pt x="53" y="15"/>
                </a:lnTo>
                <a:lnTo>
                  <a:pt x="51" y="11"/>
                </a:lnTo>
                <a:lnTo>
                  <a:pt x="46" y="7"/>
                </a:lnTo>
                <a:lnTo>
                  <a:pt x="42" y="5"/>
                </a:lnTo>
                <a:lnTo>
                  <a:pt x="36" y="4"/>
                </a:lnTo>
                <a:lnTo>
                  <a:pt x="30" y="4"/>
                </a:lnTo>
                <a:close/>
              </a:path>
            </a:pathLst>
          </a:custGeom>
          <a:solidFill>
            <a:schemeClr val="tx1">
              <a:alpha val="100000"/>
            </a:schemeClr>
          </a:solidFill>
          <a:ln w="9525">
            <a:noFill/>
          </a:ln>
        </p:spPr>
        <p:txBody>
          <a:bodyPr/>
          <a:p>
            <a:endParaRPr lang="zh-CN" altLang="en-US"/>
          </a:p>
        </p:txBody>
      </p:sp>
      <p:sp>
        <p:nvSpPr>
          <p:cNvPr id="3079" name="Rectangle 8"/>
          <p:cNvSpPr/>
          <p:nvPr/>
        </p:nvSpPr>
        <p:spPr>
          <a:xfrm>
            <a:off x="7267575" y="6564313"/>
            <a:ext cx="57150" cy="136525"/>
          </a:xfrm>
          <a:prstGeom prst="rect">
            <a:avLst/>
          </a:prstGeom>
          <a:noFill/>
          <a:ln w="9525">
            <a:noFill/>
          </a:ln>
        </p:spPr>
        <p:txBody>
          <a:bodyPr wrap="none" lIns="0" tIns="0" rIns="0" bIns="0">
            <a:spAutoFit/>
          </a:bodyPr>
          <a:p>
            <a:pPr lvl="0" eaLnBrk="1" hangingPunct="1"/>
            <a:r>
              <a:rPr lang="zh-CN" altLang="en-US" sz="900" dirty="0">
                <a:latin typeface="Times New Roman" panose="02020603050405020304" pitchFamily="18" charset="0"/>
                <a:ea typeface="宋体" panose="02010600030101010101" pitchFamily="2" charset="-122"/>
              </a:rPr>
              <a:t>  </a:t>
            </a:r>
            <a:endParaRPr lang="zh-CN" altLang="en-US" sz="2400" dirty="0">
              <a:latin typeface="Times New Roman" panose="02020603050405020304" pitchFamily="18" charset="0"/>
              <a:ea typeface="宋体" panose="02010600030101010101" pitchFamily="2" charset="-122"/>
            </a:endParaRPr>
          </a:p>
        </p:txBody>
      </p:sp>
      <p:sp>
        <p:nvSpPr>
          <p:cNvPr id="3080" name="Text Box 8"/>
          <p:cNvSpPr txBox="1"/>
          <p:nvPr/>
        </p:nvSpPr>
        <p:spPr>
          <a:xfrm>
            <a:off x="3037205" y="3094990"/>
            <a:ext cx="5310505" cy="460375"/>
          </a:xfrm>
          <a:prstGeom prst="rect">
            <a:avLst/>
          </a:prstGeom>
          <a:noFill/>
          <a:ln w="9525">
            <a:noFill/>
          </a:ln>
        </p:spPr>
        <p:txBody>
          <a:bodyPr wrap="square">
            <a:spAutoFit/>
          </a:bodyPr>
          <a:p>
            <a:pPr lvl="0" eaLnBrk="0" hangingPunct="0"/>
            <a:r>
              <a:rPr lang="zh-CN" altLang="en-US" sz="2400" b="1" dirty="0">
                <a:latin typeface="Arial" panose="020B0604020202020204" pitchFamily="34" charset="0"/>
                <a:ea typeface="宋体" panose="02010600030101010101" pitchFamily="2" charset="-122"/>
              </a:rPr>
              <a:t>   </a:t>
            </a:r>
            <a:endParaRPr lang="zh-CN" altLang="en-US" sz="2400" dirty="0">
              <a:latin typeface="Arial" panose="020B0604020202020204" pitchFamily="34" charset="0"/>
              <a:ea typeface="宋体" panose="02010600030101010101" pitchFamily="2" charset="-122"/>
            </a:endParaRPr>
          </a:p>
        </p:txBody>
      </p:sp>
      <p:grpSp>
        <p:nvGrpSpPr>
          <p:cNvPr id="3081" name="Group 9"/>
          <p:cNvGrpSpPr/>
          <p:nvPr/>
        </p:nvGrpSpPr>
        <p:grpSpPr>
          <a:xfrm>
            <a:off x="1984375" y="2372995"/>
            <a:ext cx="6668135" cy="528955"/>
            <a:chOff x="0" y="0"/>
            <a:chExt cx="3500" cy="333"/>
          </a:xfrm>
        </p:grpSpPr>
        <p:grpSp>
          <p:nvGrpSpPr>
            <p:cNvPr id="3135" name="Group 10"/>
            <p:cNvGrpSpPr/>
            <p:nvPr/>
          </p:nvGrpSpPr>
          <p:grpSpPr>
            <a:xfrm>
              <a:off x="0" y="0"/>
              <a:ext cx="3360" cy="323"/>
              <a:chOff x="0" y="0"/>
              <a:chExt cx="3493" cy="323"/>
            </a:xfrm>
          </p:grpSpPr>
          <p:sp>
            <p:nvSpPr>
              <p:cNvPr id="3144" name="AutoShape 4"/>
              <p:cNvSpPr/>
              <p:nvPr/>
            </p:nvSpPr>
            <p:spPr>
              <a:xfrm>
                <a:off x="0" y="0"/>
                <a:ext cx="3493" cy="323"/>
              </a:xfrm>
              <a:prstGeom prst="roundRect">
                <a:avLst>
                  <a:gd name="adj" fmla="val 16667"/>
                </a:avLst>
              </a:prstGeom>
              <a:gradFill rotWithShape="1">
                <a:gsLst>
                  <a:gs pos="0">
                    <a:srgbClr val="48BE67"/>
                  </a:gs>
                  <a:gs pos="100000">
                    <a:srgbClr val="BCE7C8"/>
                  </a:gs>
                </a:gsLst>
                <a:lin ang="5400000" scaled="1"/>
                <a:tileRect/>
              </a:gradFill>
              <a:ln w="9525">
                <a:noFill/>
              </a:ln>
              <a:effectLst>
                <a:outerShdw dist="35921" dir="2699999" algn="ctr" rotWithShape="0">
                  <a:srgbClr val="B2B2B2"/>
                </a:outerShdw>
              </a:effectLst>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45" name="AutoShape 5"/>
              <p:cNvSpPr/>
              <p:nvPr/>
            </p:nvSpPr>
            <p:spPr>
              <a:xfrm>
                <a:off x="30" y="237"/>
                <a:ext cx="3443" cy="83"/>
              </a:xfrm>
              <a:prstGeom prst="roundRect">
                <a:avLst>
                  <a:gd name="adj" fmla="val 50000"/>
                </a:avLst>
              </a:prstGeom>
              <a:gradFill rotWithShape="1">
                <a:gsLst>
                  <a:gs pos="0">
                    <a:srgbClr val="82F094">
                      <a:alpha val="0"/>
                    </a:srgbClr>
                  </a:gs>
                  <a:gs pos="100000">
                    <a:srgbClr val="91F2A1"/>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46" name="AutoShape 6"/>
              <p:cNvSpPr/>
              <p:nvPr/>
            </p:nvSpPr>
            <p:spPr>
              <a:xfrm>
                <a:off x="30" y="7"/>
                <a:ext cx="3443" cy="83"/>
              </a:xfrm>
              <a:prstGeom prst="roundRect">
                <a:avLst>
                  <a:gd name="adj" fmla="val 50000"/>
                </a:avLst>
              </a:prstGeom>
              <a:gradFill rotWithShape="1">
                <a:gsLst>
                  <a:gs pos="0">
                    <a:srgbClr val="D5F1FB"/>
                  </a:gs>
                  <a:gs pos="100000">
                    <a:srgbClr val="80D4F2">
                      <a:alpha val="0"/>
                    </a:srgbClr>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grpSp>
        <p:sp>
          <p:nvSpPr>
            <p:cNvPr id="3136" name="Text Box 7"/>
            <p:cNvSpPr txBox="1"/>
            <p:nvPr/>
          </p:nvSpPr>
          <p:spPr>
            <a:xfrm>
              <a:off x="576" y="38"/>
              <a:ext cx="2924" cy="232"/>
            </a:xfrm>
            <a:prstGeom prst="rect">
              <a:avLst/>
            </a:prstGeom>
            <a:noFill/>
            <a:ln w="9525">
              <a:noFill/>
            </a:ln>
          </p:spPr>
          <p:txBody>
            <a:bodyPr wrap="square">
              <a:spAutoFit/>
            </a:bodyPr>
            <a:p>
              <a:pPr lvl="0" eaLnBrk="0" hangingPunct="0"/>
              <a:r>
                <a:rPr dirty="0">
                  <a:solidFill>
                    <a:srgbClr val="000000"/>
                  </a:solidFill>
                  <a:latin typeface="Arial" panose="020B0604020202020204" pitchFamily="34" charset="0"/>
                  <a:ea typeface="黑体" panose="02010609060101010101" pitchFamily="49" charset="-122"/>
                </a:rPr>
                <a:t>创新办学理念，建立目标引领的文化</a:t>
              </a:r>
              <a:r>
                <a:rPr lang="zh-CN" dirty="0">
                  <a:solidFill>
                    <a:srgbClr val="000000"/>
                  </a:solidFill>
                  <a:latin typeface="Arial" panose="020B0604020202020204" pitchFamily="34" charset="0"/>
                  <a:ea typeface="黑体" panose="02010609060101010101" pitchFamily="49" charset="-122"/>
                </a:rPr>
                <a:t>管理模式</a:t>
              </a:r>
              <a:endParaRPr lang="zh-CN" dirty="0">
                <a:solidFill>
                  <a:srgbClr val="000000"/>
                </a:solidFill>
                <a:latin typeface="Arial" panose="020B0604020202020204" pitchFamily="34" charset="0"/>
                <a:ea typeface="黑体" panose="02010609060101010101" pitchFamily="49" charset="-122"/>
              </a:endParaRPr>
            </a:p>
          </p:txBody>
        </p:sp>
        <p:grpSp>
          <p:nvGrpSpPr>
            <p:cNvPr id="3137" name="Group 15"/>
            <p:cNvGrpSpPr/>
            <p:nvPr/>
          </p:nvGrpSpPr>
          <p:grpSpPr>
            <a:xfrm>
              <a:off x="240" y="0"/>
              <a:ext cx="336" cy="333"/>
              <a:chOff x="0" y="0"/>
              <a:chExt cx="668" cy="668"/>
            </a:xfrm>
          </p:grpSpPr>
          <p:sp>
            <p:nvSpPr>
              <p:cNvPr id="3139" name="Oval 9"/>
              <p:cNvSpPr/>
              <p:nvPr/>
            </p:nvSpPr>
            <p:spPr>
              <a:xfrm>
                <a:off x="0" y="0"/>
                <a:ext cx="668" cy="668"/>
              </a:xfrm>
              <a:prstGeom prst="ellipse">
                <a:avLst/>
              </a:prstGeom>
              <a:solidFill>
                <a:srgbClr val="333333"/>
              </a:solidFill>
              <a:ln w="9525">
                <a:noFill/>
              </a:ln>
            </p:spPr>
            <p:txBody>
              <a:bodyPr anchor="ctr">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140" name="Oval 10"/>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41" name="Oval 11"/>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42" name="Oval 12"/>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43" name="Oval 13"/>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lvl="0" algn="ctr" eaLnBrk="0" hangingPunct="0"/>
                <a:endParaRPr lang="zh-CN" altLang="en-US" dirty="0">
                  <a:latin typeface="Arial" panose="020B0604020202020204" pitchFamily="34" charset="0"/>
                  <a:ea typeface="宋体" panose="02010600030101010101" pitchFamily="2" charset="-122"/>
                </a:endParaRPr>
              </a:p>
            </p:txBody>
          </p:sp>
        </p:grpSp>
        <p:sp>
          <p:nvSpPr>
            <p:cNvPr id="3138" name="Text Box 14"/>
            <p:cNvSpPr txBox="1"/>
            <p:nvPr/>
          </p:nvSpPr>
          <p:spPr>
            <a:xfrm>
              <a:off x="288" y="8"/>
              <a:ext cx="240" cy="288"/>
            </a:xfrm>
            <a:prstGeom prst="rect">
              <a:avLst/>
            </a:prstGeom>
            <a:noFill/>
            <a:ln w="9525">
              <a:noFill/>
            </a:ln>
          </p:spPr>
          <p:txBody>
            <a:bodyPr>
              <a:spAutoFit/>
            </a:bodyPr>
            <a:p>
              <a:pPr lvl="0" algn="ctr" eaLnBrk="0" hangingPunct="0"/>
              <a:r>
                <a:rPr lang="en-US" altLang="zh-CN" sz="2400" dirty="0">
                  <a:solidFill>
                    <a:srgbClr val="000000"/>
                  </a:solidFill>
                  <a:latin typeface="Arial" panose="020B0604020202020204" pitchFamily="34" charset="0"/>
                  <a:ea typeface="宋体" panose="02010600030101010101" pitchFamily="2" charset="-122"/>
                </a:rPr>
                <a:t>1</a:t>
              </a:r>
              <a:endParaRPr lang="en-US" altLang="zh-CN" sz="2400" dirty="0">
                <a:solidFill>
                  <a:srgbClr val="000000"/>
                </a:solidFill>
                <a:latin typeface="Arial" panose="020B0604020202020204" pitchFamily="34" charset="0"/>
                <a:ea typeface="宋体" panose="02010600030101010101" pitchFamily="2" charset="-122"/>
              </a:endParaRPr>
            </a:p>
          </p:txBody>
        </p:sp>
      </p:grpSp>
      <p:grpSp>
        <p:nvGrpSpPr>
          <p:cNvPr id="3082" name="Group 22"/>
          <p:cNvGrpSpPr/>
          <p:nvPr/>
        </p:nvGrpSpPr>
        <p:grpSpPr>
          <a:xfrm>
            <a:off x="1958975" y="3779520"/>
            <a:ext cx="6419850" cy="501650"/>
            <a:chOff x="0" y="0"/>
            <a:chExt cx="3360" cy="333"/>
          </a:xfrm>
        </p:grpSpPr>
        <p:grpSp>
          <p:nvGrpSpPr>
            <p:cNvPr id="3123" name="Group 23"/>
            <p:cNvGrpSpPr/>
            <p:nvPr/>
          </p:nvGrpSpPr>
          <p:grpSpPr>
            <a:xfrm>
              <a:off x="0" y="8"/>
              <a:ext cx="3360" cy="323"/>
              <a:chOff x="0" y="0"/>
              <a:chExt cx="3493" cy="323"/>
            </a:xfrm>
          </p:grpSpPr>
          <p:sp>
            <p:nvSpPr>
              <p:cNvPr id="3132" name="AutoShape 17"/>
              <p:cNvSpPr/>
              <p:nvPr/>
            </p:nvSpPr>
            <p:spPr>
              <a:xfrm>
                <a:off x="0" y="0"/>
                <a:ext cx="3493" cy="323"/>
              </a:xfrm>
              <a:prstGeom prst="roundRect">
                <a:avLst>
                  <a:gd name="adj" fmla="val 16667"/>
                </a:avLst>
              </a:prstGeom>
              <a:gradFill rotWithShape="1">
                <a:gsLst>
                  <a:gs pos="0">
                    <a:srgbClr val="80D4F2"/>
                  </a:gs>
                  <a:gs pos="100000">
                    <a:srgbClr val="3CA1E6"/>
                  </a:gs>
                </a:gsLst>
                <a:lin ang="5400000" scaled="1"/>
                <a:tileRect/>
              </a:gradFill>
              <a:ln w="9525">
                <a:noFill/>
              </a:ln>
              <a:effectLst>
                <a:outerShdw dist="35921" dir="2699999" algn="ctr" rotWithShape="0">
                  <a:srgbClr val="B2B2B2"/>
                </a:outerShdw>
              </a:effectLst>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33" name="AutoShape 18"/>
              <p:cNvSpPr/>
              <p:nvPr/>
            </p:nvSpPr>
            <p:spPr>
              <a:xfrm>
                <a:off x="30" y="237"/>
                <a:ext cx="3443" cy="83"/>
              </a:xfrm>
              <a:prstGeom prst="roundRect">
                <a:avLst>
                  <a:gd name="adj" fmla="val 50000"/>
                </a:avLst>
              </a:prstGeom>
              <a:gradFill rotWithShape="1">
                <a:gsLst>
                  <a:gs pos="0">
                    <a:srgbClr val="80D4F2">
                      <a:alpha val="0"/>
                    </a:srgbClr>
                  </a:gs>
                  <a:gs pos="100000">
                    <a:srgbClr val="8FD9F4"/>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34" name="AutoShape 19"/>
              <p:cNvSpPr/>
              <p:nvPr/>
            </p:nvSpPr>
            <p:spPr>
              <a:xfrm>
                <a:off x="30" y="7"/>
                <a:ext cx="3443" cy="83"/>
              </a:xfrm>
              <a:prstGeom prst="roundRect">
                <a:avLst>
                  <a:gd name="adj" fmla="val 50000"/>
                </a:avLst>
              </a:prstGeom>
              <a:gradFill rotWithShape="1">
                <a:gsLst>
                  <a:gs pos="0">
                    <a:srgbClr val="D5F1FB"/>
                  </a:gs>
                  <a:gs pos="100000">
                    <a:srgbClr val="80D4F2">
                      <a:alpha val="0"/>
                    </a:srgbClr>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grpSp>
        <p:grpSp>
          <p:nvGrpSpPr>
            <p:cNvPr id="3125" name="Group 28"/>
            <p:cNvGrpSpPr/>
            <p:nvPr/>
          </p:nvGrpSpPr>
          <p:grpSpPr>
            <a:xfrm>
              <a:off x="240" y="0"/>
              <a:ext cx="336" cy="333"/>
              <a:chOff x="0" y="0"/>
              <a:chExt cx="668" cy="668"/>
            </a:xfrm>
          </p:grpSpPr>
          <p:sp>
            <p:nvSpPr>
              <p:cNvPr id="3127" name="Oval 22"/>
              <p:cNvSpPr/>
              <p:nvPr/>
            </p:nvSpPr>
            <p:spPr>
              <a:xfrm>
                <a:off x="0" y="0"/>
                <a:ext cx="668" cy="668"/>
              </a:xfrm>
              <a:prstGeom prst="ellipse">
                <a:avLst/>
              </a:prstGeom>
              <a:solidFill>
                <a:srgbClr val="333333"/>
              </a:solidFill>
              <a:ln w="9525">
                <a:noFill/>
              </a:ln>
            </p:spPr>
            <p:txBody>
              <a:bodyPr anchor="ctr">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128" name="Oval 23"/>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29" name="Oval 24"/>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30" name="Oval 25"/>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31" name="Oval 26"/>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lvl="0" algn="ctr" eaLnBrk="0" hangingPunct="0"/>
                <a:endParaRPr lang="zh-CN" altLang="en-US" dirty="0">
                  <a:latin typeface="Arial" panose="020B0604020202020204" pitchFamily="34" charset="0"/>
                  <a:ea typeface="宋体" panose="02010600030101010101" pitchFamily="2" charset="-122"/>
                </a:endParaRPr>
              </a:p>
            </p:txBody>
          </p:sp>
        </p:grpSp>
        <p:sp>
          <p:nvSpPr>
            <p:cNvPr id="3126" name="Text Box 27"/>
            <p:cNvSpPr txBox="1"/>
            <p:nvPr/>
          </p:nvSpPr>
          <p:spPr>
            <a:xfrm>
              <a:off x="288" y="8"/>
              <a:ext cx="240" cy="303"/>
            </a:xfrm>
            <a:prstGeom prst="rect">
              <a:avLst/>
            </a:prstGeom>
            <a:noFill/>
            <a:ln w="9525">
              <a:noFill/>
            </a:ln>
          </p:spPr>
          <p:txBody>
            <a:bodyPr>
              <a:spAutoFit/>
            </a:bodyPr>
            <a:p>
              <a:pPr lvl="0" algn="ctr" eaLnBrk="0" hangingPunct="0"/>
              <a:r>
                <a:rPr lang="en-US" altLang="zh-CN" sz="2400" dirty="0">
                  <a:solidFill>
                    <a:srgbClr val="000000"/>
                  </a:solidFill>
                  <a:latin typeface="Arial" panose="020B0604020202020204" pitchFamily="34" charset="0"/>
                  <a:ea typeface="宋体" panose="02010600030101010101" pitchFamily="2" charset="-122"/>
                </a:rPr>
                <a:t>3</a:t>
              </a:r>
              <a:endParaRPr lang="en-US" altLang="zh-CN" sz="2400" dirty="0">
                <a:solidFill>
                  <a:srgbClr val="000000"/>
                </a:solidFill>
                <a:latin typeface="Arial" panose="020B0604020202020204" pitchFamily="34" charset="0"/>
                <a:ea typeface="宋体" panose="02010600030101010101" pitchFamily="2" charset="-122"/>
              </a:endParaRPr>
            </a:p>
          </p:txBody>
        </p:sp>
      </p:grpSp>
      <p:grpSp>
        <p:nvGrpSpPr>
          <p:cNvPr id="3083" name="Group 35"/>
          <p:cNvGrpSpPr/>
          <p:nvPr/>
        </p:nvGrpSpPr>
        <p:grpSpPr>
          <a:xfrm>
            <a:off x="1958975" y="4476115"/>
            <a:ext cx="6426200" cy="513715"/>
            <a:chOff x="0" y="0"/>
            <a:chExt cx="3360" cy="333"/>
          </a:xfrm>
        </p:grpSpPr>
        <p:grpSp>
          <p:nvGrpSpPr>
            <p:cNvPr id="3111" name="Group 36"/>
            <p:cNvGrpSpPr/>
            <p:nvPr/>
          </p:nvGrpSpPr>
          <p:grpSpPr>
            <a:xfrm>
              <a:off x="0" y="0"/>
              <a:ext cx="3360" cy="323"/>
              <a:chOff x="0" y="0"/>
              <a:chExt cx="3493" cy="323"/>
            </a:xfrm>
          </p:grpSpPr>
          <p:sp>
            <p:nvSpPr>
              <p:cNvPr id="3120" name="AutoShape 30"/>
              <p:cNvSpPr/>
              <p:nvPr/>
            </p:nvSpPr>
            <p:spPr>
              <a:xfrm>
                <a:off x="0" y="0"/>
                <a:ext cx="3493" cy="323"/>
              </a:xfrm>
              <a:prstGeom prst="roundRect">
                <a:avLst>
                  <a:gd name="adj" fmla="val 16667"/>
                </a:avLst>
              </a:prstGeom>
              <a:gradFill rotWithShape="1">
                <a:gsLst>
                  <a:gs pos="0">
                    <a:srgbClr val="9A82E8"/>
                  </a:gs>
                  <a:gs pos="100000">
                    <a:srgbClr val="DAD1F7"/>
                  </a:gs>
                </a:gsLst>
                <a:lin ang="5400000" scaled="1"/>
                <a:tileRect/>
              </a:gradFill>
              <a:ln w="9525">
                <a:noFill/>
              </a:ln>
              <a:effectLst>
                <a:outerShdw dist="35921" dir="2699999" algn="ctr" rotWithShape="0">
                  <a:srgbClr val="B2B2B2"/>
                </a:outerShdw>
              </a:effectLst>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21" name="AutoShape 31"/>
              <p:cNvSpPr/>
              <p:nvPr/>
            </p:nvSpPr>
            <p:spPr>
              <a:xfrm>
                <a:off x="30" y="237"/>
                <a:ext cx="3443" cy="83"/>
              </a:xfrm>
              <a:prstGeom prst="roundRect">
                <a:avLst>
                  <a:gd name="adj" fmla="val 50000"/>
                </a:avLst>
              </a:prstGeom>
              <a:gradFill rotWithShape="1">
                <a:gsLst>
                  <a:gs pos="0">
                    <a:srgbClr val="8D67E1">
                      <a:alpha val="0"/>
                    </a:srgbClr>
                  </a:gs>
                  <a:gs pos="100000">
                    <a:srgbClr val="9B79E5"/>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22" name="AutoShape 32"/>
              <p:cNvSpPr/>
              <p:nvPr/>
            </p:nvSpPr>
            <p:spPr>
              <a:xfrm>
                <a:off x="30" y="7"/>
                <a:ext cx="3443" cy="83"/>
              </a:xfrm>
              <a:prstGeom prst="roundRect">
                <a:avLst>
                  <a:gd name="adj" fmla="val 50000"/>
                </a:avLst>
              </a:prstGeom>
              <a:gradFill rotWithShape="1">
                <a:gsLst>
                  <a:gs pos="0">
                    <a:srgbClr val="EEEFFE"/>
                  </a:gs>
                  <a:gs pos="100000">
                    <a:srgbClr val="CBD0FD">
                      <a:alpha val="0"/>
                    </a:srgbClr>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grpSp>
        <p:sp>
          <p:nvSpPr>
            <p:cNvPr id="3112" name="Text Box 33"/>
            <p:cNvSpPr txBox="1"/>
            <p:nvPr/>
          </p:nvSpPr>
          <p:spPr>
            <a:xfrm>
              <a:off x="554" y="16"/>
              <a:ext cx="2765" cy="239"/>
            </a:xfrm>
            <a:prstGeom prst="rect">
              <a:avLst/>
            </a:prstGeom>
            <a:noFill/>
            <a:ln w="9525">
              <a:noFill/>
            </a:ln>
          </p:spPr>
          <p:txBody>
            <a:bodyPr wrap="square">
              <a:spAutoFit/>
            </a:bodyPr>
            <a:p>
              <a:pPr lvl="0" eaLnBrk="0" hangingPunct="0"/>
              <a:r>
                <a:rPr lang="en-US" altLang="x-none" sz="1600" dirty="0">
                  <a:solidFill>
                    <a:srgbClr val="000000"/>
                  </a:solidFill>
                  <a:latin typeface="Arial" panose="020B0604020202020204" pitchFamily="34" charset="0"/>
                  <a:ea typeface="黑体" panose="02010609060101010101" pitchFamily="49" charset="-122"/>
                </a:rPr>
                <a:t>  </a:t>
              </a:r>
              <a:r>
                <a:rPr lang="en-US" altLang="x-none" dirty="0">
                  <a:solidFill>
                    <a:srgbClr val="000000"/>
                  </a:solidFill>
                  <a:latin typeface="Arial" panose="020B0604020202020204" pitchFamily="34" charset="0"/>
                  <a:ea typeface="黑体" panose="02010609060101010101" pitchFamily="49" charset="-122"/>
                </a:rPr>
                <a:t> </a:t>
              </a:r>
              <a:r>
                <a:rPr lang="zh-CN" altLang="en-US" b="1" dirty="0">
                  <a:solidFill>
                    <a:schemeClr val="tx1"/>
                  </a:solidFill>
                  <a:sym typeface="+mn-ea"/>
                </a:rPr>
                <a:t>立足企业发展需要，不断</a:t>
              </a:r>
              <a:r>
                <a:rPr b="1" dirty="0">
                  <a:solidFill>
                    <a:schemeClr val="tx1"/>
                  </a:solidFill>
                  <a:latin typeface="宋体" panose="02010600030101010101" pitchFamily="2" charset="-122"/>
                  <a:sym typeface="+mn-ea"/>
                </a:rPr>
                <a:t>创新培训模式</a:t>
              </a:r>
              <a:endParaRPr lang="en-US" altLang="x-none" b="1" dirty="0">
                <a:solidFill>
                  <a:schemeClr val="tx1"/>
                </a:solidFill>
                <a:latin typeface="宋体" panose="02010600030101010101" pitchFamily="2" charset="-122"/>
                <a:ea typeface="黑体" panose="02010609060101010101" pitchFamily="49" charset="-122"/>
                <a:sym typeface="+mn-ea"/>
              </a:endParaRPr>
            </a:p>
          </p:txBody>
        </p:sp>
        <p:grpSp>
          <p:nvGrpSpPr>
            <p:cNvPr id="3113" name="Group 41"/>
            <p:cNvGrpSpPr/>
            <p:nvPr/>
          </p:nvGrpSpPr>
          <p:grpSpPr>
            <a:xfrm>
              <a:off x="240" y="0"/>
              <a:ext cx="336" cy="333"/>
              <a:chOff x="0" y="0"/>
              <a:chExt cx="668" cy="668"/>
            </a:xfrm>
          </p:grpSpPr>
          <p:sp>
            <p:nvSpPr>
              <p:cNvPr id="3115" name="Oval 35"/>
              <p:cNvSpPr/>
              <p:nvPr/>
            </p:nvSpPr>
            <p:spPr>
              <a:xfrm>
                <a:off x="0" y="0"/>
                <a:ext cx="668" cy="668"/>
              </a:xfrm>
              <a:prstGeom prst="ellipse">
                <a:avLst/>
              </a:prstGeom>
              <a:solidFill>
                <a:srgbClr val="333333"/>
              </a:solidFill>
              <a:ln w="9525">
                <a:noFill/>
              </a:ln>
            </p:spPr>
            <p:txBody>
              <a:bodyPr anchor="ctr">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116" name="Oval 36"/>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17" name="Oval 37"/>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18" name="Oval 38"/>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119" name="Oval 39"/>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lvl="0" algn="ctr" eaLnBrk="0" hangingPunct="0"/>
                <a:endParaRPr lang="zh-CN" altLang="en-US" dirty="0">
                  <a:latin typeface="Arial" panose="020B0604020202020204" pitchFamily="34" charset="0"/>
                  <a:ea typeface="宋体" panose="02010600030101010101" pitchFamily="2" charset="-122"/>
                </a:endParaRPr>
              </a:p>
            </p:txBody>
          </p:sp>
        </p:grpSp>
        <p:sp>
          <p:nvSpPr>
            <p:cNvPr id="3114" name="Text Box 40"/>
            <p:cNvSpPr txBox="1"/>
            <p:nvPr/>
          </p:nvSpPr>
          <p:spPr>
            <a:xfrm>
              <a:off x="288" y="8"/>
              <a:ext cx="240" cy="298"/>
            </a:xfrm>
            <a:prstGeom prst="rect">
              <a:avLst/>
            </a:prstGeom>
            <a:noFill/>
            <a:ln w="9525">
              <a:noFill/>
            </a:ln>
          </p:spPr>
          <p:txBody>
            <a:bodyPr>
              <a:spAutoFit/>
            </a:bodyPr>
            <a:p>
              <a:pPr lvl="0" algn="ctr" eaLnBrk="0" hangingPunct="0"/>
              <a:r>
                <a:rPr lang="en-US" altLang="zh-CN" sz="2400" dirty="0">
                  <a:solidFill>
                    <a:srgbClr val="000000"/>
                  </a:solidFill>
                  <a:latin typeface="Arial" panose="020B0604020202020204" pitchFamily="34" charset="0"/>
                  <a:ea typeface="宋体" panose="02010600030101010101" pitchFamily="2" charset="-122"/>
                </a:rPr>
                <a:t>4</a:t>
              </a:r>
              <a:endParaRPr lang="en-US" altLang="zh-CN" sz="2400" dirty="0">
                <a:solidFill>
                  <a:srgbClr val="000000"/>
                </a:solidFill>
                <a:latin typeface="Arial" panose="020B0604020202020204" pitchFamily="34" charset="0"/>
                <a:ea typeface="宋体" panose="02010600030101010101" pitchFamily="2" charset="-122"/>
              </a:endParaRPr>
            </a:p>
          </p:txBody>
        </p:sp>
      </p:grpSp>
      <p:grpSp>
        <p:nvGrpSpPr>
          <p:cNvPr id="3085" name="Group 61"/>
          <p:cNvGrpSpPr/>
          <p:nvPr/>
        </p:nvGrpSpPr>
        <p:grpSpPr>
          <a:xfrm>
            <a:off x="1958975" y="3109595"/>
            <a:ext cx="6988267" cy="1138921"/>
            <a:chOff x="0" y="0"/>
            <a:chExt cx="3658" cy="717"/>
          </a:xfrm>
        </p:grpSpPr>
        <p:grpSp>
          <p:nvGrpSpPr>
            <p:cNvPr id="3087" name="Group 62"/>
            <p:cNvGrpSpPr/>
            <p:nvPr/>
          </p:nvGrpSpPr>
          <p:grpSpPr>
            <a:xfrm>
              <a:off x="0" y="0"/>
              <a:ext cx="3360" cy="323"/>
              <a:chOff x="0" y="0"/>
              <a:chExt cx="3493" cy="323"/>
            </a:xfrm>
          </p:grpSpPr>
          <p:sp>
            <p:nvSpPr>
              <p:cNvPr id="3096" name="AutoShape 56"/>
              <p:cNvSpPr/>
              <p:nvPr/>
            </p:nvSpPr>
            <p:spPr>
              <a:xfrm>
                <a:off x="0" y="0"/>
                <a:ext cx="3493" cy="323"/>
              </a:xfrm>
              <a:prstGeom prst="roundRect">
                <a:avLst>
                  <a:gd name="adj" fmla="val 16667"/>
                </a:avLst>
              </a:prstGeom>
              <a:gradFill rotWithShape="1">
                <a:gsLst>
                  <a:gs pos="0">
                    <a:srgbClr val="EAC924"/>
                  </a:gs>
                  <a:gs pos="100000">
                    <a:srgbClr val="F7EBAF"/>
                  </a:gs>
                </a:gsLst>
                <a:lin ang="5400000" scaled="1"/>
                <a:tileRect/>
              </a:gradFill>
              <a:ln w="9525">
                <a:noFill/>
              </a:ln>
              <a:effectLst>
                <a:outerShdw dist="35921" dir="2699999" algn="ctr" rotWithShape="0">
                  <a:srgbClr val="B2B2B2"/>
                </a:outerShdw>
              </a:effectLst>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097" name="AutoShape 57"/>
              <p:cNvSpPr/>
              <p:nvPr/>
            </p:nvSpPr>
            <p:spPr>
              <a:xfrm>
                <a:off x="30" y="237"/>
                <a:ext cx="3443" cy="83"/>
              </a:xfrm>
              <a:prstGeom prst="roundRect">
                <a:avLst>
                  <a:gd name="adj" fmla="val 50000"/>
                </a:avLst>
              </a:prstGeom>
              <a:gradFill rotWithShape="1">
                <a:gsLst>
                  <a:gs pos="0">
                    <a:srgbClr val="EAC924">
                      <a:alpha val="0"/>
                    </a:srgbClr>
                  </a:gs>
                  <a:gs pos="100000">
                    <a:srgbClr val="EDD03F"/>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098" name="AutoShape 58"/>
              <p:cNvSpPr/>
              <p:nvPr/>
            </p:nvSpPr>
            <p:spPr>
              <a:xfrm>
                <a:off x="30" y="7"/>
                <a:ext cx="3443" cy="83"/>
              </a:xfrm>
              <a:prstGeom prst="roundRect">
                <a:avLst>
                  <a:gd name="adj" fmla="val 50000"/>
                </a:avLst>
              </a:prstGeom>
              <a:gradFill rotWithShape="1">
                <a:gsLst>
                  <a:gs pos="0">
                    <a:srgbClr val="F8EDB6"/>
                  </a:gs>
                  <a:gs pos="100000">
                    <a:srgbClr val="EAC924">
                      <a:alpha val="0"/>
                    </a:srgbClr>
                  </a:gs>
                </a:gsLst>
                <a:lin ang="5400000" scaled="1"/>
                <a:tileRect/>
              </a:gradFill>
              <a:ln w="9525">
                <a:noFill/>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grpSp>
        <p:sp>
          <p:nvSpPr>
            <p:cNvPr id="3088" name="Text Box 59"/>
            <p:cNvSpPr txBox="1"/>
            <p:nvPr/>
          </p:nvSpPr>
          <p:spPr>
            <a:xfrm>
              <a:off x="593" y="485"/>
              <a:ext cx="3065" cy="232"/>
            </a:xfrm>
            <a:prstGeom prst="rect">
              <a:avLst/>
            </a:prstGeom>
            <a:noFill/>
            <a:ln w="9525">
              <a:noFill/>
            </a:ln>
          </p:spPr>
          <p:txBody>
            <a:bodyPr wrap="square">
              <a:spAutoFit/>
            </a:bodyPr>
            <a:p>
              <a:pPr lvl="0" eaLnBrk="0" hangingPunct="0"/>
              <a:r>
                <a:rPr dirty="0">
                  <a:solidFill>
                    <a:srgbClr val="000000"/>
                  </a:solidFill>
                  <a:latin typeface="Arial" panose="020B0604020202020204" pitchFamily="34" charset="0"/>
                  <a:ea typeface="黑体" panose="02010609060101010101" pitchFamily="49" charset="-122"/>
                </a:rPr>
                <a:t>创新管理模式，建立持续发展</a:t>
              </a:r>
              <a:r>
                <a:rPr lang="zh-CN" dirty="0">
                  <a:solidFill>
                    <a:srgbClr val="000000"/>
                  </a:solidFill>
                  <a:latin typeface="Arial" panose="020B0604020202020204" pitchFamily="34" charset="0"/>
                  <a:ea typeface="黑体" panose="02010609060101010101" pitchFamily="49" charset="-122"/>
                </a:rPr>
                <a:t>的</a:t>
              </a:r>
              <a:r>
                <a:rPr dirty="0">
                  <a:solidFill>
                    <a:srgbClr val="000000"/>
                  </a:solidFill>
                  <a:latin typeface="Arial" panose="020B0604020202020204" pitchFamily="34" charset="0"/>
                  <a:ea typeface="黑体" panose="02010609060101010101" pitchFamily="49" charset="-122"/>
                </a:rPr>
                <a:t>管理机制</a:t>
              </a:r>
              <a:endParaRPr dirty="0">
                <a:solidFill>
                  <a:srgbClr val="000000"/>
                </a:solidFill>
                <a:latin typeface="Arial" panose="020B0604020202020204" pitchFamily="34" charset="0"/>
                <a:ea typeface="黑体" panose="02010609060101010101" pitchFamily="49" charset="-122"/>
              </a:endParaRPr>
            </a:p>
          </p:txBody>
        </p:sp>
        <p:grpSp>
          <p:nvGrpSpPr>
            <p:cNvPr id="3089" name="Group 67"/>
            <p:cNvGrpSpPr/>
            <p:nvPr/>
          </p:nvGrpSpPr>
          <p:grpSpPr>
            <a:xfrm>
              <a:off x="240" y="0"/>
              <a:ext cx="336" cy="333"/>
              <a:chOff x="0" y="0"/>
              <a:chExt cx="668" cy="668"/>
            </a:xfrm>
          </p:grpSpPr>
          <p:sp>
            <p:nvSpPr>
              <p:cNvPr id="3091" name="Oval 61"/>
              <p:cNvSpPr/>
              <p:nvPr/>
            </p:nvSpPr>
            <p:spPr>
              <a:xfrm>
                <a:off x="0" y="0"/>
                <a:ext cx="668" cy="668"/>
              </a:xfrm>
              <a:prstGeom prst="ellipse">
                <a:avLst/>
              </a:prstGeom>
              <a:solidFill>
                <a:srgbClr val="333333"/>
              </a:solidFill>
              <a:ln w="9525">
                <a:noFill/>
              </a:ln>
            </p:spPr>
            <p:txBody>
              <a:bodyPr anchor="ctr">
                <a:spAutoFit/>
              </a:bodyPr>
              <a:p>
                <a:pPr lvl="0" eaLnBrk="1" hangingPunct="1"/>
                <a:endParaRPr lang="zh-CN" altLang="en-US" dirty="0">
                  <a:latin typeface="Arial" panose="020B0604020202020204" pitchFamily="34" charset="0"/>
                  <a:ea typeface="宋体" panose="02010600030101010101" pitchFamily="2" charset="-122"/>
                </a:endParaRPr>
              </a:p>
            </p:txBody>
          </p:sp>
          <p:sp>
            <p:nvSpPr>
              <p:cNvPr id="3092" name="Oval 62"/>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093" name="Oval 63"/>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094" name="Oval 64"/>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3095" name="Oval 65"/>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lvl="0" algn="ctr" eaLnBrk="0" hangingPunct="0"/>
                <a:endParaRPr lang="zh-CN" altLang="en-US" dirty="0">
                  <a:latin typeface="Arial" panose="020B0604020202020204" pitchFamily="34" charset="0"/>
                  <a:ea typeface="宋体" panose="02010600030101010101" pitchFamily="2" charset="-122"/>
                </a:endParaRPr>
              </a:p>
            </p:txBody>
          </p:sp>
        </p:grpSp>
        <p:sp>
          <p:nvSpPr>
            <p:cNvPr id="3090" name="Text Box 66"/>
            <p:cNvSpPr txBox="1"/>
            <p:nvPr/>
          </p:nvSpPr>
          <p:spPr>
            <a:xfrm>
              <a:off x="275" y="8"/>
              <a:ext cx="240" cy="288"/>
            </a:xfrm>
            <a:prstGeom prst="rect">
              <a:avLst/>
            </a:prstGeom>
            <a:noFill/>
            <a:ln w="9525">
              <a:noFill/>
            </a:ln>
          </p:spPr>
          <p:txBody>
            <a:bodyPr>
              <a:spAutoFit/>
            </a:bodyPr>
            <a:p>
              <a:pPr lvl="0" algn="ctr" eaLnBrk="0" hangingPunct="0"/>
              <a:r>
                <a:rPr lang="en-US" altLang="zh-CN" sz="2400" dirty="0">
                  <a:solidFill>
                    <a:srgbClr val="000000"/>
                  </a:solidFill>
                  <a:latin typeface="Arial" panose="020B0604020202020204" pitchFamily="34" charset="0"/>
                  <a:ea typeface="宋体" panose="02010600030101010101" pitchFamily="2" charset="-122"/>
                </a:rPr>
                <a:t>2</a:t>
              </a:r>
              <a:endParaRPr lang="en-US" altLang="zh-CN" sz="2400" dirty="0">
                <a:solidFill>
                  <a:srgbClr val="000000"/>
                </a:solidFill>
                <a:latin typeface="Arial" panose="020B0604020202020204" pitchFamily="34" charset="0"/>
                <a:ea typeface="宋体" panose="02010600030101010101" pitchFamily="2" charset="-122"/>
              </a:endParaRPr>
            </a:p>
          </p:txBody>
        </p:sp>
      </p:grpSp>
      <p:sp>
        <p:nvSpPr>
          <p:cNvPr id="4170" name="Line 11"/>
          <p:cNvSpPr/>
          <p:nvPr/>
        </p:nvSpPr>
        <p:spPr>
          <a:xfrm flipH="1">
            <a:off x="1331913" y="2205038"/>
            <a:ext cx="23812" cy="2963862"/>
          </a:xfrm>
          <a:prstGeom prst="line">
            <a:avLst/>
          </a:prstGeom>
          <a:ln w="28575" cap="flat" cmpd="sng">
            <a:solidFill>
              <a:schemeClr val="accent2"/>
            </a:solidFill>
            <a:prstDash val="solid"/>
            <a:headEnd type="none" w="med" len="med"/>
            <a:tailEnd type="none" w="med" len="med"/>
          </a:ln>
        </p:spPr>
      </p:sp>
      <p:sp>
        <p:nvSpPr>
          <p:cNvPr id="2" name="Text Box 20"/>
          <p:cNvSpPr txBox="1"/>
          <p:nvPr/>
        </p:nvSpPr>
        <p:spPr>
          <a:xfrm>
            <a:off x="3097054" y="3187814"/>
            <a:ext cx="5191289" cy="367575"/>
          </a:xfrm>
          <a:prstGeom prst="rect">
            <a:avLst/>
          </a:prstGeom>
          <a:noFill/>
          <a:ln w="9525">
            <a:noFill/>
          </a:ln>
        </p:spPr>
        <p:txBody>
          <a:bodyPr wrap="square">
            <a:spAutoFit/>
          </a:bodyPr>
          <a:p>
            <a:pPr lvl="0" eaLnBrk="0" hangingPunct="0"/>
            <a:r>
              <a:rPr dirty="0">
                <a:solidFill>
                  <a:srgbClr val="000000"/>
                </a:solidFill>
                <a:latin typeface="Arial" panose="020B0604020202020204" pitchFamily="34" charset="0"/>
                <a:ea typeface="黑体" panose="02010609060101010101" pitchFamily="49" charset="-122"/>
              </a:rPr>
              <a:t>创新培养模式 推进教学改革</a:t>
            </a:r>
            <a:r>
              <a:rPr lang="zh-CN" dirty="0">
                <a:solidFill>
                  <a:srgbClr val="000000"/>
                </a:solidFill>
                <a:latin typeface="Arial" panose="020B0604020202020204" pitchFamily="34" charset="0"/>
                <a:ea typeface="黑体" panose="02010609060101010101" pitchFamily="49" charset="-122"/>
              </a:rPr>
              <a:t>的不断深入</a:t>
            </a:r>
            <a:endParaRPr lang="zh-CN" dirty="0">
              <a:solidFill>
                <a:srgbClr val="000000"/>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70"/>
                                        </p:tgtEl>
                                        <p:attrNameLst>
                                          <p:attrName>style.visibility</p:attrName>
                                        </p:attrNameLst>
                                      </p:cBhvr>
                                      <p:to>
                                        <p:strVal val="visible"/>
                                      </p:to>
                                    </p:set>
                                    <p:anim calcmode="lin" valueType="num">
                                      <p:cBhvr additive="base">
                                        <p:cTn id="7" dur="500" fill="hold"/>
                                        <p:tgtEl>
                                          <p:spTgt spid="4170"/>
                                        </p:tgtEl>
                                        <p:attrNameLst>
                                          <p:attrName>ppt_x</p:attrName>
                                        </p:attrNameLst>
                                      </p:cBhvr>
                                      <p:tavLst>
                                        <p:tav tm="0">
                                          <p:val>
                                            <p:strVal val="#ppt_x"/>
                                          </p:val>
                                        </p:tav>
                                        <p:tav tm="100000">
                                          <p:val>
                                            <p:strVal val="#ppt_x"/>
                                          </p:val>
                                        </p:tav>
                                      </p:tavLst>
                                    </p:anim>
                                    <p:anim calcmode="lin" valueType="num">
                                      <p:cBhvr additive="base">
                                        <p:cTn id="8" dur="500" fill="hold"/>
                                        <p:tgtEl>
                                          <p:spTgt spid="4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8196" name="Text Box 4"/>
          <p:cNvSpPr txBox="1"/>
          <p:nvPr/>
        </p:nvSpPr>
        <p:spPr>
          <a:xfrm>
            <a:off x="820420" y="735965"/>
            <a:ext cx="7717790" cy="2802255"/>
          </a:xfrm>
          <a:prstGeom prst="rect">
            <a:avLst/>
          </a:prstGeom>
          <a:gradFill>
            <a:gsLst>
              <a:gs pos="0">
                <a:schemeClr val="accent2"/>
              </a:gs>
              <a:gs pos="100000">
                <a:srgbClr val="222266"/>
              </a:gs>
            </a:gsLst>
            <a:lin ang="16200000" scaled="0"/>
          </a:gradFill>
          <a:ln w="9525">
            <a:noFill/>
          </a:ln>
        </p:spPr>
        <p:txBody>
          <a:bodyPr wrap="square" lIns="90170" tIns="46990" rIns="90170" bIns="46990">
            <a:spAutoFit/>
          </a:bodyPr>
          <a:p>
            <a:pPr lvl="0" eaLnBrk="1" hangingPunct="1">
              <a:spcBef>
                <a:spcPct val="50000"/>
              </a:spcBef>
            </a:pPr>
            <a:r>
              <a:rPr lang="en-US" altLang="zh-CN" sz="3200" b="1" dirty="0">
                <a:solidFill>
                  <a:schemeClr val="tx1"/>
                </a:solidFill>
                <a:latin typeface="Arial" panose="020B0604020202020204" pitchFamily="34" charset="0"/>
              </a:rPr>
              <a:t>                 </a:t>
            </a:r>
            <a:endParaRPr lang="en-US" altLang="zh-CN" sz="3200" b="1" dirty="0">
              <a:solidFill>
                <a:schemeClr val="tx1"/>
              </a:solidFill>
              <a:latin typeface="Arial" panose="020B0604020202020204" pitchFamily="34" charset="0"/>
            </a:endParaRPr>
          </a:p>
          <a:p>
            <a:pPr lvl="0" eaLnBrk="1" hangingPunct="1">
              <a:spcBef>
                <a:spcPct val="50000"/>
              </a:spcBef>
            </a:pPr>
            <a:r>
              <a:rPr lang="en-US" altLang="zh-CN" sz="3200" b="1" dirty="0">
                <a:solidFill>
                  <a:schemeClr val="tx1"/>
                </a:solidFill>
                <a:latin typeface="Arial" panose="020B0604020202020204" pitchFamily="34" charset="0"/>
              </a:rPr>
              <a:t>                </a:t>
            </a:r>
            <a:r>
              <a:rPr lang="zh-C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一</a:t>
            </a:r>
            <a:r>
              <a:rPr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、创新办学理念</a:t>
            </a:r>
            <a:endParaRPr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ndParaRPr>
          </a:p>
          <a:p>
            <a:pPr lvl="0" eaLnBrk="1" hangingPunct="1">
              <a:spcBef>
                <a:spcPct val="50000"/>
              </a:spcBef>
            </a:pPr>
            <a:r>
              <a:rPr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建立目标引领的文化</a:t>
            </a:r>
            <a:r>
              <a:rPr lang="zh-C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管理模式</a:t>
            </a:r>
            <a:endParaRPr lang="zh-C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ndParaRPr>
          </a:p>
          <a:p>
            <a:pPr lvl="0" eaLnBrk="1" hangingPunct="1">
              <a:spcBef>
                <a:spcPct val="50000"/>
              </a:spcBef>
            </a:pPr>
            <a:endPar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ndParaRPr>
          </a:p>
        </p:txBody>
      </p:sp>
      <p:sp>
        <p:nvSpPr>
          <p:cNvPr id="8215" name="Text Box 23"/>
          <p:cNvSpPr txBox="1"/>
          <p:nvPr/>
        </p:nvSpPr>
        <p:spPr>
          <a:xfrm>
            <a:off x="4416425" y="3246438"/>
            <a:ext cx="311150" cy="365125"/>
          </a:xfrm>
          <a:prstGeom prst="rect">
            <a:avLst/>
          </a:prstGeom>
          <a:noFill/>
          <a:ln w="9525">
            <a:noFill/>
          </a:ln>
        </p:spPr>
        <p:txBody>
          <a:bodyPr wrap="none">
            <a:spAutoFit/>
          </a:bodyPr>
          <a:p>
            <a:pPr lvl="0" eaLnBrk="1" hangingPunct="1"/>
            <a:endParaRPr lang="zh-CN" altLang="zh-CN" dirty="0">
              <a:latin typeface="Arial" panose="020B0604020202020204" pitchFamily="34" charset="0"/>
              <a:ea typeface="宋体" panose="02010600030101010101" pitchFamily="2" charset="-122"/>
            </a:endParaRPr>
          </a:p>
        </p:txBody>
      </p:sp>
      <p:sp>
        <p:nvSpPr>
          <p:cNvPr id="3" name="文本占位符 2"/>
          <p:cNvSpPr>
            <a:spLocks noGrp="1"/>
          </p:cNvSpPr>
          <p:nvPr>
            <p:ph type="body" idx="1"/>
          </p:nvPr>
        </p:nvSpPr>
        <p:spPr>
          <a:xfrm>
            <a:off x="824548" y="3538220"/>
            <a:ext cx="7713345" cy="1532096"/>
          </a:xfrm>
          <a:noFill/>
          <a:ln w="3175">
            <a:solidFill>
              <a:schemeClr val="bg2"/>
            </a:solidFill>
          </a:ln>
        </p:spPr>
        <p:style>
          <a:lnRef idx="1">
            <a:schemeClr val="dk1"/>
          </a:lnRef>
          <a:fillRef idx="2">
            <a:schemeClr val="dk1"/>
          </a:fillRef>
          <a:effectRef idx="1">
            <a:schemeClr val="dk1"/>
          </a:effectRef>
          <a:fontRef idx="minor">
            <a:schemeClr val="dk1"/>
          </a:fontRef>
        </p:style>
        <p:txBody>
          <a:bodyPr>
            <a:normAutofit fontScale="70000"/>
          </a:bodyPr>
          <a:p>
            <a:pPr marL="0" indent="0">
              <a:buNone/>
            </a:pPr>
            <a:endParaRPr lang="en-US" altLang="zh-CN" dirty="0">
              <a:latin typeface="宋体" panose="02010600030101010101" pitchFamily="2" charset="-122"/>
            </a:endParaRPr>
          </a:p>
          <a:p>
            <a:pPr marL="0" indent="0">
              <a:buNone/>
            </a:pPr>
            <a:r>
              <a:rPr lang="en-US" altLang="zh-CN" dirty="0">
                <a:latin typeface="宋体" panose="02010600030101010101" pitchFamily="2" charset="-122"/>
              </a:rPr>
              <a:t>1</a:t>
            </a:r>
            <a:r>
              <a:rPr lang="zh-CN" altLang="en-US" dirty="0">
                <a:latin typeface="宋体" panose="02010600030101010101" pitchFamily="2" charset="-122"/>
              </a:rPr>
              <a:t>、关于目标引领</a:t>
            </a:r>
            <a:endParaRPr lang="zh-CN" altLang="en-US" dirty="0">
              <a:latin typeface="宋体" panose="02010600030101010101" pitchFamily="2" charset="-122"/>
            </a:endParaRPr>
          </a:p>
          <a:p>
            <a:pPr marL="0" indent="0">
              <a:buNone/>
            </a:pPr>
            <a:r>
              <a:rPr lang="en-US" altLang="zh-CN" dirty="0">
                <a:latin typeface="宋体" panose="02010600030101010101" pitchFamily="2" charset="-122"/>
              </a:rPr>
              <a:t>2</a:t>
            </a:r>
            <a:r>
              <a:rPr lang="zh-CN" altLang="en-US" dirty="0">
                <a:latin typeface="宋体" panose="02010600030101010101" pitchFamily="2" charset="-122"/>
              </a:rPr>
              <a:t>、如何建立校园文化管理模式</a:t>
            </a:r>
            <a:endParaRPr lang="zh-CN" altLang="en-US" dirty="0">
              <a:latin typeface="宋体" panose="02010600030101010101" pitchFamily="2" charset="-122"/>
            </a:endParaRPr>
          </a:p>
          <a:p>
            <a:pPr algn="just">
              <a:buNone/>
            </a:pPr>
            <a:r>
              <a:rPr lang="zh-CN" altLang="en-US" sz="2100" dirty="0">
                <a:latin typeface="宋体" panose="02010600030101010101" pitchFamily="2" charset="-122"/>
              </a:rPr>
              <a:t>      </a:t>
            </a:r>
            <a:endParaRPr lang="zh-CN" altLang="en-US" sz="2100" i="1" dirty="0">
              <a:latin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8194" name="标题 8193"/>
          <p:cNvSpPr>
            <a:spLocks noGrp="1"/>
          </p:cNvSpPr>
          <p:nvPr>
            <p:ph type="title"/>
          </p:nvPr>
        </p:nvSpPr>
        <p:spPr>
          <a:xfrm>
            <a:off x="633095" y="919480"/>
            <a:ext cx="6871335" cy="532130"/>
          </a:xfrm>
        </p:spPr>
        <p:txBody>
          <a:bodyPr anchor="b"/>
          <a:p>
            <a:r>
              <a:rPr lang="en-US" altLang="zh-CN" sz="3600" b="1" dirty="0">
                <a:latin typeface="宋体" panose="02010600030101010101" pitchFamily="2" charset="-122"/>
                <a:sym typeface="+mn-ea"/>
              </a:rPr>
              <a:t>1</a:t>
            </a:r>
            <a:r>
              <a:rPr lang="zh-CN" altLang="en-US" sz="3600" b="1" dirty="0">
                <a:latin typeface="宋体" panose="02010600030101010101" pitchFamily="2" charset="-122"/>
                <a:sym typeface="+mn-ea"/>
              </a:rPr>
              <a:t>、关于目标引领</a:t>
            </a:r>
            <a:endParaRPr lang="zh-CN" altLang="en-US" sz="3600" b="1" dirty="0">
              <a:latin typeface="宋体" panose="02010600030101010101" pitchFamily="2" charset="-122"/>
            </a:endParaRPr>
          </a:p>
        </p:txBody>
      </p:sp>
      <p:sp>
        <p:nvSpPr>
          <p:cNvPr id="8195" name="文本占位符 8194"/>
          <p:cNvSpPr>
            <a:spLocks noGrp="1"/>
          </p:cNvSpPr>
          <p:nvPr>
            <p:ph type="body" idx="1"/>
          </p:nvPr>
        </p:nvSpPr>
        <p:spPr>
          <a:xfrm>
            <a:off x="715328" y="1908810"/>
            <a:ext cx="7713345" cy="1532096"/>
          </a:xfrm>
        </p:spPr>
        <p:style>
          <a:lnRef idx="1">
            <a:schemeClr val="dk1"/>
          </a:lnRef>
          <a:fillRef idx="2">
            <a:schemeClr val="dk1"/>
          </a:fillRef>
          <a:effectRef idx="1">
            <a:schemeClr val="dk1"/>
          </a:effectRef>
          <a:fontRef idx="minor">
            <a:schemeClr val="dk1"/>
          </a:fontRef>
        </p:style>
        <p:txBody>
          <a:bodyPr>
            <a:normAutofit fontScale="70000"/>
          </a:bodyPr>
          <a:p>
            <a:pPr marL="0" indent="0">
              <a:buNone/>
            </a:pPr>
            <a:r>
              <a:rPr lang="zh-CN" altLang="en-US" dirty="0">
                <a:latin typeface="宋体" panose="02010600030101010101" pitchFamily="2" charset="-122"/>
              </a:rPr>
              <a:t>组织的概念</a:t>
            </a:r>
            <a:endParaRPr lang="zh-CN" altLang="en-US" dirty="0">
              <a:latin typeface="宋体" panose="02010600030101010101" pitchFamily="2" charset="-122"/>
            </a:endParaRPr>
          </a:p>
          <a:p>
            <a:pPr>
              <a:lnSpc>
                <a:spcPct val="140000"/>
              </a:lnSpc>
            </a:pPr>
            <a:r>
              <a:rPr lang="zh-CN" altLang="en-US" sz="2100" dirty="0">
                <a:latin typeface="宋体" panose="02010600030101010101" pitchFamily="2" charset="-122"/>
              </a:rPr>
              <a:t>      </a:t>
            </a:r>
            <a:r>
              <a:rPr lang="zh-CN" altLang="en-US" sz="2100" dirty="0">
                <a:latin typeface="宋体" panose="02010600030101010101" pitchFamily="2" charset="-122"/>
                <a:sym typeface="+mn-ea"/>
              </a:rPr>
              <a:t>经济管理学家巴那尔德这样定义组织：</a:t>
            </a:r>
            <a:r>
              <a:rPr lang="en-US" altLang="zh-CN" sz="2100" dirty="0">
                <a:latin typeface="宋体" panose="02010600030101010101" pitchFamily="2" charset="-122"/>
                <a:sym typeface="+mn-ea"/>
              </a:rPr>
              <a:t>“</a:t>
            </a:r>
            <a:r>
              <a:rPr lang="zh-CN" altLang="en-US" sz="2100" dirty="0">
                <a:latin typeface="宋体" panose="02010600030101010101" pitchFamily="2" charset="-122"/>
                <a:sym typeface="+mn-ea"/>
              </a:rPr>
              <a:t>一个人不是组织，必须有两个以上的人，有</a:t>
            </a:r>
            <a:r>
              <a:rPr lang="zh-CN" altLang="en-US" sz="2100" dirty="0">
                <a:solidFill>
                  <a:srgbClr val="FF0000"/>
                </a:solidFill>
                <a:latin typeface="宋体" panose="02010600030101010101" pitchFamily="2" charset="-122"/>
                <a:sym typeface="+mn-ea"/>
              </a:rPr>
              <a:t>共同的意愿</a:t>
            </a:r>
            <a:r>
              <a:rPr lang="zh-CN" altLang="en-US" sz="2100" dirty="0">
                <a:latin typeface="宋体" panose="02010600030101010101" pitchFamily="2" charset="-122"/>
                <a:sym typeface="+mn-ea"/>
              </a:rPr>
              <a:t>，为了一个</a:t>
            </a:r>
            <a:r>
              <a:rPr lang="zh-CN" altLang="en-US" sz="2100" dirty="0">
                <a:solidFill>
                  <a:srgbClr val="FF0000"/>
                </a:solidFill>
                <a:latin typeface="宋体" panose="02010600030101010101" pitchFamily="2" charset="-122"/>
                <a:sym typeface="+mn-ea"/>
              </a:rPr>
              <a:t>共同的目标</a:t>
            </a:r>
            <a:r>
              <a:rPr lang="zh-CN" altLang="en-US" sz="2100" dirty="0">
                <a:latin typeface="宋体" panose="02010600030101010101" pitchFamily="2" charset="-122"/>
                <a:sym typeface="+mn-ea"/>
              </a:rPr>
              <a:t>走到一起来，因此这两个人</a:t>
            </a:r>
            <a:r>
              <a:rPr lang="zh-CN" altLang="en-US" sz="2100" dirty="0">
                <a:solidFill>
                  <a:srgbClr val="FF0000"/>
                </a:solidFill>
                <a:latin typeface="宋体" panose="02010600030101010101" pitchFamily="2" charset="-122"/>
                <a:sym typeface="+mn-ea"/>
              </a:rPr>
              <a:t>彼此分工，</a:t>
            </a:r>
            <a:r>
              <a:rPr lang="zh-CN" altLang="en-US" sz="2100" dirty="0">
                <a:latin typeface="宋体" panose="02010600030101010101" pitchFamily="2" charset="-122"/>
                <a:sym typeface="+mn-ea"/>
              </a:rPr>
              <a:t>并且协作，所以它是人与事的分工协作体</a:t>
            </a:r>
            <a:r>
              <a:rPr lang="en-US" altLang="zh-CN" sz="2100" dirty="0">
                <a:latin typeface="宋体" panose="02010600030101010101" pitchFamily="2" charset="-122"/>
                <a:sym typeface="+mn-ea"/>
              </a:rPr>
              <a:t>”</a:t>
            </a:r>
            <a:r>
              <a:rPr lang="zh-CN" altLang="en-US" sz="2100" dirty="0">
                <a:latin typeface="宋体" panose="02010600030101010101" pitchFamily="2" charset="-122"/>
                <a:sym typeface="+mn-ea"/>
              </a:rPr>
              <a:t>。</a:t>
            </a:r>
            <a:endParaRPr lang="zh-CN" altLang="en-US" sz="2100" i="1" dirty="0">
              <a:latin typeface="宋体" panose="02010600030101010101" pitchFamily="2" charset="-122"/>
            </a:endParaRPr>
          </a:p>
        </p:txBody>
      </p:sp>
      <p:pic>
        <p:nvPicPr>
          <p:cNvPr id="8196" name="图片 8195" descr="PE01561_"/>
          <p:cNvPicPr>
            <a:picLocks noChangeAspect="1"/>
          </p:cNvPicPr>
          <p:nvPr/>
        </p:nvPicPr>
        <p:blipFill>
          <a:blip r:embed="rId1"/>
          <a:stretch>
            <a:fillRect/>
          </a:stretch>
        </p:blipFill>
        <p:spPr>
          <a:xfrm>
            <a:off x="6462395" y="4104164"/>
            <a:ext cx="2315051" cy="1638776"/>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zh-CN" altLang="en-US" sz="1050" dirty="0"/>
            </a:fld>
            <a:endParaRPr lang="zh-CN" altLang="en-US" sz="1050" dirty="0"/>
          </a:p>
        </p:txBody>
      </p:sp>
      <p:sp>
        <p:nvSpPr>
          <p:cNvPr id="3" name="灯片编号占位符 2"/>
          <p:cNvSpPr/>
          <p:nvPr>
            <p:ph type="sldNum" sz="quarter" idx="12"/>
          </p:nvPr>
        </p:nvSpPr>
        <p:spPr/>
        <p:txBody>
          <a:bodyPr/>
          <a:p>
            <a:pPr lvl="0"/>
            <a:fld id="{9A0DB2DC-4C9A-4742-B13C-FB6460FD3503}" type="slidenum">
              <a:rPr lang="zh-CN" sz="1350" dirty="0"/>
            </a:fld>
            <a:endParaRPr lang="zh-CN" sz="1350" dirty="0"/>
          </a:p>
        </p:txBody>
      </p:sp>
      <p:pic>
        <p:nvPicPr>
          <p:cNvPr id="4" name="图片 3" descr="3243072_163201470339_2"/>
          <p:cNvPicPr>
            <a:picLocks noChangeAspect="1"/>
          </p:cNvPicPr>
          <p:nvPr/>
        </p:nvPicPr>
        <p:blipFill>
          <a:blip r:embed="rId2"/>
          <a:stretch>
            <a:fillRect/>
          </a:stretch>
        </p:blipFill>
        <p:spPr>
          <a:xfrm>
            <a:off x="457200" y="3899535"/>
            <a:ext cx="2711450" cy="1844040"/>
          </a:xfrm>
          <a:prstGeom prst="rect">
            <a:avLst/>
          </a:prstGeom>
        </p:spPr>
      </p:pic>
      <p:pic>
        <p:nvPicPr>
          <p:cNvPr id="6" name="图片 5" descr="U86P4T8D740677F107DT20060607173046"/>
          <p:cNvPicPr>
            <a:picLocks noChangeAspect="1"/>
          </p:cNvPicPr>
          <p:nvPr/>
        </p:nvPicPr>
        <p:blipFill>
          <a:blip r:embed="rId3"/>
          <a:stretch>
            <a:fillRect/>
          </a:stretch>
        </p:blipFill>
        <p:spPr>
          <a:xfrm>
            <a:off x="3464084" y="3900011"/>
            <a:ext cx="2671763" cy="1842611"/>
          </a:xfrm>
          <a:prstGeom prst="rect">
            <a:avLst/>
          </a:prstGeom>
        </p:spPr>
      </p:pic>
    </p:spTree>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2" name="标题 1"/>
          <p:cNvSpPr>
            <a:spLocks noGrp="1"/>
          </p:cNvSpPr>
          <p:nvPr>
            <p:ph type="title"/>
          </p:nvPr>
        </p:nvSpPr>
        <p:spPr/>
        <p:txBody>
          <a:bodyPr/>
          <a:p>
            <a:r>
              <a:rPr lang="zh-CN" altLang="en-US" sz="3600" b="1"/>
              <a:t>建立组织的目的</a:t>
            </a:r>
            <a:endParaRPr lang="zh-CN" altLang="en-US" sz="3600" b="1"/>
          </a:p>
        </p:txBody>
      </p:sp>
      <p:sp>
        <p:nvSpPr>
          <p:cNvPr id="3" name="内容占位符 2"/>
          <p:cNvSpPr>
            <a:spLocks noGrp="1"/>
          </p:cNvSpPr>
          <p:nvPr>
            <p:ph idx="1"/>
          </p:nvPr>
        </p:nvSpPr>
        <p:spPr>
          <a:xfrm>
            <a:off x="6553200" y="1955800"/>
            <a:ext cx="1346835" cy="687070"/>
          </a:xfrm>
        </p:spPr>
        <p:txBody>
          <a:bodyPr>
            <a:normAutofit fontScale="25000"/>
          </a:bodyPr>
          <a:p>
            <a:pPr marL="0" indent="0" algn="ctr">
              <a:buNone/>
            </a:pPr>
            <a:r>
              <a:rPr lang="en-US" altLang="zh-CN"/>
              <a:t>                                                                           </a:t>
            </a:r>
            <a:r>
              <a:rPr lang="en-US" altLang="zh-CN" sz="2400"/>
              <a:t>  </a:t>
            </a:r>
            <a:r>
              <a:rPr lang="zh-CN" altLang="en-US" sz="8000" b="1">
                <a:latin typeface="微软雅黑" panose="020B0503020204020204" charset="-122"/>
                <a:ea typeface="微软雅黑" panose="020B0503020204020204" charset="-122"/>
              </a:rPr>
              <a:t>获得更大</a:t>
            </a:r>
            <a:endParaRPr lang="zh-CN" altLang="en-US" sz="8000" b="1">
              <a:latin typeface="微软雅黑" panose="020B0503020204020204" charset="-122"/>
              <a:ea typeface="微软雅黑" panose="020B0503020204020204" charset="-122"/>
            </a:endParaRPr>
          </a:p>
          <a:p>
            <a:pPr marL="0" indent="0" algn="ctr">
              <a:buNone/>
            </a:pPr>
            <a:r>
              <a:rPr lang="zh-CN" altLang="en-US" sz="8000" b="1">
                <a:latin typeface="微软雅黑" panose="020B0503020204020204" charset="-122"/>
                <a:ea typeface="微软雅黑" panose="020B0503020204020204" charset="-122"/>
              </a:rPr>
              <a:t>的绩效</a:t>
            </a:r>
            <a:endParaRPr lang="zh-CN" altLang="en-US" sz="8000" b="1">
              <a:latin typeface="微软雅黑" panose="020B0503020204020204" charset="-122"/>
              <a:ea typeface="微软雅黑" panose="020B0503020204020204" charset="-122"/>
            </a:endParaRPr>
          </a:p>
        </p:txBody>
      </p:sp>
      <p:pic>
        <p:nvPicPr>
          <p:cNvPr id="72708" name="Picture 4" descr="http://p0.so.qhimg.com/bdr/_240_/t01137afe629602170f.jpg"/>
          <p:cNvPicPr>
            <a:picLocks noChangeAspect="1" noChangeArrowheads="1"/>
          </p:cNvPicPr>
          <p:nvPr/>
        </p:nvPicPr>
        <p:blipFill>
          <a:blip r:embed="rId1" cstate="print"/>
          <a:srcRect/>
          <a:stretch>
            <a:fillRect/>
          </a:stretch>
        </p:blipFill>
        <p:spPr bwMode="auto">
          <a:xfrm>
            <a:off x="3237865" y="2922905"/>
            <a:ext cx="3597275" cy="2669540"/>
          </a:xfrm>
          <a:prstGeom prst="rect">
            <a:avLst/>
          </a:prstGeom>
          <a:noFill/>
        </p:spPr>
      </p:pic>
      <p:sp>
        <p:nvSpPr>
          <p:cNvPr id="234" name="Freeform 18"/>
          <p:cNvSpPr>
            <a:spLocks noEditPoints="1"/>
          </p:cNvSpPr>
          <p:nvPr/>
        </p:nvSpPr>
        <p:spPr bwMode="auto">
          <a:xfrm>
            <a:off x="1930602" y="4878007"/>
            <a:ext cx="554036" cy="346835"/>
          </a:xfrm>
          <a:custGeom>
            <a:avLst/>
            <a:gdLst>
              <a:gd name="T0" fmla="*/ 43 w 312"/>
              <a:gd name="T1" fmla="*/ 140 h 195"/>
              <a:gd name="T2" fmla="*/ 43 w 312"/>
              <a:gd name="T3" fmla="*/ 163 h 195"/>
              <a:gd name="T4" fmla="*/ 25 w 312"/>
              <a:gd name="T5" fmla="*/ 113 h 195"/>
              <a:gd name="T6" fmla="*/ 15 w 312"/>
              <a:gd name="T7" fmla="*/ 152 h 195"/>
              <a:gd name="T8" fmla="*/ 71 w 312"/>
              <a:gd name="T9" fmla="*/ 156 h 195"/>
              <a:gd name="T10" fmla="*/ 43 w 312"/>
              <a:gd name="T11" fmla="*/ 195 h 195"/>
              <a:gd name="T12" fmla="*/ 25 w 312"/>
              <a:gd name="T13" fmla="*/ 113 h 195"/>
              <a:gd name="T14" fmla="*/ 215 w 312"/>
              <a:gd name="T15" fmla="*/ 168 h 195"/>
              <a:gd name="T16" fmla="*/ 215 w 312"/>
              <a:gd name="T17" fmla="*/ 153 h 195"/>
              <a:gd name="T18" fmla="*/ 238 w 312"/>
              <a:gd name="T19" fmla="*/ 107 h 195"/>
              <a:gd name="T20" fmla="*/ 226 w 312"/>
              <a:gd name="T21" fmla="*/ 152 h 195"/>
              <a:gd name="T22" fmla="*/ 312 w 312"/>
              <a:gd name="T23" fmla="*/ 152 h 195"/>
              <a:gd name="T24" fmla="*/ 253 w 312"/>
              <a:gd name="T25" fmla="*/ 111 h 195"/>
              <a:gd name="T26" fmla="*/ 269 w 312"/>
              <a:gd name="T27" fmla="*/ 97 h 195"/>
              <a:gd name="T28" fmla="*/ 212 w 312"/>
              <a:gd name="T29" fmla="*/ 20 h 195"/>
              <a:gd name="T30" fmla="*/ 203 w 312"/>
              <a:gd name="T31" fmla="*/ 104 h 195"/>
              <a:gd name="T32" fmla="*/ 148 w 312"/>
              <a:gd name="T33" fmla="*/ 143 h 195"/>
              <a:gd name="T34" fmla="*/ 1 w 312"/>
              <a:gd name="T35" fmla="*/ 60 h 195"/>
              <a:gd name="T36" fmla="*/ 251 w 312"/>
              <a:gd name="T37" fmla="*/ 130 h 195"/>
              <a:gd name="T38" fmla="*/ 258 w 312"/>
              <a:gd name="T39" fmla="*/ 152 h 195"/>
              <a:gd name="T40" fmla="*/ 280 w 312"/>
              <a:gd name="T41" fmla="*/ 152 h 195"/>
              <a:gd name="T42" fmla="*/ 261 w 312"/>
              <a:gd name="T43" fmla="*/ 125 h 195"/>
              <a:gd name="T44" fmla="*/ 297 w 312"/>
              <a:gd name="T45" fmla="*/ 152 h 195"/>
              <a:gd name="T46" fmla="*/ 241 w 312"/>
              <a:gd name="T47" fmla="*/ 152 h 195"/>
              <a:gd name="T48" fmla="*/ 122 w 312"/>
              <a:gd name="T49" fmla="*/ 107 h 195"/>
              <a:gd name="T50" fmla="*/ 103 w 312"/>
              <a:gd name="T51" fmla="*/ 53 h 195"/>
              <a:gd name="T52" fmla="*/ 135 w 312"/>
              <a:gd name="T53" fmla="*/ 84 h 195"/>
              <a:gd name="T54" fmla="*/ 190 w 312"/>
              <a:gd name="T55" fmla="*/ 26 h 195"/>
              <a:gd name="T56" fmla="*/ 163 w 312"/>
              <a:gd name="T57" fmla="*/ 19 h 195"/>
              <a:gd name="T58" fmla="*/ 163 w 312"/>
              <a:gd name="T59" fmla="*/ 8 h 195"/>
              <a:gd name="T60" fmla="*/ 187 w 312"/>
              <a:gd name="T61" fmla="*/ 2 h 195"/>
              <a:gd name="T62" fmla="*/ 203 w 312"/>
              <a:gd name="T63" fmla="*/ 1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195">
                <a:moveTo>
                  <a:pt x="55" y="152"/>
                </a:moveTo>
                <a:cubicBezTo>
                  <a:pt x="55" y="145"/>
                  <a:pt x="50" y="140"/>
                  <a:pt x="43" y="140"/>
                </a:cubicBezTo>
                <a:cubicBezTo>
                  <a:pt x="37" y="140"/>
                  <a:pt x="32" y="145"/>
                  <a:pt x="32" y="152"/>
                </a:cubicBezTo>
                <a:cubicBezTo>
                  <a:pt x="32" y="158"/>
                  <a:pt x="37" y="163"/>
                  <a:pt x="43" y="163"/>
                </a:cubicBezTo>
                <a:cubicBezTo>
                  <a:pt x="50" y="163"/>
                  <a:pt x="55" y="158"/>
                  <a:pt x="55" y="152"/>
                </a:cubicBezTo>
                <a:close/>
                <a:moveTo>
                  <a:pt x="25" y="113"/>
                </a:moveTo>
                <a:cubicBezTo>
                  <a:pt x="29" y="116"/>
                  <a:pt x="33" y="120"/>
                  <a:pt x="37" y="124"/>
                </a:cubicBezTo>
                <a:cubicBezTo>
                  <a:pt x="24" y="127"/>
                  <a:pt x="15" y="138"/>
                  <a:pt x="15" y="152"/>
                </a:cubicBezTo>
                <a:cubicBezTo>
                  <a:pt x="15" y="167"/>
                  <a:pt x="28" y="180"/>
                  <a:pt x="43" y="180"/>
                </a:cubicBezTo>
                <a:cubicBezTo>
                  <a:pt x="57" y="180"/>
                  <a:pt x="69" y="169"/>
                  <a:pt x="71" y="156"/>
                </a:cubicBezTo>
                <a:cubicBezTo>
                  <a:pt x="75" y="159"/>
                  <a:pt x="79" y="163"/>
                  <a:pt x="83" y="167"/>
                </a:cubicBezTo>
                <a:cubicBezTo>
                  <a:pt x="77" y="183"/>
                  <a:pt x="62" y="195"/>
                  <a:pt x="43" y="195"/>
                </a:cubicBezTo>
                <a:cubicBezTo>
                  <a:pt x="20" y="195"/>
                  <a:pt x="0" y="175"/>
                  <a:pt x="0" y="152"/>
                </a:cubicBezTo>
                <a:cubicBezTo>
                  <a:pt x="0" y="134"/>
                  <a:pt x="10" y="120"/>
                  <a:pt x="25" y="113"/>
                </a:cubicBezTo>
                <a:close/>
                <a:moveTo>
                  <a:pt x="101" y="168"/>
                </a:moveTo>
                <a:cubicBezTo>
                  <a:pt x="155" y="168"/>
                  <a:pt x="215" y="168"/>
                  <a:pt x="215" y="168"/>
                </a:cubicBezTo>
                <a:cubicBezTo>
                  <a:pt x="215" y="153"/>
                  <a:pt x="215" y="153"/>
                  <a:pt x="215" y="153"/>
                </a:cubicBezTo>
                <a:cubicBezTo>
                  <a:pt x="215" y="153"/>
                  <a:pt x="215" y="153"/>
                  <a:pt x="215" y="153"/>
                </a:cubicBezTo>
                <a:cubicBezTo>
                  <a:pt x="215" y="152"/>
                  <a:pt x="215" y="152"/>
                  <a:pt x="215" y="152"/>
                </a:cubicBezTo>
                <a:cubicBezTo>
                  <a:pt x="215" y="133"/>
                  <a:pt x="224" y="117"/>
                  <a:pt x="238" y="107"/>
                </a:cubicBezTo>
                <a:cubicBezTo>
                  <a:pt x="243" y="117"/>
                  <a:pt x="243" y="117"/>
                  <a:pt x="243" y="117"/>
                </a:cubicBezTo>
                <a:cubicBezTo>
                  <a:pt x="233" y="125"/>
                  <a:pt x="226" y="137"/>
                  <a:pt x="226" y="152"/>
                </a:cubicBezTo>
                <a:cubicBezTo>
                  <a:pt x="226" y="175"/>
                  <a:pt x="245" y="195"/>
                  <a:pt x="269" y="195"/>
                </a:cubicBezTo>
                <a:cubicBezTo>
                  <a:pt x="293" y="195"/>
                  <a:pt x="312" y="175"/>
                  <a:pt x="312" y="152"/>
                </a:cubicBezTo>
                <a:cubicBezTo>
                  <a:pt x="312" y="128"/>
                  <a:pt x="293" y="109"/>
                  <a:pt x="269" y="109"/>
                </a:cubicBezTo>
                <a:cubicBezTo>
                  <a:pt x="263" y="109"/>
                  <a:pt x="258" y="110"/>
                  <a:pt x="253" y="111"/>
                </a:cubicBezTo>
                <a:cubicBezTo>
                  <a:pt x="248" y="101"/>
                  <a:pt x="248" y="101"/>
                  <a:pt x="248" y="101"/>
                </a:cubicBezTo>
                <a:cubicBezTo>
                  <a:pt x="254" y="99"/>
                  <a:pt x="261" y="97"/>
                  <a:pt x="269" y="97"/>
                </a:cubicBezTo>
                <a:cubicBezTo>
                  <a:pt x="275" y="97"/>
                  <a:pt x="281" y="98"/>
                  <a:pt x="286" y="100"/>
                </a:cubicBezTo>
                <a:cubicBezTo>
                  <a:pt x="285" y="81"/>
                  <a:pt x="252" y="57"/>
                  <a:pt x="212" y="20"/>
                </a:cubicBezTo>
                <a:cubicBezTo>
                  <a:pt x="212" y="20"/>
                  <a:pt x="196" y="32"/>
                  <a:pt x="191" y="48"/>
                </a:cubicBezTo>
                <a:cubicBezTo>
                  <a:pt x="187" y="63"/>
                  <a:pt x="191" y="72"/>
                  <a:pt x="203" y="104"/>
                </a:cubicBezTo>
                <a:cubicBezTo>
                  <a:pt x="192" y="125"/>
                  <a:pt x="192" y="125"/>
                  <a:pt x="192" y="125"/>
                </a:cubicBezTo>
                <a:cubicBezTo>
                  <a:pt x="181" y="145"/>
                  <a:pt x="171" y="143"/>
                  <a:pt x="148" y="143"/>
                </a:cubicBezTo>
                <a:cubicBezTo>
                  <a:pt x="139" y="135"/>
                  <a:pt x="131" y="128"/>
                  <a:pt x="124" y="121"/>
                </a:cubicBezTo>
                <a:cubicBezTo>
                  <a:pt x="1" y="60"/>
                  <a:pt x="1" y="60"/>
                  <a:pt x="1" y="60"/>
                </a:cubicBezTo>
                <a:cubicBezTo>
                  <a:pt x="7" y="86"/>
                  <a:pt x="35" y="105"/>
                  <a:pt x="101" y="168"/>
                </a:cubicBezTo>
                <a:close/>
                <a:moveTo>
                  <a:pt x="251" y="130"/>
                </a:moveTo>
                <a:cubicBezTo>
                  <a:pt x="259" y="146"/>
                  <a:pt x="259" y="146"/>
                  <a:pt x="259" y="146"/>
                </a:cubicBezTo>
                <a:cubicBezTo>
                  <a:pt x="258" y="147"/>
                  <a:pt x="258" y="149"/>
                  <a:pt x="258" y="152"/>
                </a:cubicBezTo>
                <a:cubicBezTo>
                  <a:pt x="258" y="158"/>
                  <a:pt x="263" y="163"/>
                  <a:pt x="269" y="163"/>
                </a:cubicBezTo>
                <a:cubicBezTo>
                  <a:pt x="275" y="163"/>
                  <a:pt x="280" y="158"/>
                  <a:pt x="280" y="152"/>
                </a:cubicBezTo>
                <a:cubicBezTo>
                  <a:pt x="280" y="145"/>
                  <a:pt x="275" y="140"/>
                  <a:pt x="269" y="140"/>
                </a:cubicBezTo>
                <a:cubicBezTo>
                  <a:pt x="261" y="125"/>
                  <a:pt x="261" y="125"/>
                  <a:pt x="261" y="125"/>
                </a:cubicBezTo>
                <a:cubicBezTo>
                  <a:pt x="263" y="124"/>
                  <a:pt x="266" y="123"/>
                  <a:pt x="269" y="123"/>
                </a:cubicBezTo>
                <a:cubicBezTo>
                  <a:pt x="284" y="123"/>
                  <a:pt x="297" y="136"/>
                  <a:pt x="297" y="152"/>
                </a:cubicBezTo>
                <a:cubicBezTo>
                  <a:pt x="297" y="167"/>
                  <a:pt x="284" y="180"/>
                  <a:pt x="269" y="180"/>
                </a:cubicBezTo>
                <a:cubicBezTo>
                  <a:pt x="253" y="180"/>
                  <a:pt x="241" y="167"/>
                  <a:pt x="241" y="152"/>
                </a:cubicBezTo>
                <a:cubicBezTo>
                  <a:pt x="241" y="143"/>
                  <a:pt x="245" y="135"/>
                  <a:pt x="251" y="130"/>
                </a:cubicBezTo>
                <a:close/>
                <a:moveTo>
                  <a:pt x="122" y="107"/>
                </a:moveTo>
                <a:cubicBezTo>
                  <a:pt x="11" y="53"/>
                  <a:pt x="11" y="53"/>
                  <a:pt x="11" y="53"/>
                </a:cubicBezTo>
                <a:cubicBezTo>
                  <a:pt x="103" y="53"/>
                  <a:pt x="103" y="53"/>
                  <a:pt x="103" y="53"/>
                </a:cubicBezTo>
                <a:cubicBezTo>
                  <a:pt x="108" y="53"/>
                  <a:pt x="112" y="51"/>
                  <a:pt x="115" y="47"/>
                </a:cubicBezTo>
                <a:cubicBezTo>
                  <a:pt x="130" y="49"/>
                  <a:pt x="145" y="62"/>
                  <a:pt x="135" y="84"/>
                </a:cubicBezTo>
                <a:lnTo>
                  <a:pt x="122" y="107"/>
                </a:lnTo>
                <a:close/>
                <a:moveTo>
                  <a:pt x="190" y="26"/>
                </a:moveTo>
                <a:cubicBezTo>
                  <a:pt x="187" y="19"/>
                  <a:pt x="187" y="19"/>
                  <a:pt x="187" y="19"/>
                </a:cubicBezTo>
                <a:cubicBezTo>
                  <a:pt x="163" y="19"/>
                  <a:pt x="163" y="19"/>
                  <a:pt x="163" y="19"/>
                </a:cubicBezTo>
                <a:cubicBezTo>
                  <a:pt x="160" y="19"/>
                  <a:pt x="157" y="17"/>
                  <a:pt x="157" y="14"/>
                </a:cubicBezTo>
                <a:cubicBezTo>
                  <a:pt x="157" y="10"/>
                  <a:pt x="160" y="8"/>
                  <a:pt x="163" y="8"/>
                </a:cubicBezTo>
                <a:cubicBezTo>
                  <a:pt x="183" y="8"/>
                  <a:pt x="183" y="8"/>
                  <a:pt x="183" y="8"/>
                </a:cubicBezTo>
                <a:cubicBezTo>
                  <a:pt x="183" y="6"/>
                  <a:pt x="185" y="3"/>
                  <a:pt x="187" y="2"/>
                </a:cubicBezTo>
                <a:cubicBezTo>
                  <a:pt x="191" y="0"/>
                  <a:pt x="196" y="1"/>
                  <a:pt x="198" y="5"/>
                </a:cubicBezTo>
                <a:cubicBezTo>
                  <a:pt x="203" y="13"/>
                  <a:pt x="203" y="13"/>
                  <a:pt x="203" y="13"/>
                </a:cubicBezTo>
                <a:cubicBezTo>
                  <a:pt x="200" y="15"/>
                  <a:pt x="195" y="20"/>
                  <a:pt x="190" y="26"/>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23" name="Freeform 32"/>
          <p:cNvSpPr>
            <a:spLocks noEditPoints="1"/>
          </p:cNvSpPr>
          <p:nvPr/>
        </p:nvSpPr>
        <p:spPr bwMode="auto">
          <a:xfrm>
            <a:off x="1872561" y="4343601"/>
            <a:ext cx="669443" cy="330104"/>
          </a:xfrm>
          <a:custGeom>
            <a:avLst/>
            <a:gdLst>
              <a:gd name="T0" fmla="*/ 236 w 368"/>
              <a:gd name="T1" fmla="*/ 144 h 181"/>
              <a:gd name="T2" fmla="*/ 122 w 368"/>
              <a:gd name="T3" fmla="*/ 152 h 181"/>
              <a:gd name="T4" fmla="*/ 113 w 368"/>
              <a:gd name="T5" fmla="*/ 114 h 181"/>
              <a:gd name="T6" fmla="*/ 364 w 368"/>
              <a:gd name="T7" fmla="*/ 122 h 181"/>
              <a:gd name="T8" fmla="*/ 326 w 368"/>
              <a:gd name="T9" fmla="*/ 114 h 181"/>
              <a:gd name="T10" fmla="*/ 336 w 368"/>
              <a:gd name="T11" fmla="*/ 152 h 181"/>
              <a:gd name="T12" fmla="*/ 366 w 368"/>
              <a:gd name="T13" fmla="*/ 131 h 181"/>
              <a:gd name="T14" fmla="*/ 23 w 368"/>
              <a:gd name="T15" fmla="*/ 144 h 181"/>
              <a:gd name="T16" fmla="*/ 4 w 368"/>
              <a:gd name="T17" fmla="*/ 114 h 181"/>
              <a:gd name="T18" fmla="*/ 0 w 368"/>
              <a:gd name="T19" fmla="*/ 134 h 181"/>
              <a:gd name="T20" fmla="*/ 23 w 368"/>
              <a:gd name="T21" fmla="*/ 144 h 181"/>
              <a:gd name="T22" fmla="*/ 36 w 368"/>
              <a:gd name="T23" fmla="*/ 144 h 181"/>
              <a:gd name="T24" fmla="*/ 109 w 368"/>
              <a:gd name="T25" fmla="*/ 144 h 181"/>
              <a:gd name="T26" fmla="*/ 73 w 368"/>
              <a:gd name="T27" fmla="*/ 165 h 181"/>
              <a:gd name="T28" fmla="*/ 73 w 368"/>
              <a:gd name="T29" fmla="*/ 124 h 181"/>
              <a:gd name="T30" fmla="*/ 73 w 368"/>
              <a:gd name="T31" fmla="*/ 165 h 181"/>
              <a:gd name="T32" fmla="*/ 250 w 368"/>
              <a:gd name="T33" fmla="*/ 144 h 181"/>
              <a:gd name="T34" fmla="*/ 323 w 368"/>
              <a:gd name="T35" fmla="*/ 144 h 181"/>
              <a:gd name="T36" fmla="*/ 286 w 368"/>
              <a:gd name="T37" fmla="*/ 165 h 181"/>
              <a:gd name="T38" fmla="*/ 286 w 368"/>
              <a:gd name="T39" fmla="*/ 124 h 181"/>
              <a:gd name="T40" fmla="*/ 286 w 368"/>
              <a:gd name="T41" fmla="*/ 165 h 181"/>
              <a:gd name="T42" fmla="*/ 319 w 368"/>
              <a:gd name="T43" fmla="*/ 59 h 181"/>
              <a:gd name="T44" fmla="*/ 179 w 368"/>
              <a:gd name="T45" fmla="*/ 14 h 181"/>
              <a:gd name="T46" fmla="*/ 162 w 368"/>
              <a:gd name="T47" fmla="*/ 0 h 181"/>
              <a:gd name="T48" fmla="*/ 75 w 368"/>
              <a:gd name="T49" fmla="*/ 9 h 181"/>
              <a:gd name="T50" fmla="*/ 5 w 368"/>
              <a:gd name="T51" fmla="*/ 65 h 181"/>
              <a:gd name="T52" fmla="*/ 45 w 368"/>
              <a:gd name="T53" fmla="*/ 103 h 181"/>
              <a:gd name="T54" fmla="*/ 68 w 368"/>
              <a:gd name="T55" fmla="*/ 53 h 181"/>
              <a:gd name="T56" fmla="*/ 77 w 368"/>
              <a:gd name="T57" fmla="*/ 24 h 181"/>
              <a:gd name="T58" fmla="*/ 79 w 368"/>
              <a:gd name="T59" fmla="*/ 53 h 181"/>
              <a:gd name="T60" fmla="*/ 101 w 368"/>
              <a:gd name="T61" fmla="*/ 103 h 181"/>
              <a:gd name="T62" fmla="*/ 144 w 368"/>
              <a:gd name="T63" fmla="*/ 53 h 181"/>
              <a:gd name="T64" fmla="*/ 113 w 368"/>
              <a:gd name="T65" fmla="*/ 24 h 181"/>
              <a:gd name="T66" fmla="*/ 232 w 368"/>
              <a:gd name="T67" fmla="*/ 53 h 181"/>
              <a:gd name="T68" fmla="*/ 155 w 368"/>
              <a:gd name="T69" fmla="*/ 103 h 181"/>
              <a:gd name="T70" fmla="*/ 286 w 368"/>
              <a:gd name="T71" fmla="*/ 94 h 181"/>
              <a:gd name="T72" fmla="*/ 352 w 368"/>
              <a:gd name="T73" fmla="*/ 103 h 181"/>
              <a:gd name="T74" fmla="*/ 30 w 368"/>
              <a:gd name="T75" fmla="*/ 83 h 181"/>
              <a:gd name="T76" fmla="*/ 13 w 368"/>
              <a:gd name="T77" fmla="*/ 94 h 181"/>
              <a:gd name="T78" fmla="*/ 27 w 368"/>
              <a:gd name="T79" fmla="*/ 74 h 181"/>
              <a:gd name="T80" fmla="*/ 82 w 368"/>
              <a:gd name="T81" fmla="*/ 13 h 181"/>
              <a:gd name="T82" fmla="*/ 90 w 368"/>
              <a:gd name="T83" fmla="*/ 8 h 181"/>
              <a:gd name="T84" fmla="*/ 169 w 368"/>
              <a:gd name="T85" fmla="*/ 13 h 181"/>
              <a:gd name="T86" fmla="*/ 170 w 368"/>
              <a:gd name="T87" fmla="*/ 13 h 181"/>
              <a:gd name="T88" fmla="*/ 333 w 368"/>
              <a:gd name="T89" fmla="*/ 94 h 181"/>
              <a:gd name="T90" fmla="*/ 316 w 368"/>
              <a:gd name="T91" fmla="*/ 80 h 181"/>
              <a:gd name="T92" fmla="*/ 338 w 368"/>
              <a:gd name="T93" fmla="*/ 74 h 181"/>
              <a:gd name="T94" fmla="*/ 343 w 368"/>
              <a:gd name="T95"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8" h="181">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nvGrpSpPr>
          <p:cNvPr id="11" name="组合 10"/>
          <p:cNvGrpSpPr/>
          <p:nvPr/>
        </p:nvGrpSpPr>
        <p:grpSpPr>
          <a:xfrm>
            <a:off x="6998336" y="4607878"/>
            <a:ext cx="577454" cy="567929"/>
            <a:chOff x="4241801" y="5057776"/>
            <a:chExt cx="769938" cy="757238"/>
          </a:xfrm>
        </p:grpSpPr>
        <p:sp>
          <p:nvSpPr>
            <p:cNvPr id="12555" name="Oval 2211"/>
            <p:cNvSpPr>
              <a:spLocks noChangeArrowheads="1"/>
            </p:cNvSpPr>
            <p:nvPr/>
          </p:nvSpPr>
          <p:spPr bwMode="auto">
            <a:xfrm>
              <a:off x="4313238" y="5475289"/>
              <a:ext cx="95250" cy="968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2556" name="Freeform 2212"/>
            <p:cNvSpPr/>
            <p:nvPr/>
          </p:nvSpPr>
          <p:spPr bwMode="auto">
            <a:xfrm>
              <a:off x="4241801" y="5589589"/>
              <a:ext cx="242888" cy="225425"/>
            </a:xfrm>
            <a:custGeom>
              <a:avLst/>
              <a:gdLst>
                <a:gd name="T0" fmla="*/ 108 w 128"/>
                <a:gd name="T1" fmla="*/ 5 h 118"/>
                <a:gd name="T2" fmla="*/ 64 w 128"/>
                <a:gd name="T3" fmla="*/ 0 h 118"/>
                <a:gd name="T4" fmla="*/ 20 w 128"/>
                <a:gd name="T5" fmla="*/ 5 h 118"/>
                <a:gd name="T6" fmla="*/ 0 w 128"/>
                <a:gd name="T7" fmla="*/ 37 h 118"/>
                <a:gd name="T8" fmla="*/ 15 w 128"/>
                <a:gd name="T9" fmla="*/ 114 h 118"/>
                <a:gd name="T10" fmla="*/ 20 w 128"/>
                <a:gd name="T11" fmla="*/ 118 h 118"/>
                <a:gd name="T12" fmla="*/ 108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1"/>
                    <a:pt x="83" y="0"/>
                    <a:pt x="64" y="0"/>
                  </a:cubicBezTo>
                  <a:cubicBezTo>
                    <a:pt x="45" y="0"/>
                    <a:pt x="31" y="1"/>
                    <a:pt x="20" y="5"/>
                  </a:cubicBezTo>
                  <a:cubicBezTo>
                    <a:pt x="7" y="9"/>
                    <a:pt x="0" y="21"/>
                    <a:pt x="0" y="37"/>
                  </a:cubicBezTo>
                  <a:cubicBezTo>
                    <a:pt x="0" y="52"/>
                    <a:pt x="5" y="77"/>
                    <a:pt x="15" y="114"/>
                  </a:cubicBezTo>
                  <a:cubicBezTo>
                    <a:pt x="15" y="116"/>
                    <a:pt x="18" y="118"/>
                    <a:pt x="20" y="118"/>
                  </a:cubicBezTo>
                  <a:cubicBezTo>
                    <a:pt x="108" y="118"/>
                    <a:pt x="108" y="118"/>
                    <a:pt x="108" y="118"/>
                  </a:cubicBezTo>
                  <a:cubicBezTo>
                    <a:pt x="111" y="118"/>
                    <a:pt x="113" y="116"/>
                    <a:pt x="113" y="114"/>
                  </a:cubicBezTo>
                  <a:cubicBezTo>
                    <a:pt x="123" y="77"/>
                    <a:pt x="128" y="52"/>
                    <a:pt x="128" y="37"/>
                  </a:cubicBezTo>
                  <a:cubicBezTo>
                    <a:pt x="128" y="21"/>
                    <a:pt x="121" y="9"/>
                    <a:pt x="108"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2557" name="Oval 2213"/>
            <p:cNvSpPr>
              <a:spLocks noChangeArrowheads="1"/>
            </p:cNvSpPr>
            <p:nvPr/>
          </p:nvSpPr>
          <p:spPr bwMode="auto">
            <a:xfrm>
              <a:off x="4576763" y="5475289"/>
              <a:ext cx="96838" cy="968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2558" name="Freeform 2214"/>
            <p:cNvSpPr/>
            <p:nvPr/>
          </p:nvSpPr>
          <p:spPr bwMode="auto">
            <a:xfrm>
              <a:off x="4503738" y="5589589"/>
              <a:ext cx="246063" cy="225425"/>
            </a:xfrm>
            <a:custGeom>
              <a:avLst/>
              <a:gdLst>
                <a:gd name="T0" fmla="*/ 109 w 129"/>
                <a:gd name="T1" fmla="*/ 5 h 118"/>
                <a:gd name="T2" fmla="*/ 109 w 129"/>
                <a:gd name="T3" fmla="*/ 5 h 118"/>
                <a:gd name="T4" fmla="*/ 64 w 129"/>
                <a:gd name="T5" fmla="*/ 0 h 118"/>
                <a:gd name="T6" fmla="*/ 20 w 129"/>
                <a:gd name="T7" fmla="*/ 5 h 118"/>
                <a:gd name="T8" fmla="*/ 14 w 129"/>
                <a:gd name="T9" fmla="*/ 8 h 118"/>
                <a:gd name="T10" fmla="*/ 0 w 129"/>
                <a:gd name="T11" fmla="*/ 37 h 118"/>
                <a:gd name="T12" fmla="*/ 15 w 129"/>
                <a:gd name="T13" fmla="*/ 114 h 118"/>
                <a:gd name="T14" fmla="*/ 21 w 129"/>
                <a:gd name="T15" fmla="*/ 118 h 118"/>
                <a:gd name="T16" fmla="*/ 108 w 129"/>
                <a:gd name="T17" fmla="*/ 118 h 118"/>
                <a:gd name="T18" fmla="*/ 114 w 129"/>
                <a:gd name="T19" fmla="*/ 114 h 118"/>
                <a:gd name="T20" fmla="*/ 129 w 129"/>
                <a:gd name="T21" fmla="*/ 37 h 118"/>
                <a:gd name="T22" fmla="*/ 109 w 129"/>
                <a:gd name="T2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8">
                  <a:moveTo>
                    <a:pt x="109" y="5"/>
                  </a:moveTo>
                  <a:cubicBezTo>
                    <a:pt x="109" y="5"/>
                    <a:pt x="109" y="5"/>
                    <a:pt x="109" y="5"/>
                  </a:cubicBezTo>
                  <a:cubicBezTo>
                    <a:pt x="98" y="1"/>
                    <a:pt x="83" y="0"/>
                    <a:pt x="64" y="0"/>
                  </a:cubicBezTo>
                  <a:cubicBezTo>
                    <a:pt x="46" y="0"/>
                    <a:pt x="31" y="1"/>
                    <a:pt x="20" y="5"/>
                  </a:cubicBezTo>
                  <a:cubicBezTo>
                    <a:pt x="18" y="6"/>
                    <a:pt x="16" y="7"/>
                    <a:pt x="14" y="8"/>
                  </a:cubicBezTo>
                  <a:cubicBezTo>
                    <a:pt x="5" y="13"/>
                    <a:pt x="0" y="23"/>
                    <a:pt x="0" y="37"/>
                  </a:cubicBezTo>
                  <a:cubicBezTo>
                    <a:pt x="0" y="52"/>
                    <a:pt x="5" y="77"/>
                    <a:pt x="15" y="114"/>
                  </a:cubicBezTo>
                  <a:cubicBezTo>
                    <a:pt x="16" y="116"/>
                    <a:pt x="18" y="118"/>
                    <a:pt x="21" y="118"/>
                  </a:cubicBezTo>
                  <a:cubicBezTo>
                    <a:pt x="108" y="118"/>
                    <a:pt x="108" y="118"/>
                    <a:pt x="108" y="118"/>
                  </a:cubicBezTo>
                  <a:cubicBezTo>
                    <a:pt x="111" y="118"/>
                    <a:pt x="113" y="116"/>
                    <a:pt x="114" y="114"/>
                  </a:cubicBezTo>
                  <a:cubicBezTo>
                    <a:pt x="124" y="77"/>
                    <a:pt x="129" y="52"/>
                    <a:pt x="129" y="37"/>
                  </a:cubicBezTo>
                  <a:cubicBezTo>
                    <a:pt x="129" y="21"/>
                    <a:pt x="121" y="9"/>
                    <a:pt x="109"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2559" name="Oval 2215"/>
            <p:cNvSpPr>
              <a:spLocks noChangeArrowheads="1"/>
            </p:cNvSpPr>
            <p:nvPr/>
          </p:nvSpPr>
          <p:spPr bwMode="auto">
            <a:xfrm>
              <a:off x="4840288" y="5475289"/>
              <a:ext cx="95250" cy="968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2301" name="Freeform 2217"/>
            <p:cNvSpPr/>
            <p:nvPr/>
          </p:nvSpPr>
          <p:spPr bwMode="auto">
            <a:xfrm>
              <a:off x="4768851" y="5589588"/>
              <a:ext cx="242888" cy="225425"/>
            </a:xfrm>
            <a:custGeom>
              <a:avLst/>
              <a:gdLst>
                <a:gd name="T0" fmla="*/ 108 w 128"/>
                <a:gd name="T1" fmla="*/ 5 h 118"/>
                <a:gd name="T2" fmla="*/ 64 w 128"/>
                <a:gd name="T3" fmla="*/ 0 h 118"/>
                <a:gd name="T4" fmla="*/ 19 w 128"/>
                <a:gd name="T5" fmla="*/ 5 h 118"/>
                <a:gd name="T6" fmla="*/ 0 w 128"/>
                <a:gd name="T7" fmla="*/ 37 h 118"/>
                <a:gd name="T8" fmla="*/ 14 w 128"/>
                <a:gd name="T9" fmla="*/ 114 h 118"/>
                <a:gd name="T10" fmla="*/ 20 w 128"/>
                <a:gd name="T11" fmla="*/ 118 h 118"/>
                <a:gd name="T12" fmla="*/ 108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1"/>
                    <a:pt x="83" y="0"/>
                    <a:pt x="64" y="0"/>
                  </a:cubicBezTo>
                  <a:cubicBezTo>
                    <a:pt x="45" y="0"/>
                    <a:pt x="30" y="1"/>
                    <a:pt x="19" y="5"/>
                  </a:cubicBezTo>
                  <a:cubicBezTo>
                    <a:pt x="7" y="9"/>
                    <a:pt x="0" y="21"/>
                    <a:pt x="0" y="37"/>
                  </a:cubicBezTo>
                  <a:cubicBezTo>
                    <a:pt x="0" y="52"/>
                    <a:pt x="5" y="77"/>
                    <a:pt x="14" y="114"/>
                  </a:cubicBezTo>
                  <a:cubicBezTo>
                    <a:pt x="15" y="116"/>
                    <a:pt x="17" y="118"/>
                    <a:pt x="20" y="118"/>
                  </a:cubicBezTo>
                  <a:cubicBezTo>
                    <a:pt x="108" y="118"/>
                    <a:pt x="108" y="118"/>
                    <a:pt x="108" y="118"/>
                  </a:cubicBezTo>
                  <a:cubicBezTo>
                    <a:pt x="110" y="118"/>
                    <a:pt x="112" y="116"/>
                    <a:pt x="113" y="114"/>
                  </a:cubicBezTo>
                  <a:cubicBezTo>
                    <a:pt x="123" y="77"/>
                    <a:pt x="128" y="52"/>
                    <a:pt x="128" y="37"/>
                  </a:cubicBezTo>
                  <a:cubicBezTo>
                    <a:pt x="128" y="21"/>
                    <a:pt x="121" y="9"/>
                    <a:pt x="108"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2302" name="Freeform 2218"/>
            <p:cNvSpPr>
              <a:spLocks noEditPoints="1"/>
            </p:cNvSpPr>
            <p:nvPr/>
          </p:nvSpPr>
          <p:spPr bwMode="auto">
            <a:xfrm>
              <a:off x="4467226" y="5162551"/>
              <a:ext cx="265113" cy="255588"/>
            </a:xfrm>
            <a:custGeom>
              <a:avLst/>
              <a:gdLst>
                <a:gd name="T0" fmla="*/ 122 w 139"/>
                <a:gd name="T1" fmla="*/ 5 h 135"/>
                <a:gd name="T2" fmla="*/ 84 w 139"/>
                <a:gd name="T3" fmla="*/ 1 h 135"/>
                <a:gd name="T4" fmla="*/ 45 w 139"/>
                <a:gd name="T5" fmla="*/ 5 h 135"/>
                <a:gd name="T6" fmla="*/ 30 w 139"/>
                <a:gd name="T7" fmla="*/ 18 h 135"/>
                <a:gd name="T8" fmla="*/ 13 w 139"/>
                <a:gd name="T9" fmla="*/ 82 h 135"/>
                <a:gd name="T10" fmla="*/ 35 w 139"/>
                <a:gd name="T11" fmla="*/ 91 h 135"/>
                <a:gd name="T12" fmla="*/ 41 w 139"/>
                <a:gd name="T13" fmla="*/ 135 h 135"/>
                <a:gd name="T14" fmla="*/ 48 w 139"/>
                <a:gd name="T15" fmla="*/ 135 h 135"/>
                <a:gd name="T16" fmla="*/ 119 w 139"/>
                <a:gd name="T17" fmla="*/ 135 h 135"/>
                <a:gd name="T18" fmla="*/ 126 w 139"/>
                <a:gd name="T19" fmla="*/ 135 h 135"/>
                <a:gd name="T20" fmla="*/ 139 w 139"/>
                <a:gd name="T21" fmla="*/ 31 h 135"/>
                <a:gd name="T22" fmla="*/ 122 w 139"/>
                <a:gd name="T23" fmla="*/ 5 h 135"/>
                <a:gd name="T24" fmla="*/ 41 w 139"/>
                <a:gd name="T25" fmla="*/ 55 h 135"/>
                <a:gd name="T26" fmla="*/ 38 w 139"/>
                <a:gd name="T27" fmla="*/ 41 h 135"/>
                <a:gd name="T28" fmla="*/ 39 w 139"/>
                <a:gd name="T29" fmla="*/ 41 h 135"/>
                <a:gd name="T30" fmla="*/ 53 w 139"/>
                <a:gd name="T31" fmla="*/ 40 h 135"/>
                <a:gd name="T32" fmla="*/ 55 w 139"/>
                <a:gd name="T33" fmla="*/ 42 h 135"/>
                <a:gd name="T34" fmla="*/ 55 w 139"/>
                <a:gd name="T35" fmla="*/ 49 h 135"/>
                <a:gd name="T36" fmla="*/ 41 w 139"/>
                <a:gd name="T37" fmla="*/ 55 h 135"/>
                <a:gd name="T38" fmla="*/ 90 w 139"/>
                <a:gd name="T39" fmla="*/ 69 h 135"/>
                <a:gd name="T40" fmla="*/ 50 w 139"/>
                <a:gd name="T41" fmla="*/ 69 h 135"/>
                <a:gd name="T42" fmla="*/ 50 w 139"/>
                <a:gd name="T43" fmla="*/ 60 h 135"/>
                <a:gd name="T44" fmla="*/ 61 w 139"/>
                <a:gd name="T45" fmla="*/ 53 h 135"/>
                <a:gd name="T46" fmla="*/ 62 w 139"/>
                <a:gd name="T47" fmla="*/ 40 h 135"/>
                <a:gd name="T48" fmla="*/ 57 w 139"/>
                <a:gd name="T49" fmla="*/ 34 h 135"/>
                <a:gd name="T50" fmla="*/ 50 w 139"/>
                <a:gd name="T51" fmla="*/ 32 h 135"/>
                <a:gd name="T52" fmla="*/ 50 w 139"/>
                <a:gd name="T53" fmla="*/ 20 h 135"/>
                <a:gd name="T54" fmla="*/ 90 w 139"/>
                <a:gd name="T55" fmla="*/ 20 h 135"/>
                <a:gd name="T56" fmla="*/ 90 w 139"/>
                <a:gd name="T57" fmla="*/ 6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35">
                  <a:moveTo>
                    <a:pt x="122" y="5"/>
                  </a:moveTo>
                  <a:cubicBezTo>
                    <a:pt x="113" y="1"/>
                    <a:pt x="100" y="0"/>
                    <a:pt x="84" y="1"/>
                  </a:cubicBezTo>
                  <a:cubicBezTo>
                    <a:pt x="67" y="0"/>
                    <a:pt x="55" y="2"/>
                    <a:pt x="45" y="5"/>
                  </a:cubicBezTo>
                  <a:cubicBezTo>
                    <a:pt x="36" y="7"/>
                    <a:pt x="30" y="17"/>
                    <a:pt x="30" y="18"/>
                  </a:cubicBezTo>
                  <a:cubicBezTo>
                    <a:pt x="27" y="22"/>
                    <a:pt x="0" y="63"/>
                    <a:pt x="13" y="82"/>
                  </a:cubicBezTo>
                  <a:cubicBezTo>
                    <a:pt x="17" y="89"/>
                    <a:pt x="24" y="92"/>
                    <a:pt x="35" y="91"/>
                  </a:cubicBezTo>
                  <a:cubicBezTo>
                    <a:pt x="37" y="105"/>
                    <a:pt x="39" y="120"/>
                    <a:pt x="41" y="135"/>
                  </a:cubicBezTo>
                  <a:cubicBezTo>
                    <a:pt x="48" y="135"/>
                    <a:pt x="48" y="135"/>
                    <a:pt x="48" y="135"/>
                  </a:cubicBezTo>
                  <a:cubicBezTo>
                    <a:pt x="119" y="135"/>
                    <a:pt x="119" y="135"/>
                    <a:pt x="119" y="135"/>
                  </a:cubicBezTo>
                  <a:cubicBezTo>
                    <a:pt x="126" y="135"/>
                    <a:pt x="126" y="135"/>
                    <a:pt x="126" y="135"/>
                  </a:cubicBezTo>
                  <a:cubicBezTo>
                    <a:pt x="133" y="91"/>
                    <a:pt x="139" y="46"/>
                    <a:pt x="139" y="31"/>
                  </a:cubicBezTo>
                  <a:cubicBezTo>
                    <a:pt x="139" y="18"/>
                    <a:pt x="133" y="8"/>
                    <a:pt x="122" y="5"/>
                  </a:cubicBezTo>
                  <a:close/>
                  <a:moveTo>
                    <a:pt x="41" y="55"/>
                  </a:moveTo>
                  <a:cubicBezTo>
                    <a:pt x="38" y="41"/>
                    <a:pt x="38" y="41"/>
                    <a:pt x="38" y="41"/>
                  </a:cubicBezTo>
                  <a:cubicBezTo>
                    <a:pt x="38" y="41"/>
                    <a:pt x="39" y="41"/>
                    <a:pt x="39" y="41"/>
                  </a:cubicBezTo>
                  <a:cubicBezTo>
                    <a:pt x="43" y="39"/>
                    <a:pt x="50" y="38"/>
                    <a:pt x="53" y="40"/>
                  </a:cubicBezTo>
                  <a:cubicBezTo>
                    <a:pt x="54" y="40"/>
                    <a:pt x="55" y="41"/>
                    <a:pt x="55" y="42"/>
                  </a:cubicBezTo>
                  <a:cubicBezTo>
                    <a:pt x="57" y="45"/>
                    <a:pt x="56" y="48"/>
                    <a:pt x="55" y="49"/>
                  </a:cubicBezTo>
                  <a:cubicBezTo>
                    <a:pt x="53" y="51"/>
                    <a:pt x="48" y="53"/>
                    <a:pt x="41" y="55"/>
                  </a:cubicBezTo>
                  <a:close/>
                  <a:moveTo>
                    <a:pt x="90" y="69"/>
                  </a:moveTo>
                  <a:cubicBezTo>
                    <a:pt x="84" y="69"/>
                    <a:pt x="56" y="69"/>
                    <a:pt x="50" y="69"/>
                  </a:cubicBezTo>
                  <a:cubicBezTo>
                    <a:pt x="50" y="68"/>
                    <a:pt x="50" y="64"/>
                    <a:pt x="50" y="60"/>
                  </a:cubicBezTo>
                  <a:cubicBezTo>
                    <a:pt x="55" y="58"/>
                    <a:pt x="59" y="56"/>
                    <a:pt x="61" y="53"/>
                  </a:cubicBezTo>
                  <a:cubicBezTo>
                    <a:pt x="63" y="49"/>
                    <a:pt x="64" y="45"/>
                    <a:pt x="62" y="40"/>
                  </a:cubicBezTo>
                  <a:cubicBezTo>
                    <a:pt x="61" y="38"/>
                    <a:pt x="60" y="35"/>
                    <a:pt x="57" y="34"/>
                  </a:cubicBezTo>
                  <a:cubicBezTo>
                    <a:pt x="55" y="33"/>
                    <a:pt x="53" y="32"/>
                    <a:pt x="50" y="32"/>
                  </a:cubicBezTo>
                  <a:cubicBezTo>
                    <a:pt x="50" y="26"/>
                    <a:pt x="50" y="22"/>
                    <a:pt x="50" y="20"/>
                  </a:cubicBezTo>
                  <a:cubicBezTo>
                    <a:pt x="56" y="20"/>
                    <a:pt x="84" y="20"/>
                    <a:pt x="90" y="20"/>
                  </a:cubicBezTo>
                  <a:cubicBezTo>
                    <a:pt x="90" y="26"/>
                    <a:pt x="90" y="63"/>
                    <a:pt x="90" y="6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2303" name="Freeform 2219"/>
            <p:cNvSpPr>
              <a:spLocks noEditPoints="1"/>
            </p:cNvSpPr>
            <p:nvPr/>
          </p:nvSpPr>
          <p:spPr bwMode="auto">
            <a:xfrm>
              <a:off x="4581526" y="5057776"/>
              <a:ext cx="87313" cy="87313"/>
            </a:xfrm>
            <a:custGeom>
              <a:avLst/>
              <a:gdLst>
                <a:gd name="T0" fmla="*/ 23 w 46"/>
                <a:gd name="T1" fmla="*/ 46 h 46"/>
                <a:gd name="T2" fmla="*/ 46 w 46"/>
                <a:gd name="T3" fmla="*/ 23 h 46"/>
                <a:gd name="T4" fmla="*/ 23 w 46"/>
                <a:gd name="T5" fmla="*/ 0 h 46"/>
                <a:gd name="T6" fmla="*/ 0 w 46"/>
                <a:gd name="T7" fmla="*/ 23 h 46"/>
                <a:gd name="T8" fmla="*/ 23 w 46"/>
                <a:gd name="T9" fmla="*/ 46 h 46"/>
                <a:gd name="T10" fmla="*/ 23 w 46"/>
                <a:gd name="T11" fmla="*/ 8 h 46"/>
                <a:gd name="T12" fmla="*/ 39 w 46"/>
                <a:gd name="T13" fmla="*/ 23 h 46"/>
                <a:gd name="T14" fmla="*/ 23 w 46"/>
                <a:gd name="T15" fmla="*/ 39 h 46"/>
                <a:gd name="T16" fmla="*/ 7 w 46"/>
                <a:gd name="T17" fmla="*/ 23 h 46"/>
                <a:gd name="T18" fmla="*/ 23 w 46"/>
                <a:gd name="T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35" y="46"/>
                    <a:pt x="46" y="36"/>
                    <a:pt x="46" y="23"/>
                  </a:cubicBezTo>
                  <a:cubicBezTo>
                    <a:pt x="46" y="11"/>
                    <a:pt x="35" y="0"/>
                    <a:pt x="23" y="0"/>
                  </a:cubicBezTo>
                  <a:cubicBezTo>
                    <a:pt x="10" y="0"/>
                    <a:pt x="0" y="11"/>
                    <a:pt x="0" y="23"/>
                  </a:cubicBezTo>
                  <a:cubicBezTo>
                    <a:pt x="0" y="36"/>
                    <a:pt x="10" y="46"/>
                    <a:pt x="23" y="46"/>
                  </a:cubicBezTo>
                  <a:close/>
                  <a:moveTo>
                    <a:pt x="23" y="8"/>
                  </a:moveTo>
                  <a:cubicBezTo>
                    <a:pt x="31" y="8"/>
                    <a:pt x="39" y="15"/>
                    <a:pt x="39" y="23"/>
                  </a:cubicBezTo>
                  <a:cubicBezTo>
                    <a:pt x="39" y="32"/>
                    <a:pt x="31" y="39"/>
                    <a:pt x="23" y="39"/>
                  </a:cubicBezTo>
                  <a:cubicBezTo>
                    <a:pt x="14" y="39"/>
                    <a:pt x="7" y="32"/>
                    <a:pt x="7" y="23"/>
                  </a:cubicBezTo>
                  <a:cubicBezTo>
                    <a:pt x="7" y="15"/>
                    <a:pt x="14" y="8"/>
                    <a:pt x="23"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grpSp>
        <p:nvGrpSpPr>
          <p:cNvPr id="9" name="组合 8"/>
          <p:cNvGrpSpPr/>
          <p:nvPr/>
        </p:nvGrpSpPr>
        <p:grpSpPr>
          <a:xfrm>
            <a:off x="7439501" y="3001328"/>
            <a:ext cx="1020128" cy="752475"/>
            <a:chOff x="4262438" y="4140201"/>
            <a:chExt cx="766763" cy="738188"/>
          </a:xfrm>
        </p:grpSpPr>
        <p:sp>
          <p:nvSpPr>
            <p:cNvPr id="14458" name="Freeform 104"/>
            <p:cNvSpPr/>
            <p:nvPr/>
          </p:nvSpPr>
          <p:spPr bwMode="auto">
            <a:xfrm>
              <a:off x="4383088" y="4235451"/>
              <a:ext cx="76200" cy="76200"/>
            </a:xfrm>
            <a:custGeom>
              <a:avLst/>
              <a:gdLst>
                <a:gd name="T0" fmla="*/ 19 w 40"/>
                <a:gd name="T1" fmla="*/ 40 h 40"/>
                <a:gd name="T2" fmla="*/ 20 w 40"/>
                <a:gd name="T3" fmla="*/ 40 h 40"/>
                <a:gd name="T4" fmla="*/ 22 w 40"/>
                <a:gd name="T5" fmla="*/ 40 h 40"/>
                <a:gd name="T6" fmla="*/ 40 w 40"/>
                <a:gd name="T7" fmla="*/ 20 h 40"/>
                <a:gd name="T8" fmla="*/ 20 w 40"/>
                <a:gd name="T9" fmla="*/ 0 h 40"/>
                <a:gd name="T10" fmla="*/ 0 w 40"/>
                <a:gd name="T11" fmla="*/ 20 h 40"/>
                <a:gd name="T12" fmla="*/ 19 w 4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19" y="40"/>
                  </a:moveTo>
                  <a:cubicBezTo>
                    <a:pt x="19" y="40"/>
                    <a:pt x="20" y="40"/>
                    <a:pt x="20" y="40"/>
                  </a:cubicBezTo>
                  <a:cubicBezTo>
                    <a:pt x="21" y="40"/>
                    <a:pt x="21" y="40"/>
                    <a:pt x="22" y="40"/>
                  </a:cubicBezTo>
                  <a:cubicBezTo>
                    <a:pt x="32" y="40"/>
                    <a:pt x="40" y="31"/>
                    <a:pt x="40" y="20"/>
                  </a:cubicBezTo>
                  <a:cubicBezTo>
                    <a:pt x="40" y="9"/>
                    <a:pt x="31" y="0"/>
                    <a:pt x="20" y="0"/>
                  </a:cubicBezTo>
                  <a:cubicBezTo>
                    <a:pt x="9" y="0"/>
                    <a:pt x="0" y="9"/>
                    <a:pt x="0" y="20"/>
                  </a:cubicBezTo>
                  <a:cubicBezTo>
                    <a:pt x="0" y="31"/>
                    <a:pt x="8" y="40"/>
                    <a:pt x="19"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459" name="Freeform 105"/>
            <p:cNvSpPr/>
            <p:nvPr/>
          </p:nvSpPr>
          <p:spPr bwMode="auto">
            <a:xfrm>
              <a:off x="4608513" y="4140201"/>
              <a:ext cx="76200" cy="77788"/>
            </a:xfrm>
            <a:custGeom>
              <a:avLst/>
              <a:gdLst>
                <a:gd name="T0" fmla="*/ 18 w 40"/>
                <a:gd name="T1" fmla="*/ 41 h 41"/>
                <a:gd name="T2" fmla="*/ 20 w 40"/>
                <a:gd name="T3" fmla="*/ 41 h 41"/>
                <a:gd name="T4" fmla="*/ 22 w 40"/>
                <a:gd name="T5" fmla="*/ 41 h 41"/>
                <a:gd name="T6" fmla="*/ 40 w 40"/>
                <a:gd name="T7" fmla="*/ 21 h 41"/>
                <a:gd name="T8" fmla="*/ 20 w 40"/>
                <a:gd name="T9" fmla="*/ 0 h 41"/>
                <a:gd name="T10" fmla="*/ 0 w 40"/>
                <a:gd name="T11" fmla="*/ 21 h 41"/>
                <a:gd name="T12" fmla="*/ 18 w 4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18" y="41"/>
                  </a:moveTo>
                  <a:cubicBezTo>
                    <a:pt x="19" y="41"/>
                    <a:pt x="20" y="41"/>
                    <a:pt x="20" y="41"/>
                  </a:cubicBezTo>
                  <a:cubicBezTo>
                    <a:pt x="20" y="41"/>
                    <a:pt x="21" y="41"/>
                    <a:pt x="22" y="41"/>
                  </a:cubicBezTo>
                  <a:cubicBezTo>
                    <a:pt x="32" y="40"/>
                    <a:pt x="40" y="31"/>
                    <a:pt x="40" y="21"/>
                  </a:cubicBezTo>
                  <a:cubicBezTo>
                    <a:pt x="40" y="9"/>
                    <a:pt x="31" y="0"/>
                    <a:pt x="20" y="0"/>
                  </a:cubicBezTo>
                  <a:cubicBezTo>
                    <a:pt x="9" y="0"/>
                    <a:pt x="0" y="9"/>
                    <a:pt x="0" y="21"/>
                  </a:cubicBezTo>
                  <a:cubicBezTo>
                    <a:pt x="0" y="31"/>
                    <a:pt x="8" y="40"/>
                    <a:pt x="18"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460" name="Freeform 106"/>
            <p:cNvSpPr/>
            <p:nvPr/>
          </p:nvSpPr>
          <p:spPr bwMode="auto">
            <a:xfrm>
              <a:off x="4335463" y="4408488"/>
              <a:ext cx="76200" cy="76200"/>
            </a:xfrm>
            <a:custGeom>
              <a:avLst/>
              <a:gdLst>
                <a:gd name="T0" fmla="*/ 19 w 40"/>
                <a:gd name="T1" fmla="*/ 40 h 40"/>
                <a:gd name="T2" fmla="*/ 20 w 40"/>
                <a:gd name="T3" fmla="*/ 40 h 40"/>
                <a:gd name="T4" fmla="*/ 22 w 40"/>
                <a:gd name="T5" fmla="*/ 40 h 40"/>
                <a:gd name="T6" fmla="*/ 40 w 40"/>
                <a:gd name="T7" fmla="*/ 20 h 40"/>
                <a:gd name="T8" fmla="*/ 20 w 40"/>
                <a:gd name="T9" fmla="*/ 0 h 40"/>
                <a:gd name="T10" fmla="*/ 0 w 40"/>
                <a:gd name="T11" fmla="*/ 20 h 40"/>
                <a:gd name="T12" fmla="*/ 19 w 4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19" y="40"/>
                  </a:moveTo>
                  <a:cubicBezTo>
                    <a:pt x="19" y="40"/>
                    <a:pt x="20" y="40"/>
                    <a:pt x="20" y="40"/>
                  </a:cubicBezTo>
                  <a:cubicBezTo>
                    <a:pt x="21" y="40"/>
                    <a:pt x="21" y="40"/>
                    <a:pt x="22" y="40"/>
                  </a:cubicBezTo>
                  <a:cubicBezTo>
                    <a:pt x="32" y="39"/>
                    <a:pt x="40" y="31"/>
                    <a:pt x="40" y="20"/>
                  </a:cubicBezTo>
                  <a:cubicBezTo>
                    <a:pt x="40" y="9"/>
                    <a:pt x="31" y="0"/>
                    <a:pt x="20" y="0"/>
                  </a:cubicBezTo>
                  <a:cubicBezTo>
                    <a:pt x="9" y="0"/>
                    <a:pt x="0" y="9"/>
                    <a:pt x="0" y="20"/>
                  </a:cubicBezTo>
                  <a:cubicBezTo>
                    <a:pt x="0" y="31"/>
                    <a:pt x="8" y="39"/>
                    <a:pt x="19"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461" name="Freeform 107"/>
            <p:cNvSpPr/>
            <p:nvPr/>
          </p:nvSpPr>
          <p:spPr bwMode="auto">
            <a:xfrm>
              <a:off x="4289426" y="4581526"/>
              <a:ext cx="74613" cy="76200"/>
            </a:xfrm>
            <a:custGeom>
              <a:avLst/>
              <a:gdLst>
                <a:gd name="T0" fmla="*/ 19 w 40"/>
                <a:gd name="T1" fmla="*/ 40 h 40"/>
                <a:gd name="T2" fmla="*/ 20 w 40"/>
                <a:gd name="T3" fmla="*/ 40 h 40"/>
                <a:gd name="T4" fmla="*/ 22 w 40"/>
                <a:gd name="T5" fmla="*/ 40 h 40"/>
                <a:gd name="T6" fmla="*/ 40 w 40"/>
                <a:gd name="T7" fmla="*/ 20 h 40"/>
                <a:gd name="T8" fmla="*/ 20 w 40"/>
                <a:gd name="T9" fmla="*/ 0 h 40"/>
                <a:gd name="T10" fmla="*/ 0 w 40"/>
                <a:gd name="T11" fmla="*/ 20 h 40"/>
                <a:gd name="T12" fmla="*/ 19 w 4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19" y="40"/>
                  </a:moveTo>
                  <a:cubicBezTo>
                    <a:pt x="19" y="40"/>
                    <a:pt x="20" y="40"/>
                    <a:pt x="20" y="40"/>
                  </a:cubicBezTo>
                  <a:cubicBezTo>
                    <a:pt x="21" y="40"/>
                    <a:pt x="21" y="40"/>
                    <a:pt x="22" y="40"/>
                  </a:cubicBezTo>
                  <a:cubicBezTo>
                    <a:pt x="32" y="39"/>
                    <a:pt x="40" y="31"/>
                    <a:pt x="40" y="20"/>
                  </a:cubicBezTo>
                  <a:cubicBezTo>
                    <a:pt x="40" y="9"/>
                    <a:pt x="31" y="0"/>
                    <a:pt x="20" y="0"/>
                  </a:cubicBezTo>
                  <a:cubicBezTo>
                    <a:pt x="9" y="0"/>
                    <a:pt x="0" y="9"/>
                    <a:pt x="0" y="20"/>
                  </a:cubicBezTo>
                  <a:cubicBezTo>
                    <a:pt x="0" y="31"/>
                    <a:pt x="8" y="39"/>
                    <a:pt x="19"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462" name="Freeform 108"/>
            <p:cNvSpPr/>
            <p:nvPr/>
          </p:nvSpPr>
          <p:spPr bwMode="auto">
            <a:xfrm>
              <a:off x="4832351" y="4235451"/>
              <a:ext cx="76200" cy="76200"/>
            </a:xfrm>
            <a:custGeom>
              <a:avLst/>
              <a:gdLst>
                <a:gd name="T0" fmla="*/ 18 w 40"/>
                <a:gd name="T1" fmla="*/ 40 h 40"/>
                <a:gd name="T2" fmla="*/ 20 w 40"/>
                <a:gd name="T3" fmla="*/ 40 h 40"/>
                <a:gd name="T4" fmla="*/ 21 w 40"/>
                <a:gd name="T5" fmla="*/ 40 h 40"/>
                <a:gd name="T6" fmla="*/ 40 w 40"/>
                <a:gd name="T7" fmla="*/ 20 h 40"/>
                <a:gd name="T8" fmla="*/ 20 w 40"/>
                <a:gd name="T9" fmla="*/ 0 h 40"/>
                <a:gd name="T10" fmla="*/ 0 w 40"/>
                <a:gd name="T11" fmla="*/ 20 h 40"/>
                <a:gd name="T12" fmla="*/ 18 w 4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18" y="40"/>
                  </a:moveTo>
                  <a:cubicBezTo>
                    <a:pt x="19" y="40"/>
                    <a:pt x="19" y="40"/>
                    <a:pt x="20" y="40"/>
                  </a:cubicBezTo>
                  <a:cubicBezTo>
                    <a:pt x="20" y="40"/>
                    <a:pt x="21" y="40"/>
                    <a:pt x="21" y="40"/>
                  </a:cubicBezTo>
                  <a:cubicBezTo>
                    <a:pt x="32" y="40"/>
                    <a:pt x="40" y="31"/>
                    <a:pt x="40" y="20"/>
                  </a:cubicBezTo>
                  <a:cubicBezTo>
                    <a:pt x="40" y="9"/>
                    <a:pt x="31" y="0"/>
                    <a:pt x="20" y="0"/>
                  </a:cubicBezTo>
                  <a:cubicBezTo>
                    <a:pt x="9" y="0"/>
                    <a:pt x="0" y="9"/>
                    <a:pt x="0" y="20"/>
                  </a:cubicBezTo>
                  <a:cubicBezTo>
                    <a:pt x="0" y="31"/>
                    <a:pt x="8" y="40"/>
                    <a:pt x="18"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463" name="Freeform 109"/>
            <p:cNvSpPr/>
            <p:nvPr/>
          </p:nvSpPr>
          <p:spPr bwMode="auto">
            <a:xfrm>
              <a:off x="4879976" y="4408488"/>
              <a:ext cx="76200" cy="76200"/>
            </a:xfrm>
            <a:custGeom>
              <a:avLst/>
              <a:gdLst>
                <a:gd name="T0" fmla="*/ 0 w 40"/>
                <a:gd name="T1" fmla="*/ 20 h 40"/>
                <a:gd name="T2" fmla="*/ 18 w 40"/>
                <a:gd name="T3" fmla="*/ 40 h 40"/>
                <a:gd name="T4" fmla="*/ 20 w 40"/>
                <a:gd name="T5" fmla="*/ 40 h 40"/>
                <a:gd name="T6" fmla="*/ 21 w 40"/>
                <a:gd name="T7" fmla="*/ 40 h 40"/>
                <a:gd name="T8" fmla="*/ 40 w 40"/>
                <a:gd name="T9" fmla="*/ 20 h 40"/>
                <a:gd name="T10" fmla="*/ 20 w 40"/>
                <a:gd name="T11" fmla="*/ 0 h 40"/>
                <a:gd name="T12" fmla="*/ 0 w 40"/>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0" y="20"/>
                  </a:moveTo>
                  <a:cubicBezTo>
                    <a:pt x="0" y="31"/>
                    <a:pt x="8" y="39"/>
                    <a:pt x="18" y="40"/>
                  </a:cubicBezTo>
                  <a:cubicBezTo>
                    <a:pt x="19" y="40"/>
                    <a:pt x="19" y="40"/>
                    <a:pt x="20" y="40"/>
                  </a:cubicBezTo>
                  <a:cubicBezTo>
                    <a:pt x="20" y="40"/>
                    <a:pt x="21" y="40"/>
                    <a:pt x="21" y="40"/>
                  </a:cubicBezTo>
                  <a:cubicBezTo>
                    <a:pt x="32" y="39"/>
                    <a:pt x="40" y="31"/>
                    <a:pt x="40" y="20"/>
                  </a:cubicBezTo>
                  <a:cubicBezTo>
                    <a:pt x="40" y="9"/>
                    <a:pt x="31" y="0"/>
                    <a:pt x="20" y="0"/>
                  </a:cubicBezTo>
                  <a:cubicBezTo>
                    <a:pt x="9" y="0"/>
                    <a:pt x="0" y="9"/>
                    <a:pt x="0"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464" name="Freeform 110"/>
            <p:cNvSpPr/>
            <p:nvPr/>
          </p:nvSpPr>
          <p:spPr bwMode="auto">
            <a:xfrm>
              <a:off x="4927601" y="4581526"/>
              <a:ext cx="76200" cy="76200"/>
            </a:xfrm>
            <a:custGeom>
              <a:avLst/>
              <a:gdLst>
                <a:gd name="T0" fmla="*/ 0 w 40"/>
                <a:gd name="T1" fmla="*/ 20 h 40"/>
                <a:gd name="T2" fmla="*/ 18 w 40"/>
                <a:gd name="T3" fmla="*/ 40 h 40"/>
                <a:gd name="T4" fmla="*/ 20 w 40"/>
                <a:gd name="T5" fmla="*/ 40 h 40"/>
                <a:gd name="T6" fmla="*/ 21 w 40"/>
                <a:gd name="T7" fmla="*/ 40 h 40"/>
                <a:gd name="T8" fmla="*/ 40 w 40"/>
                <a:gd name="T9" fmla="*/ 20 h 40"/>
                <a:gd name="T10" fmla="*/ 20 w 40"/>
                <a:gd name="T11" fmla="*/ 0 h 40"/>
                <a:gd name="T12" fmla="*/ 0 w 40"/>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0" y="20"/>
                  </a:moveTo>
                  <a:cubicBezTo>
                    <a:pt x="0" y="31"/>
                    <a:pt x="8" y="39"/>
                    <a:pt x="18" y="40"/>
                  </a:cubicBezTo>
                  <a:cubicBezTo>
                    <a:pt x="19" y="40"/>
                    <a:pt x="19" y="40"/>
                    <a:pt x="20" y="40"/>
                  </a:cubicBezTo>
                  <a:cubicBezTo>
                    <a:pt x="20" y="40"/>
                    <a:pt x="21" y="40"/>
                    <a:pt x="21" y="40"/>
                  </a:cubicBezTo>
                  <a:cubicBezTo>
                    <a:pt x="32" y="39"/>
                    <a:pt x="40" y="31"/>
                    <a:pt x="40" y="20"/>
                  </a:cubicBezTo>
                  <a:cubicBezTo>
                    <a:pt x="40" y="9"/>
                    <a:pt x="31" y="0"/>
                    <a:pt x="20" y="0"/>
                  </a:cubicBezTo>
                  <a:cubicBezTo>
                    <a:pt x="9" y="0"/>
                    <a:pt x="0" y="9"/>
                    <a:pt x="0"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465" name="Freeform 111"/>
            <p:cNvSpPr/>
            <p:nvPr/>
          </p:nvSpPr>
          <p:spPr bwMode="auto">
            <a:xfrm>
              <a:off x="4262438" y="4225926"/>
              <a:ext cx="766763" cy="652463"/>
            </a:xfrm>
            <a:custGeom>
              <a:avLst/>
              <a:gdLst>
                <a:gd name="T0" fmla="*/ 370 w 403"/>
                <a:gd name="T1" fmla="*/ 233 h 343"/>
                <a:gd name="T2" fmla="*/ 350 w 403"/>
                <a:gd name="T3" fmla="*/ 240 h 343"/>
                <a:gd name="T4" fmla="*/ 332 w 403"/>
                <a:gd name="T5" fmla="*/ 262 h 343"/>
                <a:gd name="T6" fmla="*/ 357 w 403"/>
                <a:gd name="T7" fmla="*/ 229 h 343"/>
                <a:gd name="T8" fmla="*/ 370 w 403"/>
                <a:gd name="T9" fmla="*/ 181 h 343"/>
                <a:gd name="T10" fmla="*/ 365 w 403"/>
                <a:gd name="T11" fmla="*/ 149 h 343"/>
                <a:gd name="T12" fmla="*/ 344 w 403"/>
                <a:gd name="T13" fmla="*/ 142 h 343"/>
                <a:gd name="T14" fmla="*/ 311 w 403"/>
                <a:gd name="T15" fmla="*/ 185 h 343"/>
                <a:gd name="T16" fmla="*/ 321 w 403"/>
                <a:gd name="T17" fmla="*/ 145 h 343"/>
                <a:gd name="T18" fmla="*/ 319 w 403"/>
                <a:gd name="T19" fmla="*/ 116 h 343"/>
                <a:gd name="T20" fmla="*/ 353 w 403"/>
                <a:gd name="T21" fmla="*/ 92 h 343"/>
                <a:gd name="T22" fmla="*/ 320 w 403"/>
                <a:gd name="T23" fmla="*/ 51 h 343"/>
                <a:gd name="T24" fmla="*/ 300 w 403"/>
                <a:gd name="T25" fmla="*/ 58 h 343"/>
                <a:gd name="T26" fmla="*/ 282 w 403"/>
                <a:gd name="T27" fmla="*/ 79 h 343"/>
                <a:gd name="T28" fmla="*/ 273 w 403"/>
                <a:gd name="T29" fmla="*/ 58 h 343"/>
                <a:gd name="T30" fmla="*/ 236 w 403"/>
                <a:gd name="T31" fmla="*/ 58 h 343"/>
                <a:gd name="T32" fmla="*/ 236 w 403"/>
                <a:gd name="T33" fmla="*/ 52 h 343"/>
                <a:gd name="T34" fmla="*/ 202 w 403"/>
                <a:gd name="T35" fmla="*/ 1 h 343"/>
                <a:gd name="T36" fmla="*/ 182 w 403"/>
                <a:gd name="T37" fmla="*/ 9 h 343"/>
                <a:gd name="T38" fmla="*/ 168 w 403"/>
                <a:gd name="T39" fmla="*/ 57 h 343"/>
                <a:gd name="T40" fmla="*/ 163 w 403"/>
                <a:gd name="T41" fmla="*/ 58 h 343"/>
                <a:gd name="T42" fmla="*/ 121 w 403"/>
                <a:gd name="T43" fmla="*/ 79 h 343"/>
                <a:gd name="T44" fmla="*/ 104 w 403"/>
                <a:gd name="T45" fmla="*/ 58 h 343"/>
                <a:gd name="T46" fmla="*/ 84 w 403"/>
                <a:gd name="T47" fmla="*/ 51 h 343"/>
                <a:gd name="T48" fmla="*/ 51 w 403"/>
                <a:gd name="T49" fmla="*/ 92 h 343"/>
                <a:gd name="T50" fmla="*/ 85 w 403"/>
                <a:gd name="T51" fmla="*/ 116 h 343"/>
                <a:gd name="T52" fmla="*/ 83 w 403"/>
                <a:gd name="T53" fmla="*/ 145 h 343"/>
                <a:gd name="T54" fmla="*/ 93 w 403"/>
                <a:gd name="T55" fmla="*/ 185 h 343"/>
                <a:gd name="T56" fmla="*/ 60 w 403"/>
                <a:gd name="T57" fmla="*/ 142 h 343"/>
                <a:gd name="T58" fmla="*/ 39 w 403"/>
                <a:gd name="T59" fmla="*/ 149 h 343"/>
                <a:gd name="T60" fmla="*/ 34 w 403"/>
                <a:gd name="T61" fmla="*/ 181 h 343"/>
                <a:gd name="T62" fmla="*/ 47 w 403"/>
                <a:gd name="T63" fmla="*/ 229 h 343"/>
                <a:gd name="T64" fmla="*/ 72 w 403"/>
                <a:gd name="T65" fmla="*/ 262 h 343"/>
                <a:gd name="T66" fmla="*/ 54 w 403"/>
                <a:gd name="T67" fmla="*/ 240 h 343"/>
                <a:gd name="T68" fmla="*/ 34 w 403"/>
                <a:gd name="T69" fmla="*/ 233 h 343"/>
                <a:gd name="T70" fmla="*/ 0 w 403"/>
                <a:gd name="T71" fmla="*/ 284 h 343"/>
                <a:gd name="T72" fmla="*/ 1 w 403"/>
                <a:gd name="T73" fmla="*/ 343 h 343"/>
                <a:gd name="T74" fmla="*/ 58 w 403"/>
                <a:gd name="T75" fmla="*/ 343 h 343"/>
                <a:gd name="T76" fmla="*/ 270 w 403"/>
                <a:gd name="T77" fmla="*/ 67 h 343"/>
                <a:gd name="T78" fmla="*/ 354 w 403"/>
                <a:gd name="T79" fmla="*/ 343 h 343"/>
                <a:gd name="T80" fmla="*/ 403 w 403"/>
                <a:gd name="T81" fmla="*/ 288 h 343"/>
                <a:gd name="T82" fmla="*/ 390 w 403"/>
                <a:gd name="T83" fmla="*/ 24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3" h="343">
                  <a:moveTo>
                    <a:pt x="390" y="240"/>
                  </a:moveTo>
                  <a:cubicBezTo>
                    <a:pt x="381" y="232"/>
                    <a:pt x="370" y="233"/>
                    <a:pt x="370" y="233"/>
                  </a:cubicBezTo>
                  <a:cubicBezTo>
                    <a:pt x="370" y="233"/>
                    <a:pt x="370" y="233"/>
                    <a:pt x="369" y="233"/>
                  </a:cubicBezTo>
                  <a:cubicBezTo>
                    <a:pt x="369" y="233"/>
                    <a:pt x="359" y="232"/>
                    <a:pt x="350" y="240"/>
                  </a:cubicBezTo>
                  <a:cubicBezTo>
                    <a:pt x="342" y="248"/>
                    <a:pt x="337" y="260"/>
                    <a:pt x="336" y="276"/>
                  </a:cubicBezTo>
                  <a:cubicBezTo>
                    <a:pt x="332" y="262"/>
                    <a:pt x="332" y="262"/>
                    <a:pt x="332" y="262"/>
                  </a:cubicBezTo>
                  <a:cubicBezTo>
                    <a:pt x="335" y="251"/>
                    <a:pt x="339" y="242"/>
                    <a:pt x="346" y="236"/>
                  </a:cubicBezTo>
                  <a:cubicBezTo>
                    <a:pt x="349" y="233"/>
                    <a:pt x="353" y="231"/>
                    <a:pt x="357" y="229"/>
                  </a:cubicBezTo>
                  <a:cubicBezTo>
                    <a:pt x="349" y="225"/>
                    <a:pt x="344" y="217"/>
                    <a:pt x="344" y="207"/>
                  </a:cubicBezTo>
                  <a:cubicBezTo>
                    <a:pt x="344" y="193"/>
                    <a:pt x="355" y="181"/>
                    <a:pt x="370" y="181"/>
                  </a:cubicBezTo>
                  <a:cubicBezTo>
                    <a:pt x="373" y="181"/>
                    <a:pt x="375" y="182"/>
                    <a:pt x="378" y="183"/>
                  </a:cubicBezTo>
                  <a:cubicBezTo>
                    <a:pt x="377" y="167"/>
                    <a:pt x="372" y="156"/>
                    <a:pt x="365" y="149"/>
                  </a:cubicBezTo>
                  <a:cubicBezTo>
                    <a:pt x="356" y="141"/>
                    <a:pt x="345" y="142"/>
                    <a:pt x="345" y="142"/>
                  </a:cubicBezTo>
                  <a:cubicBezTo>
                    <a:pt x="345" y="142"/>
                    <a:pt x="345" y="142"/>
                    <a:pt x="344" y="142"/>
                  </a:cubicBezTo>
                  <a:cubicBezTo>
                    <a:pt x="344" y="142"/>
                    <a:pt x="334" y="141"/>
                    <a:pt x="325" y="149"/>
                  </a:cubicBezTo>
                  <a:cubicBezTo>
                    <a:pt x="317" y="157"/>
                    <a:pt x="312" y="168"/>
                    <a:pt x="311" y="185"/>
                  </a:cubicBezTo>
                  <a:cubicBezTo>
                    <a:pt x="307" y="171"/>
                    <a:pt x="307" y="171"/>
                    <a:pt x="307" y="171"/>
                  </a:cubicBezTo>
                  <a:cubicBezTo>
                    <a:pt x="310" y="160"/>
                    <a:pt x="314" y="151"/>
                    <a:pt x="321" y="145"/>
                  </a:cubicBezTo>
                  <a:cubicBezTo>
                    <a:pt x="324" y="142"/>
                    <a:pt x="328" y="140"/>
                    <a:pt x="332" y="138"/>
                  </a:cubicBezTo>
                  <a:cubicBezTo>
                    <a:pt x="324" y="134"/>
                    <a:pt x="319" y="126"/>
                    <a:pt x="319" y="116"/>
                  </a:cubicBezTo>
                  <a:cubicBezTo>
                    <a:pt x="319" y="102"/>
                    <a:pt x="330" y="90"/>
                    <a:pt x="345" y="90"/>
                  </a:cubicBezTo>
                  <a:cubicBezTo>
                    <a:pt x="348" y="90"/>
                    <a:pt x="350" y="91"/>
                    <a:pt x="353" y="92"/>
                  </a:cubicBezTo>
                  <a:cubicBezTo>
                    <a:pt x="352" y="76"/>
                    <a:pt x="347" y="65"/>
                    <a:pt x="340" y="58"/>
                  </a:cubicBezTo>
                  <a:cubicBezTo>
                    <a:pt x="331" y="50"/>
                    <a:pt x="320" y="51"/>
                    <a:pt x="320" y="51"/>
                  </a:cubicBezTo>
                  <a:cubicBezTo>
                    <a:pt x="320" y="51"/>
                    <a:pt x="320" y="51"/>
                    <a:pt x="319" y="51"/>
                  </a:cubicBezTo>
                  <a:cubicBezTo>
                    <a:pt x="319" y="51"/>
                    <a:pt x="309" y="50"/>
                    <a:pt x="300" y="58"/>
                  </a:cubicBezTo>
                  <a:cubicBezTo>
                    <a:pt x="292" y="65"/>
                    <a:pt x="287" y="77"/>
                    <a:pt x="286" y="93"/>
                  </a:cubicBezTo>
                  <a:cubicBezTo>
                    <a:pt x="282" y="79"/>
                    <a:pt x="282" y="79"/>
                    <a:pt x="282" y="79"/>
                  </a:cubicBezTo>
                  <a:cubicBezTo>
                    <a:pt x="277" y="58"/>
                    <a:pt x="277" y="58"/>
                    <a:pt x="277" y="58"/>
                  </a:cubicBezTo>
                  <a:cubicBezTo>
                    <a:pt x="273" y="58"/>
                    <a:pt x="273" y="58"/>
                    <a:pt x="273" y="58"/>
                  </a:cubicBezTo>
                  <a:cubicBezTo>
                    <a:pt x="241" y="58"/>
                    <a:pt x="241" y="58"/>
                    <a:pt x="241" y="58"/>
                  </a:cubicBezTo>
                  <a:cubicBezTo>
                    <a:pt x="236" y="58"/>
                    <a:pt x="236" y="58"/>
                    <a:pt x="236" y="58"/>
                  </a:cubicBezTo>
                  <a:cubicBezTo>
                    <a:pt x="236" y="57"/>
                    <a:pt x="236" y="57"/>
                    <a:pt x="236" y="57"/>
                  </a:cubicBezTo>
                  <a:cubicBezTo>
                    <a:pt x="236" y="55"/>
                    <a:pt x="236" y="54"/>
                    <a:pt x="236" y="52"/>
                  </a:cubicBezTo>
                  <a:cubicBezTo>
                    <a:pt x="236" y="32"/>
                    <a:pt x="231" y="17"/>
                    <a:pt x="222" y="9"/>
                  </a:cubicBezTo>
                  <a:cubicBezTo>
                    <a:pt x="213" y="0"/>
                    <a:pt x="203" y="1"/>
                    <a:pt x="202" y="1"/>
                  </a:cubicBezTo>
                  <a:cubicBezTo>
                    <a:pt x="202" y="1"/>
                    <a:pt x="202" y="1"/>
                    <a:pt x="202" y="1"/>
                  </a:cubicBezTo>
                  <a:cubicBezTo>
                    <a:pt x="201" y="1"/>
                    <a:pt x="191" y="0"/>
                    <a:pt x="182" y="9"/>
                  </a:cubicBezTo>
                  <a:cubicBezTo>
                    <a:pt x="173" y="17"/>
                    <a:pt x="168" y="32"/>
                    <a:pt x="168" y="52"/>
                  </a:cubicBezTo>
                  <a:cubicBezTo>
                    <a:pt x="168" y="54"/>
                    <a:pt x="168" y="55"/>
                    <a:pt x="168" y="57"/>
                  </a:cubicBezTo>
                  <a:cubicBezTo>
                    <a:pt x="168" y="57"/>
                    <a:pt x="168" y="57"/>
                    <a:pt x="168" y="58"/>
                  </a:cubicBezTo>
                  <a:cubicBezTo>
                    <a:pt x="163" y="58"/>
                    <a:pt x="163" y="58"/>
                    <a:pt x="163" y="58"/>
                  </a:cubicBezTo>
                  <a:cubicBezTo>
                    <a:pt x="127" y="58"/>
                    <a:pt x="127" y="58"/>
                    <a:pt x="127" y="58"/>
                  </a:cubicBezTo>
                  <a:cubicBezTo>
                    <a:pt x="121" y="79"/>
                    <a:pt x="121" y="79"/>
                    <a:pt x="121" y="79"/>
                  </a:cubicBezTo>
                  <a:cubicBezTo>
                    <a:pt x="118" y="93"/>
                    <a:pt x="118" y="93"/>
                    <a:pt x="118" y="93"/>
                  </a:cubicBezTo>
                  <a:cubicBezTo>
                    <a:pt x="117" y="77"/>
                    <a:pt x="112" y="65"/>
                    <a:pt x="104" y="58"/>
                  </a:cubicBezTo>
                  <a:cubicBezTo>
                    <a:pt x="95" y="50"/>
                    <a:pt x="85" y="51"/>
                    <a:pt x="85" y="51"/>
                  </a:cubicBezTo>
                  <a:cubicBezTo>
                    <a:pt x="84" y="51"/>
                    <a:pt x="84" y="51"/>
                    <a:pt x="84" y="51"/>
                  </a:cubicBezTo>
                  <a:cubicBezTo>
                    <a:pt x="83" y="51"/>
                    <a:pt x="73" y="50"/>
                    <a:pt x="64" y="58"/>
                  </a:cubicBezTo>
                  <a:cubicBezTo>
                    <a:pt x="57" y="65"/>
                    <a:pt x="52" y="76"/>
                    <a:pt x="51" y="92"/>
                  </a:cubicBezTo>
                  <a:cubicBezTo>
                    <a:pt x="54" y="91"/>
                    <a:pt x="56" y="90"/>
                    <a:pt x="59" y="90"/>
                  </a:cubicBezTo>
                  <a:cubicBezTo>
                    <a:pt x="73" y="90"/>
                    <a:pt x="85" y="102"/>
                    <a:pt x="85" y="116"/>
                  </a:cubicBezTo>
                  <a:cubicBezTo>
                    <a:pt x="85" y="126"/>
                    <a:pt x="80" y="134"/>
                    <a:pt x="72" y="138"/>
                  </a:cubicBezTo>
                  <a:cubicBezTo>
                    <a:pt x="76" y="140"/>
                    <a:pt x="79" y="142"/>
                    <a:pt x="83" y="145"/>
                  </a:cubicBezTo>
                  <a:cubicBezTo>
                    <a:pt x="90" y="151"/>
                    <a:pt x="94" y="160"/>
                    <a:pt x="97" y="171"/>
                  </a:cubicBezTo>
                  <a:cubicBezTo>
                    <a:pt x="93" y="185"/>
                    <a:pt x="93" y="185"/>
                    <a:pt x="93" y="185"/>
                  </a:cubicBezTo>
                  <a:cubicBezTo>
                    <a:pt x="92" y="168"/>
                    <a:pt x="87" y="157"/>
                    <a:pt x="79" y="149"/>
                  </a:cubicBezTo>
                  <a:cubicBezTo>
                    <a:pt x="70" y="141"/>
                    <a:pt x="60" y="142"/>
                    <a:pt x="60" y="142"/>
                  </a:cubicBezTo>
                  <a:cubicBezTo>
                    <a:pt x="59" y="142"/>
                    <a:pt x="59" y="142"/>
                    <a:pt x="59" y="142"/>
                  </a:cubicBezTo>
                  <a:cubicBezTo>
                    <a:pt x="58" y="142"/>
                    <a:pt x="48" y="141"/>
                    <a:pt x="39" y="149"/>
                  </a:cubicBezTo>
                  <a:cubicBezTo>
                    <a:pt x="32" y="156"/>
                    <a:pt x="27" y="167"/>
                    <a:pt x="26" y="183"/>
                  </a:cubicBezTo>
                  <a:cubicBezTo>
                    <a:pt x="29" y="182"/>
                    <a:pt x="31" y="181"/>
                    <a:pt x="34" y="181"/>
                  </a:cubicBezTo>
                  <a:cubicBezTo>
                    <a:pt x="48" y="181"/>
                    <a:pt x="60" y="193"/>
                    <a:pt x="60" y="207"/>
                  </a:cubicBezTo>
                  <a:cubicBezTo>
                    <a:pt x="60" y="217"/>
                    <a:pt x="55" y="225"/>
                    <a:pt x="47" y="229"/>
                  </a:cubicBezTo>
                  <a:cubicBezTo>
                    <a:pt x="51" y="231"/>
                    <a:pt x="54" y="233"/>
                    <a:pt x="58" y="236"/>
                  </a:cubicBezTo>
                  <a:cubicBezTo>
                    <a:pt x="65" y="242"/>
                    <a:pt x="69" y="251"/>
                    <a:pt x="72" y="262"/>
                  </a:cubicBezTo>
                  <a:cubicBezTo>
                    <a:pt x="68" y="276"/>
                    <a:pt x="68" y="276"/>
                    <a:pt x="68" y="276"/>
                  </a:cubicBezTo>
                  <a:cubicBezTo>
                    <a:pt x="67" y="260"/>
                    <a:pt x="62" y="248"/>
                    <a:pt x="54" y="240"/>
                  </a:cubicBezTo>
                  <a:cubicBezTo>
                    <a:pt x="45" y="232"/>
                    <a:pt x="35" y="233"/>
                    <a:pt x="35" y="233"/>
                  </a:cubicBezTo>
                  <a:cubicBezTo>
                    <a:pt x="34" y="233"/>
                    <a:pt x="34" y="233"/>
                    <a:pt x="34" y="233"/>
                  </a:cubicBezTo>
                  <a:cubicBezTo>
                    <a:pt x="33" y="233"/>
                    <a:pt x="23" y="232"/>
                    <a:pt x="14" y="240"/>
                  </a:cubicBezTo>
                  <a:cubicBezTo>
                    <a:pt x="5" y="249"/>
                    <a:pt x="0" y="263"/>
                    <a:pt x="0" y="284"/>
                  </a:cubicBezTo>
                  <a:cubicBezTo>
                    <a:pt x="0" y="285"/>
                    <a:pt x="1" y="287"/>
                    <a:pt x="1" y="288"/>
                  </a:cubicBezTo>
                  <a:cubicBezTo>
                    <a:pt x="1" y="288"/>
                    <a:pt x="1" y="327"/>
                    <a:pt x="1" y="343"/>
                  </a:cubicBezTo>
                  <a:cubicBezTo>
                    <a:pt x="50" y="343"/>
                    <a:pt x="50" y="343"/>
                    <a:pt x="50" y="343"/>
                  </a:cubicBezTo>
                  <a:cubicBezTo>
                    <a:pt x="58" y="343"/>
                    <a:pt x="58" y="343"/>
                    <a:pt x="58" y="343"/>
                  </a:cubicBezTo>
                  <a:cubicBezTo>
                    <a:pt x="77" y="276"/>
                    <a:pt x="132" y="72"/>
                    <a:pt x="134" y="67"/>
                  </a:cubicBezTo>
                  <a:cubicBezTo>
                    <a:pt x="140" y="67"/>
                    <a:pt x="264" y="67"/>
                    <a:pt x="270" y="67"/>
                  </a:cubicBezTo>
                  <a:cubicBezTo>
                    <a:pt x="272" y="72"/>
                    <a:pt x="327" y="276"/>
                    <a:pt x="345" y="343"/>
                  </a:cubicBezTo>
                  <a:cubicBezTo>
                    <a:pt x="354" y="343"/>
                    <a:pt x="354" y="343"/>
                    <a:pt x="354" y="343"/>
                  </a:cubicBezTo>
                  <a:cubicBezTo>
                    <a:pt x="403" y="343"/>
                    <a:pt x="403" y="343"/>
                    <a:pt x="403" y="343"/>
                  </a:cubicBezTo>
                  <a:cubicBezTo>
                    <a:pt x="403" y="327"/>
                    <a:pt x="403" y="288"/>
                    <a:pt x="403" y="288"/>
                  </a:cubicBezTo>
                  <a:cubicBezTo>
                    <a:pt x="403" y="287"/>
                    <a:pt x="403" y="285"/>
                    <a:pt x="403" y="284"/>
                  </a:cubicBezTo>
                  <a:cubicBezTo>
                    <a:pt x="403" y="263"/>
                    <a:pt x="399" y="249"/>
                    <a:pt x="390" y="2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grpSp>
        <p:nvGrpSpPr>
          <p:cNvPr id="15" name="组合 14"/>
          <p:cNvGrpSpPr/>
          <p:nvPr/>
        </p:nvGrpSpPr>
        <p:grpSpPr>
          <a:xfrm>
            <a:off x="8068310" y="3906996"/>
            <a:ext cx="875663" cy="1653858"/>
            <a:chOff x="4089400" y="4842130"/>
            <a:chExt cx="429070" cy="647445"/>
          </a:xfrm>
        </p:grpSpPr>
        <p:sp>
          <p:nvSpPr>
            <p:cNvPr id="326" name="Freeform 65"/>
            <p:cNvSpPr>
              <a:spLocks noEditPoints="1"/>
            </p:cNvSpPr>
            <p:nvPr/>
          </p:nvSpPr>
          <p:spPr bwMode="auto">
            <a:xfrm>
              <a:off x="4089400" y="5084763"/>
              <a:ext cx="203200" cy="404812"/>
            </a:xfrm>
            <a:custGeom>
              <a:avLst/>
              <a:gdLst>
                <a:gd name="T0" fmla="*/ 54 w 54"/>
                <a:gd name="T1" fmla="*/ 20 h 108"/>
                <a:gd name="T2" fmla="*/ 44 w 54"/>
                <a:gd name="T3" fmla="*/ 2 h 108"/>
                <a:gd name="T4" fmla="*/ 32 w 54"/>
                <a:gd name="T5" fmla="*/ 1 h 108"/>
                <a:gd name="T6" fmla="*/ 36 w 54"/>
                <a:gd name="T7" fmla="*/ 33 h 108"/>
                <a:gd name="T8" fmla="*/ 28 w 54"/>
                <a:gd name="T9" fmla="*/ 40 h 108"/>
                <a:gd name="T10" fmla="*/ 30 w 54"/>
                <a:gd name="T11" fmla="*/ 11 h 108"/>
                <a:gd name="T12" fmla="*/ 30 w 54"/>
                <a:gd name="T13" fmla="*/ 3 h 108"/>
                <a:gd name="T14" fmla="*/ 27 w 54"/>
                <a:gd name="T15" fmla="*/ 0 h 108"/>
                <a:gd name="T16" fmla="*/ 25 w 54"/>
                <a:gd name="T17" fmla="*/ 3 h 108"/>
                <a:gd name="T18" fmla="*/ 26 w 54"/>
                <a:gd name="T19" fmla="*/ 4 h 108"/>
                <a:gd name="T20" fmla="*/ 23 w 54"/>
                <a:gd name="T21" fmla="*/ 36 h 108"/>
                <a:gd name="T22" fmla="*/ 15 w 54"/>
                <a:gd name="T23" fmla="*/ 39 h 108"/>
                <a:gd name="T24" fmla="*/ 19 w 54"/>
                <a:gd name="T25" fmla="*/ 30 h 108"/>
                <a:gd name="T26" fmla="*/ 20 w 54"/>
                <a:gd name="T27" fmla="*/ 0 h 108"/>
                <a:gd name="T28" fmla="*/ 8 w 54"/>
                <a:gd name="T29" fmla="*/ 4 h 108"/>
                <a:gd name="T30" fmla="*/ 0 w 54"/>
                <a:gd name="T31" fmla="*/ 23 h 108"/>
                <a:gd name="T32" fmla="*/ 13 w 54"/>
                <a:gd name="T33" fmla="*/ 43 h 108"/>
                <a:gd name="T34" fmla="*/ 7 w 54"/>
                <a:gd name="T35" fmla="*/ 101 h 108"/>
                <a:gd name="T36" fmla="*/ 4 w 54"/>
                <a:gd name="T37" fmla="*/ 108 h 108"/>
                <a:gd name="T38" fmla="*/ 14 w 54"/>
                <a:gd name="T39" fmla="*/ 102 h 108"/>
                <a:gd name="T40" fmla="*/ 15 w 54"/>
                <a:gd name="T41" fmla="*/ 103 h 108"/>
                <a:gd name="T42" fmla="*/ 27 w 54"/>
                <a:gd name="T43" fmla="*/ 53 h 108"/>
                <a:gd name="T44" fmla="*/ 39 w 54"/>
                <a:gd name="T45" fmla="*/ 103 h 108"/>
                <a:gd name="T46" fmla="*/ 41 w 54"/>
                <a:gd name="T47" fmla="*/ 102 h 108"/>
                <a:gd name="T48" fmla="*/ 50 w 54"/>
                <a:gd name="T49" fmla="*/ 108 h 108"/>
                <a:gd name="T50" fmla="*/ 48 w 54"/>
                <a:gd name="T51" fmla="*/ 101 h 108"/>
                <a:gd name="T52" fmla="*/ 42 w 54"/>
                <a:gd name="T53" fmla="*/ 43 h 108"/>
                <a:gd name="T54" fmla="*/ 54 w 54"/>
                <a:gd name="T55" fmla="*/ 23 h 108"/>
                <a:gd name="T56" fmla="*/ 46 w 54"/>
                <a:gd name="T57" fmla="*/ 21 h 108"/>
                <a:gd name="T58" fmla="*/ 44 w 54"/>
                <a:gd name="T59" fmla="*/ 16 h 108"/>
                <a:gd name="T60" fmla="*/ 10 w 54"/>
                <a:gd name="T61" fmla="*/ 16 h 108"/>
                <a:gd name="T62" fmla="*/ 8 w 54"/>
                <a:gd name="T63" fmla="*/ 2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108">
                  <a:moveTo>
                    <a:pt x="54" y="23"/>
                  </a:moveTo>
                  <a:cubicBezTo>
                    <a:pt x="54" y="22"/>
                    <a:pt x="54" y="21"/>
                    <a:pt x="54" y="20"/>
                  </a:cubicBezTo>
                  <a:cubicBezTo>
                    <a:pt x="46" y="4"/>
                    <a:pt x="46" y="4"/>
                    <a:pt x="46" y="4"/>
                  </a:cubicBezTo>
                  <a:cubicBezTo>
                    <a:pt x="46" y="3"/>
                    <a:pt x="45" y="2"/>
                    <a:pt x="44" y="2"/>
                  </a:cubicBezTo>
                  <a:cubicBezTo>
                    <a:pt x="34" y="0"/>
                    <a:pt x="34" y="0"/>
                    <a:pt x="34" y="0"/>
                  </a:cubicBezTo>
                  <a:cubicBezTo>
                    <a:pt x="33" y="0"/>
                    <a:pt x="32" y="0"/>
                    <a:pt x="32" y="1"/>
                  </a:cubicBezTo>
                  <a:cubicBezTo>
                    <a:pt x="35" y="30"/>
                    <a:pt x="35" y="30"/>
                    <a:pt x="35" y="30"/>
                  </a:cubicBezTo>
                  <a:cubicBezTo>
                    <a:pt x="35" y="31"/>
                    <a:pt x="35" y="32"/>
                    <a:pt x="36" y="33"/>
                  </a:cubicBezTo>
                  <a:cubicBezTo>
                    <a:pt x="39" y="39"/>
                    <a:pt x="39" y="39"/>
                    <a:pt x="39" y="39"/>
                  </a:cubicBezTo>
                  <a:cubicBezTo>
                    <a:pt x="35" y="39"/>
                    <a:pt x="31" y="40"/>
                    <a:pt x="28" y="40"/>
                  </a:cubicBezTo>
                  <a:cubicBezTo>
                    <a:pt x="32" y="36"/>
                    <a:pt x="32" y="36"/>
                    <a:pt x="32" y="36"/>
                  </a:cubicBezTo>
                  <a:cubicBezTo>
                    <a:pt x="30" y="11"/>
                    <a:pt x="30" y="11"/>
                    <a:pt x="30" y="11"/>
                  </a:cubicBezTo>
                  <a:cubicBezTo>
                    <a:pt x="28" y="4"/>
                    <a:pt x="28" y="4"/>
                    <a:pt x="28" y="4"/>
                  </a:cubicBezTo>
                  <a:cubicBezTo>
                    <a:pt x="30" y="3"/>
                    <a:pt x="30" y="3"/>
                    <a:pt x="30" y="3"/>
                  </a:cubicBezTo>
                  <a:cubicBezTo>
                    <a:pt x="30" y="3"/>
                    <a:pt x="30" y="3"/>
                    <a:pt x="30" y="3"/>
                  </a:cubicBezTo>
                  <a:cubicBezTo>
                    <a:pt x="27" y="0"/>
                    <a:pt x="27" y="0"/>
                    <a:pt x="27" y="0"/>
                  </a:cubicBezTo>
                  <a:cubicBezTo>
                    <a:pt x="27" y="0"/>
                    <a:pt x="27" y="0"/>
                    <a:pt x="27" y="0"/>
                  </a:cubicBezTo>
                  <a:cubicBezTo>
                    <a:pt x="25" y="3"/>
                    <a:pt x="25" y="3"/>
                    <a:pt x="25" y="3"/>
                  </a:cubicBezTo>
                  <a:cubicBezTo>
                    <a:pt x="25" y="3"/>
                    <a:pt x="25" y="3"/>
                    <a:pt x="25" y="3"/>
                  </a:cubicBezTo>
                  <a:cubicBezTo>
                    <a:pt x="26" y="4"/>
                    <a:pt x="26" y="4"/>
                    <a:pt x="26" y="4"/>
                  </a:cubicBezTo>
                  <a:cubicBezTo>
                    <a:pt x="25" y="11"/>
                    <a:pt x="25" y="11"/>
                    <a:pt x="25" y="11"/>
                  </a:cubicBezTo>
                  <a:cubicBezTo>
                    <a:pt x="23" y="36"/>
                    <a:pt x="23" y="36"/>
                    <a:pt x="23" y="36"/>
                  </a:cubicBezTo>
                  <a:cubicBezTo>
                    <a:pt x="26" y="40"/>
                    <a:pt x="26" y="40"/>
                    <a:pt x="26" y="40"/>
                  </a:cubicBezTo>
                  <a:cubicBezTo>
                    <a:pt x="23" y="40"/>
                    <a:pt x="19" y="39"/>
                    <a:pt x="15" y="39"/>
                  </a:cubicBezTo>
                  <a:cubicBezTo>
                    <a:pt x="18" y="33"/>
                    <a:pt x="18" y="33"/>
                    <a:pt x="18" y="33"/>
                  </a:cubicBezTo>
                  <a:cubicBezTo>
                    <a:pt x="19" y="32"/>
                    <a:pt x="19" y="31"/>
                    <a:pt x="19" y="30"/>
                  </a:cubicBezTo>
                  <a:cubicBezTo>
                    <a:pt x="22" y="1"/>
                    <a:pt x="22" y="1"/>
                    <a:pt x="22" y="1"/>
                  </a:cubicBezTo>
                  <a:cubicBezTo>
                    <a:pt x="22" y="0"/>
                    <a:pt x="21" y="0"/>
                    <a:pt x="20" y="0"/>
                  </a:cubicBezTo>
                  <a:cubicBezTo>
                    <a:pt x="10" y="2"/>
                    <a:pt x="10" y="2"/>
                    <a:pt x="10" y="2"/>
                  </a:cubicBezTo>
                  <a:cubicBezTo>
                    <a:pt x="9" y="2"/>
                    <a:pt x="8" y="3"/>
                    <a:pt x="8" y="4"/>
                  </a:cubicBezTo>
                  <a:cubicBezTo>
                    <a:pt x="0" y="20"/>
                    <a:pt x="0" y="20"/>
                    <a:pt x="0" y="20"/>
                  </a:cubicBezTo>
                  <a:cubicBezTo>
                    <a:pt x="0" y="21"/>
                    <a:pt x="0" y="22"/>
                    <a:pt x="0" y="23"/>
                  </a:cubicBezTo>
                  <a:cubicBezTo>
                    <a:pt x="12" y="42"/>
                    <a:pt x="12" y="42"/>
                    <a:pt x="12" y="42"/>
                  </a:cubicBezTo>
                  <a:cubicBezTo>
                    <a:pt x="12" y="43"/>
                    <a:pt x="12" y="43"/>
                    <a:pt x="13" y="43"/>
                  </a:cubicBezTo>
                  <a:cubicBezTo>
                    <a:pt x="11" y="66"/>
                    <a:pt x="9" y="93"/>
                    <a:pt x="8" y="100"/>
                  </a:cubicBezTo>
                  <a:cubicBezTo>
                    <a:pt x="8" y="100"/>
                    <a:pt x="7" y="101"/>
                    <a:pt x="7" y="101"/>
                  </a:cubicBezTo>
                  <a:cubicBezTo>
                    <a:pt x="6" y="102"/>
                    <a:pt x="4" y="103"/>
                    <a:pt x="3" y="105"/>
                  </a:cubicBezTo>
                  <a:cubicBezTo>
                    <a:pt x="2" y="107"/>
                    <a:pt x="2" y="108"/>
                    <a:pt x="4" y="108"/>
                  </a:cubicBezTo>
                  <a:cubicBezTo>
                    <a:pt x="6" y="108"/>
                    <a:pt x="11" y="106"/>
                    <a:pt x="12" y="105"/>
                  </a:cubicBezTo>
                  <a:cubicBezTo>
                    <a:pt x="13" y="104"/>
                    <a:pt x="13" y="103"/>
                    <a:pt x="14" y="102"/>
                  </a:cubicBezTo>
                  <a:cubicBezTo>
                    <a:pt x="14" y="103"/>
                    <a:pt x="15" y="103"/>
                    <a:pt x="15" y="103"/>
                  </a:cubicBezTo>
                  <a:cubicBezTo>
                    <a:pt x="15" y="103"/>
                    <a:pt x="15" y="103"/>
                    <a:pt x="15" y="103"/>
                  </a:cubicBezTo>
                  <a:cubicBezTo>
                    <a:pt x="16" y="103"/>
                    <a:pt x="17" y="103"/>
                    <a:pt x="17" y="102"/>
                  </a:cubicBezTo>
                  <a:cubicBezTo>
                    <a:pt x="23" y="75"/>
                    <a:pt x="26" y="60"/>
                    <a:pt x="27" y="53"/>
                  </a:cubicBezTo>
                  <a:cubicBezTo>
                    <a:pt x="29" y="60"/>
                    <a:pt x="32" y="75"/>
                    <a:pt x="37" y="102"/>
                  </a:cubicBezTo>
                  <a:cubicBezTo>
                    <a:pt x="38" y="102"/>
                    <a:pt x="39" y="103"/>
                    <a:pt x="39" y="103"/>
                  </a:cubicBezTo>
                  <a:cubicBezTo>
                    <a:pt x="39" y="103"/>
                    <a:pt x="40" y="103"/>
                    <a:pt x="40" y="103"/>
                  </a:cubicBezTo>
                  <a:cubicBezTo>
                    <a:pt x="40" y="103"/>
                    <a:pt x="40" y="103"/>
                    <a:pt x="41" y="102"/>
                  </a:cubicBezTo>
                  <a:cubicBezTo>
                    <a:pt x="41" y="103"/>
                    <a:pt x="41" y="104"/>
                    <a:pt x="42" y="105"/>
                  </a:cubicBezTo>
                  <a:cubicBezTo>
                    <a:pt x="43" y="106"/>
                    <a:pt x="48" y="108"/>
                    <a:pt x="50" y="108"/>
                  </a:cubicBezTo>
                  <a:cubicBezTo>
                    <a:pt x="53" y="108"/>
                    <a:pt x="52" y="107"/>
                    <a:pt x="52" y="105"/>
                  </a:cubicBezTo>
                  <a:cubicBezTo>
                    <a:pt x="51" y="103"/>
                    <a:pt x="49" y="102"/>
                    <a:pt x="48" y="101"/>
                  </a:cubicBezTo>
                  <a:cubicBezTo>
                    <a:pt x="47" y="101"/>
                    <a:pt x="47" y="100"/>
                    <a:pt x="46" y="100"/>
                  </a:cubicBezTo>
                  <a:cubicBezTo>
                    <a:pt x="46" y="93"/>
                    <a:pt x="43" y="66"/>
                    <a:pt x="42" y="43"/>
                  </a:cubicBezTo>
                  <a:cubicBezTo>
                    <a:pt x="42" y="43"/>
                    <a:pt x="42" y="43"/>
                    <a:pt x="42" y="42"/>
                  </a:cubicBezTo>
                  <a:lnTo>
                    <a:pt x="54" y="23"/>
                  </a:lnTo>
                  <a:close/>
                  <a:moveTo>
                    <a:pt x="44" y="16"/>
                  </a:moveTo>
                  <a:cubicBezTo>
                    <a:pt x="46" y="21"/>
                    <a:pt x="46" y="21"/>
                    <a:pt x="46" y="21"/>
                  </a:cubicBezTo>
                  <a:cubicBezTo>
                    <a:pt x="44" y="25"/>
                    <a:pt x="44" y="25"/>
                    <a:pt x="44" y="25"/>
                  </a:cubicBezTo>
                  <a:lnTo>
                    <a:pt x="44" y="16"/>
                  </a:lnTo>
                  <a:close/>
                  <a:moveTo>
                    <a:pt x="8" y="21"/>
                  </a:moveTo>
                  <a:cubicBezTo>
                    <a:pt x="10" y="16"/>
                    <a:pt x="10" y="16"/>
                    <a:pt x="10" y="16"/>
                  </a:cubicBezTo>
                  <a:cubicBezTo>
                    <a:pt x="10" y="25"/>
                    <a:pt x="10" y="25"/>
                    <a:pt x="10" y="25"/>
                  </a:cubicBezTo>
                  <a:lnTo>
                    <a:pt x="8" y="21"/>
                  </a:ln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27" name="Freeform 66"/>
            <p:cNvSpPr/>
            <p:nvPr/>
          </p:nvSpPr>
          <p:spPr bwMode="auto">
            <a:xfrm>
              <a:off x="4160838" y="4997450"/>
              <a:ext cx="60325" cy="82550"/>
            </a:xfrm>
            <a:custGeom>
              <a:avLst/>
              <a:gdLst>
                <a:gd name="T0" fmla="*/ 3 w 16"/>
                <a:gd name="T1" fmla="*/ 18 h 22"/>
                <a:gd name="T2" fmla="*/ 8 w 16"/>
                <a:gd name="T3" fmla="*/ 22 h 22"/>
                <a:gd name="T4" fmla="*/ 8 w 16"/>
                <a:gd name="T5" fmla="*/ 22 h 22"/>
                <a:gd name="T6" fmla="*/ 8 w 16"/>
                <a:gd name="T7" fmla="*/ 22 h 22"/>
                <a:gd name="T8" fmla="*/ 8 w 16"/>
                <a:gd name="T9" fmla="*/ 22 h 22"/>
                <a:gd name="T10" fmla="*/ 13 w 16"/>
                <a:gd name="T11" fmla="*/ 18 h 22"/>
                <a:gd name="T12" fmla="*/ 15 w 16"/>
                <a:gd name="T13" fmla="*/ 15 h 22"/>
                <a:gd name="T14" fmla="*/ 16 w 16"/>
                <a:gd name="T15" fmla="*/ 11 h 22"/>
                <a:gd name="T16" fmla="*/ 15 w 16"/>
                <a:gd name="T17" fmla="*/ 9 h 22"/>
                <a:gd name="T18" fmla="*/ 15 w 16"/>
                <a:gd name="T19" fmla="*/ 8 h 22"/>
                <a:gd name="T20" fmla="*/ 15 w 16"/>
                <a:gd name="T21" fmla="*/ 7 h 22"/>
                <a:gd name="T22" fmla="*/ 14 w 16"/>
                <a:gd name="T23" fmla="*/ 3 h 22"/>
                <a:gd name="T24" fmla="*/ 9 w 16"/>
                <a:gd name="T25" fmla="*/ 0 h 22"/>
                <a:gd name="T26" fmla="*/ 5 w 16"/>
                <a:gd name="T27" fmla="*/ 2 h 22"/>
                <a:gd name="T28" fmla="*/ 4 w 16"/>
                <a:gd name="T29" fmla="*/ 2 h 22"/>
                <a:gd name="T30" fmla="*/ 3 w 16"/>
                <a:gd name="T31" fmla="*/ 3 h 22"/>
                <a:gd name="T32" fmla="*/ 2 w 16"/>
                <a:gd name="T33" fmla="*/ 7 h 22"/>
                <a:gd name="T34" fmla="*/ 1 w 16"/>
                <a:gd name="T35" fmla="*/ 8 h 22"/>
                <a:gd name="T36" fmla="*/ 1 w 16"/>
                <a:gd name="T37" fmla="*/ 9 h 22"/>
                <a:gd name="T38" fmla="*/ 0 w 16"/>
                <a:gd name="T39" fmla="*/ 11 h 22"/>
                <a:gd name="T40" fmla="*/ 2 w 16"/>
                <a:gd name="T41" fmla="*/ 15 h 22"/>
                <a:gd name="T42" fmla="*/ 3 w 16"/>
                <a:gd name="T4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2">
                  <a:moveTo>
                    <a:pt x="3" y="18"/>
                  </a:moveTo>
                  <a:cubicBezTo>
                    <a:pt x="5" y="20"/>
                    <a:pt x="6" y="22"/>
                    <a:pt x="8" y="22"/>
                  </a:cubicBezTo>
                  <a:cubicBezTo>
                    <a:pt x="8" y="22"/>
                    <a:pt x="8" y="22"/>
                    <a:pt x="8" y="22"/>
                  </a:cubicBezTo>
                  <a:cubicBezTo>
                    <a:pt x="8" y="22"/>
                    <a:pt x="8" y="22"/>
                    <a:pt x="8" y="22"/>
                  </a:cubicBezTo>
                  <a:cubicBezTo>
                    <a:pt x="8" y="22"/>
                    <a:pt x="8" y="22"/>
                    <a:pt x="8" y="22"/>
                  </a:cubicBezTo>
                  <a:cubicBezTo>
                    <a:pt x="10" y="22"/>
                    <a:pt x="12" y="20"/>
                    <a:pt x="13" y="18"/>
                  </a:cubicBezTo>
                  <a:cubicBezTo>
                    <a:pt x="14" y="18"/>
                    <a:pt x="14" y="16"/>
                    <a:pt x="15" y="15"/>
                  </a:cubicBezTo>
                  <a:cubicBezTo>
                    <a:pt x="16" y="14"/>
                    <a:pt x="16" y="13"/>
                    <a:pt x="16" y="11"/>
                  </a:cubicBezTo>
                  <a:cubicBezTo>
                    <a:pt x="16" y="9"/>
                    <a:pt x="15" y="9"/>
                    <a:pt x="15" y="9"/>
                  </a:cubicBezTo>
                  <a:cubicBezTo>
                    <a:pt x="15" y="9"/>
                    <a:pt x="15" y="9"/>
                    <a:pt x="15" y="8"/>
                  </a:cubicBezTo>
                  <a:cubicBezTo>
                    <a:pt x="15" y="8"/>
                    <a:pt x="15" y="7"/>
                    <a:pt x="15" y="7"/>
                  </a:cubicBezTo>
                  <a:cubicBezTo>
                    <a:pt x="15" y="4"/>
                    <a:pt x="14" y="4"/>
                    <a:pt x="14" y="3"/>
                  </a:cubicBezTo>
                  <a:cubicBezTo>
                    <a:pt x="13" y="3"/>
                    <a:pt x="13" y="1"/>
                    <a:pt x="9" y="0"/>
                  </a:cubicBezTo>
                  <a:cubicBezTo>
                    <a:pt x="8" y="0"/>
                    <a:pt x="7" y="1"/>
                    <a:pt x="5" y="2"/>
                  </a:cubicBezTo>
                  <a:cubicBezTo>
                    <a:pt x="5" y="2"/>
                    <a:pt x="5" y="2"/>
                    <a:pt x="4" y="2"/>
                  </a:cubicBezTo>
                  <a:cubicBezTo>
                    <a:pt x="4" y="3"/>
                    <a:pt x="4" y="3"/>
                    <a:pt x="3" y="3"/>
                  </a:cubicBezTo>
                  <a:cubicBezTo>
                    <a:pt x="2" y="3"/>
                    <a:pt x="2" y="5"/>
                    <a:pt x="2" y="7"/>
                  </a:cubicBezTo>
                  <a:cubicBezTo>
                    <a:pt x="1" y="7"/>
                    <a:pt x="1" y="8"/>
                    <a:pt x="1" y="8"/>
                  </a:cubicBezTo>
                  <a:cubicBezTo>
                    <a:pt x="1" y="9"/>
                    <a:pt x="1" y="9"/>
                    <a:pt x="1" y="9"/>
                  </a:cubicBezTo>
                  <a:cubicBezTo>
                    <a:pt x="1" y="9"/>
                    <a:pt x="0" y="9"/>
                    <a:pt x="0" y="11"/>
                  </a:cubicBezTo>
                  <a:cubicBezTo>
                    <a:pt x="0" y="13"/>
                    <a:pt x="1" y="14"/>
                    <a:pt x="2" y="15"/>
                  </a:cubicBezTo>
                  <a:cubicBezTo>
                    <a:pt x="2" y="16"/>
                    <a:pt x="3" y="18"/>
                    <a:pt x="3" y="18"/>
                  </a:cubicBez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28" name="Freeform 67"/>
            <p:cNvSpPr>
              <a:spLocks noEditPoints="1"/>
            </p:cNvSpPr>
            <p:nvPr/>
          </p:nvSpPr>
          <p:spPr bwMode="auto">
            <a:xfrm>
              <a:off x="4264575" y="4842130"/>
              <a:ext cx="253895" cy="274440"/>
            </a:xfrm>
            <a:custGeom>
              <a:avLst/>
              <a:gdLst>
                <a:gd name="T0" fmla="*/ 45 w 69"/>
                <a:gd name="T1" fmla="*/ 45 h 61"/>
                <a:gd name="T2" fmla="*/ 45 w 69"/>
                <a:gd name="T3" fmla="*/ 45 h 61"/>
                <a:gd name="T4" fmla="*/ 69 w 69"/>
                <a:gd name="T5" fmla="*/ 23 h 61"/>
                <a:gd name="T6" fmla="*/ 34 w 69"/>
                <a:gd name="T7" fmla="*/ 0 h 61"/>
                <a:gd name="T8" fmla="*/ 0 w 69"/>
                <a:gd name="T9" fmla="*/ 23 h 61"/>
                <a:gd name="T10" fmla="*/ 21 w 69"/>
                <a:gd name="T11" fmla="*/ 45 h 61"/>
                <a:gd name="T12" fmla="*/ 22 w 69"/>
                <a:gd name="T13" fmla="*/ 45 h 61"/>
                <a:gd name="T14" fmla="*/ 22 w 69"/>
                <a:gd name="T15" fmla="*/ 46 h 61"/>
                <a:gd name="T16" fmla="*/ 14 w 69"/>
                <a:gd name="T17" fmla="*/ 61 h 61"/>
                <a:gd name="T18" fmla="*/ 44 w 69"/>
                <a:gd name="T19" fmla="*/ 46 h 61"/>
                <a:gd name="T20" fmla="*/ 45 w 69"/>
                <a:gd name="T21" fmla="*/ 45 h 61"/>
                <a:gd name="T22" fmla="*/ 43 w 69"/>
                <a:gd name="T23" fmla="*/ 43 h 61"/>
                <a:gd name="T24" fmla="*/ 43 w 69"/>
                <a:gd name="T25" fmla="*/ 43 h 61"/>
                <a:gd name="T26" fmla="*/ 23 w 69"/>
                <a:gd name="T27" fmla="*/ 56 h 61"/>
                <a:gd name="T28" fmla="*/ 19 w 69"/>
                <a:gd name="T29" fmla="*/ 57 h 61"/>
                <a:gd name="T30" fmla="*/ 22 w 69"/>
                <a:gd name="T31" fmla="*/ 54 h 61"/>
                <a:gd name="T32" fmla="*/ 26 w 69"/>
                <a:gd name="T33" fmla="*/ 44 h 61"/>
                <a:gd name="T34" fmla="*/ 26 w 69"/>
                <a:gd name="T35" fmla="*/ 43 h 61"/>
                <a:gd name="T36" fmla="*/ 24 w 69"/>
                <a:gd name="T37" fmla="*/ 42 h 61"/>
                <a:gd name="T38" fmla="*/ 3 w 69"/>
                <a:gd name="T39" fmla="*/ 23 h 61"/>
                <a:gd name="T40" fmla="*/ 12 w 69"/>
                <a:gd name="T41" fmla="*/ 9 h 61"/>
                <a:gd name="T42" fmla="*/ 34 w 69"/>
                <a:gd name="T43" fmla="*/ 3 h 61"/>
                <a:gd name="T44" fmla="*/ 34 w 69"/>
                <a:gd name="T45" fmla="*/ 3 h 61"/>
                <a:gd name="T46" fmla="*/ 57 w 69"/>
                <a:gd name="T47" fmla="*/ 9 h 61"/>
                <a:gd name="T48" fmla="*/ 66 w 69"/>
                <a:gd name="T49" fmla="*/ 23 h 61"/>
                <a:gd name="T50" fmla="*/ 43 w 69"/>
                <a:gd name="T51" fmla="*/ 42 h 61"/>
                <a:gd name="T52" fmla="*/ 43 w 69"/>
                <a:gd name="T53"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61">
                  <a:moveTo>
                    <a:pt x="45" y="45"/>
                  </a:moveTo>
                  <a:cubicBezTo>
                    <a:pt x="45" y="45"/>
                    <a:pt x="45" y="45"/>
                    <a:pt x="45" y="45"/>
                  </a:cubicBezTo>
                  <a:cubicBezTo>
                    <a:pt x="60" y="42"/>
                    <a:pt x="69" y="34"/>
                    <a:pt x="69" y="23"/>
                  </a:cubicBezTo>
                  <a:cubicBezTo>
                    <a:pt x="69" y="10"/>
                    <a:pt x="54" y="0"/>
                    <a:pt x="34" y="0"/>
                  </a:cubicBezTo>
                  <a:cubicBezTo>
                    <a:pt x="15" y="0"/>
                    <a:pt x="0" y="10"/>
                    <a:pt x="0" y="23"/>
                  </a:cubicBezTo>
                  <a:cubicBezTo>
                    <a:pt x="0" y="33"/>
                    <a:pt x="8" y="41"/>
                    <a:pt x="21" y="45"/>
                  </a:cubicBezTo>
                  <a:cubicBezTo>
                    <a:pt x="22" y="45"/>
                    <a:pt x="22" y="45"/>
                    <a:pt x="22" y="45"/>
                  </a:cubicBezTo>
                  <a:cubicBezTo>
                    <a:pt x="22" y="46"/>
                    <a:pt x="22" y="46"/>
                    <a:pt x="22" y="46"/>
                  </a:cubicBezTo>
                  <a:cubicBezTo>
                    <a:pt x="21" y="53"/>
                    <a:pt x="16" y="58"/>
                    <a:pt x="14" y="61"/>
                  </a:cubicBezTo>
                  <a:cubicBezTo>
                    <a:pt x="20" y="61"/>
                    <a:pt x="33" y="58"/>
                    <a:pt x="44" y="46"/>
                  </a:cubicBezTo>
                  <a:lnTo>
                    <a:pt x="45" y="45"/>
                  </a:lnTo>
                  <a:close/>
                  <a:moveTo>
                    <a:pt x="43" y="43"/>
                  </a:moveTo>
                  <a:cubicBezTo>
                    <a:pt x="43" y="43"/>
                    <a:pt x="43" y="43"/>
                    <a:pt x="43" y="43"/>
                  </a:cubicBezTo>
                  <a:cubicBezTo>
                    <a:pt x="37" y="49"/>
                    <a:pt x="31" y="53"/>
                    <a:pt x="23" y="56"/>
                  </a:cubicBezTo>
                  <a:cubicBezTo>
                    <a:pt x="19" y="57"/>
                    <a:pt x="19" y="57"/>
                    <a:pt x="19" y="57"/>
                  </a:cubicBezTo>
                  <a:cubicBezTo>
                    <a:pt x="22" y="54"/>
                    <a:pt x="22" y="54"/>
                    <a:pt x="22" y="54"/>
                  </a:cubicBezTo>
                  <a:cubicBezTo>
                    <a:pt x="25" y="50"/>
                    <a:pt x="26" y="46"/>
                    <a:pt x="26" y="44"/>
                  </a:cubicBezTo>
                  <a:cubicBezTo>
                    <a:pt x="26" y="43"/>
                    <a:pt x="26" y="43"/>
                    <a:pt x="26" y="43"/>
                  </a:cubicBezTo>
                  <a:cubicBezTo>
                    <a:pt x="24" y="42"/>
                    <a:pt x="24" y="42"/>
                    <a:pt x="24" y="42"/>
                  </a:cubicBezTo>
                  <a:cubicBezTo>
                    <a:pt x="12" y="39"/>
                    <a:pt x="3" y="32"/>
                    <a:pt x="3" y="23"/>
                  </a:cubicBezTo>
                  <a:cubicBezTo>
                    <a:pt x="3" y="18"/>
                    <a:pt x="6" y="13"/>
                    <a:pt x="12" y="9"/>
                  </a:cubicBezTo>
                  <a:cubicBezTo>
                    <a:pt x="18" y="5"/>
                    <a:pt x="26" y="3"/>
                    <a:pt x="34" y="3"/>
                  </a:cubicBezTo>
                  <a:cubicBezTo>
                    <a:pt x="34" y="3"/>
                    <a:pt x="34" y="3"/>
                    <a:pt x="34" y="3"/>
                  </a:cubicBezTo>
                  <a:cubicBezTo>
                    <a:pt x="43" y="3"/>
                    <a:pt x="51" y="6"/>
                    <a:pt x="57" y="9"/>
                  </a:cubicBezTo>
                  <a:cubicBezTo>
                    <a:pt x="63" y="13"/>
                    <a:pt x="66" y="18"/>
                    <a:pt x="66" y="23"/>
                  </a:cubicBezTo>
                  <a:cubicBezTo>
                    <a:pt x="66" y="32"/>
                    <a:pt x="57" y="40"/>
                    <a:pt x="43" y="42"/>
                  </a:cubicBezTo>
                  <a:lnTo>
                    <a:pt x="43" y="43"/>
                  </a:ln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sp>
        <p:nvSpPr>
          <p:cNvPr id="4" name="文本框 3"/>
          <p:cNvSpPr txBox="1"/>
          <p:nvPr/>
        </p:nvSpPr>
        <p:spPr>
          <a:xfrm>
            <a:off x="8508524" y="3907790"/>
            <a:ext cx="480060" cy="506730"/>
          </a:xfrm>
          <a:prstGeom prst="rect">
            <a:avLst/>
          </a:prstGeom>
          <a:noFill/>
        </p:spPr>
        <p:txBody>
          <a:bodyPr wrap="square" rtlCol="0" anchor="t">
            <a:spAutoFit/>
          </a:bodyPr>
          <a:p>
            <a:r>
              <a:rPr lang="zh-CN" altLang="en-US" sz="1350">
                <a:latin typeface="华文琥珀" panose="02010800040101010101" charset="-122"/>
                <a:ea typeface="华文琥珀" panose="02010800040101010101" charset="-122"/>
                <a:sym typeface="+mn-ea"/>
              </a:rPr>
              <a:t>努力</a:t>
            </a:r>
            <a:endParaRPr lang="zh-CN" altLang="en-US" sz="1350">
              <a:latin typeface="华文琥珀" panose="02010800040101010101" charset="-122"/>
              <a:ea typeface="华文琥珀" panose="02010800040101010101" charset="-122"/>
              <a:sym typeface="+mn-ea"/>
            </a:endParaRPr>
          </a:p>
        </p:txBody>
      </p:sp>
      <p:sp>
        <p:nvSpPr>
          <p:cNvPr id="4569" name="Freeform 309"/>
          <p:cNvSpPr>
            <a:spLocks noEditPoints="1"/>
          </p:cNvSpPr>
          <p:nvPr/>
        </p:nvSpPr>
        <p:spPr bwMode="auto">
          <a:xfrm>
            <a:off x="854710" y="4023836"/>
            <a:ext cx="379095" cy="372904"/>
          </a:xfrm>
          <a:custGeom>
            <a:avLst/>
            <a:gdLst>
              <a:gd name="T0" fmla="*/ 231 w 244"/>
              <a:gd name="T1" fmla="*/ 143 h 255"/>
              <a:gd name="T2" fmla="*/ 242 w 244"/>
              <a:gd name="T3" fmla="*/ 92 h 255"/>
              <a:gd name="T4" fmla="*/ 221 w 244"/>
              <a:gd name="T5" fmla="*/ 45 h 255"/>
              <a:gd name="T6" fmla="*/ 190 w 244"/>
              <a:gd name="T7" fmla="*/ 32 h 255"/>
              <a:gd name="T8" fmla="*/ 167 w 244"/>
              <a:gd name="T9" fmla="*/ 37 h 255"/>
              <a:gd name="T10" fmla="*/ 142 w 244"/>
              <a:gd name="T11" fmla="*/ 16 h 255"/>
              <a:gd name="T12" fmla="*/ 45 w 244"/>
              <a:gd name="T13" fmla="*/ 27 h 255"/>
              <a:gd name="T14" fmla="*/ 43 w 244"/>
              <a:gd name="T15" fmla="*/ 29 h 255"/>
              <a:gd name="T16" fmla="*/ 21 w 244"/>
              <a:gd name="T17" fmla="*/ 125 h 255"/>
              <a:gd name="T18" fmla="*/ 20 w 244"/>
              <a:gd name="T19" fmla="*/ 129 h 255"/>
              <a:gd name="T20" fmla="*/ 18 w 244"/>
              <a:gd name="T21" fmla="*/ 149 h 255"/>
              <a:gd name="T22" fmla="*/ 125 w 244"/>
              <a:gd name="T23" fmla="*/ 255 h 255"/>
              <a:gd name="T24" fmla="*/ 231 w 244"/>
              <a:gd name="T25" fmla="*/ 149 h 255"/>
              <a:gd name="T26" fmla="*/ 231 w 244"/>
              <a:gd name="T27" fmla="*/ 143 h 255"/>
              <a:gd name="T28" fmla="*/ 231 w 244"/>
              <a:gd name="T29" fmla="*/ 143 h 255"/>
              <a:gd name="T30" fmla="*/ 231 w 244"/>
              <a:gd name="T31" fmla="*/ 143 h 255"/>
              <a:gd name="T32" fmla="*/ 125 w 244"/>
              <a:gd name="T33" fmla="*/ 245 h 255"/>
              <a:gd name="T34" fmla="*/ 29 w 244"/>
              <a:gd name="T35" fmla="*/ 149 h 255"/>
              <a:gd name="T36" fmla="*/ 30 w 244"/>
              <a:gd name="T37" fmla="*/ 131 h 255"/>
              <a:gd name="T38" fmla="*/ 85 w 244"/>
              <a:gd name="T39" fmla="*/ 132 h 255"/>
              <a:gd name="T40" fmla="*/ 164 w 244"/>
              <a:gd name="T41" fmla="*/ 100 h 255"/>
              <a:gd name="T42" fmla="*/ 218 w 244"/>
              <a:gd name="T43" fmla="*/ 142 h 255"/>
              <a:gd name="T44" fmla="*/ 221 w 244"/>
              <a:gd name="T45" fmla="*/ 142 h 255"/>
              <a:gd name="T46" fmla="*/ 221 w 244"/>
              <a:gd name="T47" fmla="*/ 143 h 255"/>
              <a:gd name="T48" fmla="*/ 221 w 244"/>
              <a:gd name="T49" fmla="*/ 149 h 255"/>
              <a:gd name="T50" fmla="*/ 125 w 244"/>
              <a:gd name="T51" fmla="*/ 24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55">
                <a:moveTo>
                  <a:pt x="231" y="143"/>
                </a:moveTo>
                <a:cubicBezTo>
                  <a:pt x="241" y="128"/>
                  <a:pt x="244" y="110"/>
                  <a:pt x="242" y="92"/>
                </a:cubicBezTo>
                <a:cubicBezTo>
                  <a:pt x="241" y="72"/>
                  <a:pt x="233" y="56"/>
                  <a:pt x="221" y="45"/>
                </a:cubicBezTo>
                <a:cubicBezTo>
                  <a:pt x="211" y="35"/>
                  <a:pt x="200" y="32"/>
                  <a:pt x="190" y="32"/>
                </a:cubicBezTo>
                <a:cubicBezTo>
                  <a:pt x="177" y="32"/>
                  <a:pt x="167" y="37"/>
                  <a:pt x="167" y="37"/>
                </a:cubicBezTo>
                <a:cubicBezTo>
                  <a:pt x="163" y="30"/>
                  <a:pt x="154" y="22"/>
                  <a:pt x="142" y="16"/>
                </a:cubicBezTo>
                <a:cubicBezTo>
                  <a:pt x="118" y="4"/>
                  <a:pt x="80" y="0"/>
                  <a:pt x="45" y="27"/>
                </a:cubicBezTo>
                <a:cubicBezTo>
                  <a:pt x="45" y="28"/>
                  <a:pt x="44" y="28"/>
                  <a:pt x="43" y="29"/>
                </a:cubicBezTo>
                <a:cubicBezTo>
                  <a:pt x="0" y="64"/>
                  <a:pt x="16" y="113"/>
                  <a:pt x="21" y="125"/>
                </a:cubicBezTo>
                <a:cubicBezTo>
                  <a:pt x="21" y="126"/>
                  <a:pt x="21" y="127"/>
                  <a:pt x="20" y="129"/>
                </a:cubicBezTo>
                <a:cubicBezTo>
                  <a:pt x="19" y="135"/>
                  <a:pt x="18" y="142"/>
                  <a:pt x="18" y="149"/>
                </a:cubicBezTo>
                <a:cubicBezTo>
                  <a:pt x="18" y="207"/>
                  <a:pt x="66" y="255"/>
                  <a:pt x="125" y="255"/>
                </a:cubicBezTo>
                <a:cubicBezTo>
                  <a:pt x="183" y="255"/>
                  <a:pt x="231" y="207"/>
                  <a:pt x="231" y="149"/>
                </a:cubicBezTo>
                <a:cubicBezTo>
                  <a:pt x="231" y="147"/>
                  <a:pt x="231" y="145"/>
                  <a:pt x="231" y="143"/>
                </a:cubicBezTo>
                <a:cubicBezTo>
                  <a:pt x="231" y="143"/>
                  <a:pt x="231" y="143"/>
                  <a:pt x="231" y="143"/>
                </a:cubicBezTo>
                <a:cubicBezTo>
                  <a:pt x="231" y="143"/>
                  <a:pt x="231" y="143"/>
                  <a:pt x="231" y="143"/>
                </a:cubicBezTo>
                <a:close/>
                <a:moveTo>
                  <a:pt x="125" y="245"/>
                </a:moveTo>
                <a:cubicBezTo>
                  <a:pt x="72" y="245"/>
                  <a:pt x="29" y="202"/>
                  <a:pt x="29" y="149"/>
                </a:cubicBezTo>
                <a:cubicBezTo>
                  <a:pt x="29" y="143"/>
                  <a:pt x="29" y="137"/>
                  <a:pt x="30" y="131"/>
                </a:cubicBezTo>
                <a:cubicBezTo>
                  <a:pt x="50" y="135"/>
                  <a:pt x="68" y="135"/>
                  <a:pt x="85" y="132"/>
                </a:cubicBezTo>
                <a:cubicBezTo>
                  <a:pt x="132" y="125"/>
                  <a:pt x="164" y="100"/>
                  <a:pt x="164" y="100"/>
                </a:cubicBezTo>
                <a:cubicBezTo>
                  <a:pt x="178" y="131"/>
                  <a:pt x="201" y="140"/>
                  <a:pt x="218" y="142"/>
                </a:cubicBezTo>
                <a:cubicBezTo>
                  <a:pt x="221" y="142"/>
                  <a:pt x="221" y="142"/>
                  <a:pt x="221" y="142"/>
                </a:cubicBezTo>
                <a:cubicBezTo>
                  <a:pt x="221" y="142"/>
                  <a:pt x="221" y="142"/>
                  <a:pt x="221" y="143"/>
                </a:cubicBezTo>
                <a:cubicBezTo>
                  <a:pt x="221" y="145"/>
                  <a:pt x="221" y="147"/>
                  <a:pt x="221" y="149"/>
                </a:cubicBezTo>
                <a:cubicBezTo>
                  <a:pt x="221" y="202"/>
                  <a:pt x="178" y="245"/>
                  <a:pt x="125" y="24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584" name="Freeform 324"/>
          <p:cNvSpPr>
            <a:spLocks noEditPoints="1"/>
          </p:cNvSpPr>
          <p:nvPr/>
        </p:nvSpPr>
        <p:spPr bwMode="auto">
          <a:xfrm>
            <a:off x="1182530" y="4628435"/>
            <a:ext cx="379810" cy="247650"/>
          </a:xfrm>
          <a:custGeom>
            <a:avLst/>
            <a:gdLst>
              <a:gd name="T0" fmla="*/ 273 w 311"/>
              <a:gd name="T1" fmla="*/ 83 h 203"/>
              <a:gd name="T2" fmla="*/ 275 w 311"/>
              <a:gd name="T3" fmla="*/ 69 h 203"/>
              <a:gd name="T4" fmla="*/ 256 w 311"/>
              <a:gd name="T5" fmla="*/ 53 h 203"/>
              <a:gd name="T6" fmla="*/ 246 w 311"/>
              <a:gd name="T7" fmla="*/ 58 h 203"/>
              <a:gd name="T8" fmla="*/ 68 w 311"/>
              <a:gd name="T9" fmla="*/ 49 h 203"/>
              <a:gd name="T10" fmla="*/ 55 w 311"/>
              <a:gd name="T11" fmla="*/ 53 h 203"/>
              <a:gd name="T12" fmla="*/ 36 w 311"/>
              <a:gd name="T13" fmla="*/ 69 h 203"/>
              <a:gd name="T14" fmla="*/ 38 w 311"/>
              <a:gd name="T15" fmla="*/ 83 h 203"/>
              <a:gd name="T16" fmla="*/ 0 w 311"/>
              <a:gd name="T17" fmla="*/ 96 h 203"/>
              <a:gd name="T18" fmla="*/ 19 w 311"/>
              <a:gd name="T19" fmla="*/ 118 h 203"/>
              <a:gd name="T20" fmla="*/ 37 w 311"/>
              <a:gd name="T21" fmla="*/ 140 h 203"/>
              <a:gd name="T22" fmla="*/ 54 w 311"/>
              <a:gd name="T23" fmla="*/ 110 h 203"/>
              <a:gd name="T24" fmla="*/ 256 w 311"/>
              <a:gd name="T25" fmla="*/ 108 h 203"/>
              <a:gd name="T26" fmla="*/ 274 w 311"/>
              <a:gd name="T27" fmla="*/ 140 h 203"/>
              <a:gd name="T28" fmla="*/ 292 w 311"/>
              <a:gd name="T29" fmla="*/ 118 h 203"/>
              <a:gd name="T30" fmla="*/ 311 w 311"/>
              <a:gd name="T31" fmla="*/ 96 h 203"/>
              <a:gd name="T32" fmla="*/ 59 w 311"/>
              <a:gd name="T33" fmla="*/ 78 h 203"/>
              <a:gd name="T34" fmla="*/ 56 w 311"/>
              <a:gd name="T35" fmla="*/ 79 h 203"/>
              <a:gd name="T36" fmla="*/ 49 w 311"/>
              <a:gd name="T37" fmla="*/ 79 h 203"/>
              <a:gd name="T38" fmla="*/ 47 w 311"/>
              <a:gd name="T39" fmla="*/ 63 h 203"/>
              <a:gd name="T40" fmla="*/ 61 w 311"/>
              <a:gd name="T41" fmla="*/ 65 h 203"/>
              <a:gd name="T42" fmla="*/ 63 w 311"/>
              <a:gd name="T43" fmla="*/ 71 h 203"/>
              <a:gd name="T44" fmla="*/ 59 w 311"/>
              <a:gd name="T45" fmla="*/ 78 h 203"/>
              <a:gd name="T46" fmla="*/ 62 w 311"/>
              <a:gd name="T47" fmla="*/ 90 h 203"/>
              <a:gd name="T48" fmla="*/ 64 w 311"/>
              <a:gd name="T49" fmla="*/ 85 h 203"/>
              <a:gd name="T50" fmla="*/ 72 w 311"/>
              <a:gd name="T51" fmla="*/ 82 h 203"/>
              <a:gd name="T52" fmla="*/ 80 w 311"/>
              <a:gd name="T53" fmla="*/ 92 h 203"/>
              <a:gd name="T54" fmla="*/ 70 w 311"/>
              <a:gd name="T55" fmla="*/ 100 h 203"/>
              <a:gd name="T56" fmla="*/ 62 w 311"/>
              <a:gd name="T57" fmla="*/ 95 h 203"/>
              <a:gd name="T58" fmla="*/ 63 w 311"/>
              <a:gd name="T59" fmla="*/ 106 h 203"/>
              <a:gd name="T60" fmla="*/ 82 w 311"/>
              <a:gd name="T61" fmla="*/ 104 h 203"/>
              <a:gd name="T62" fmla="*/ 87 w 311"/>
              <a:gd name="T63" fmla="*/ 86 h 203"/>
              <a:gd name="T64" fmla="*/ 127 w 311"/>
              <a:gd name="T65" fmla="*/ 57 h 203"/>
              <a:gd name="T66" fmla="*/ 176 w 311"/>
              <a:gd name="T67" fmla="*/ 86 h 203"/>
              <a:gd name="T68" fmla="*/ 189 w 311"/>
              <a:gd name="T69" fmla="*/ 86 h 203"/>
              <a:gd name="T70" fmla="*/ 223 w 311"/>
              <a:gd name="T71" fmla="*/ 93 h 203"/>
              <a:gd name="T72" fmla="*/ 241 w 311"/>
              <a:gd name="T73" fmla="*/ 108 h 203"/>
              <a:gd name="T74" fmla="*/ 155 w 311"/>
              <a:gd name="T75" fmla="*/ 193 h 203"/>
              <a:gd name="T76" fmla="*/ 246 w 311"/>
              <a:gd name="T77" fmla="*/ 98 h 203"/>
              <a:gd name="T78" fmla="*/ 234 w 311"/>
              <a:gd name="T79" fmla="*/ 98 h 203"/>
              <a:gd name="T80" fmla="*/ 232 w 311"/>
              <a:gd name="T81" fmla="*/ 86 h 203"/>
              <a:gd name="T82" fmla="*/ 245 w 311"/>
              <a:gd name="T83" fmla="*/ 83 h 203"/>
              <a:gd name="T84" fmla="*/ 247 w 311"/>
              <a:gd name="T85" fmla="*/ 86 h 203"/>
              <a:gd name="T86" fmla="*/ 249 w 311"/>
              <a:gd name="T87" fmla="*/ 95 h 203"/>
              <a:gd name="T88" fmla="*/ 258 w 311"/>
              <a:gd name="T89" fmla="*/ 80 h 203"/>
              <a:gd name="T90" fmla="*/ 253 w 311"/>
              <a:gd name="T91" fmla="*/ 79 h 203"/>
              <a:gd name="T92" fmla="*/ 252 w 311"/>
              <a:gd name="T93" fmla="*/ 78 h 203"/>
              <a:gd name="T94" fmla="*/ 250 w 311"/>
              <a:gd name="T95" fmla="*/ 66 h 203"/>
              <a:gd name="T96" fmla="*/ 255 w 311"/>
              <a:gd name="T97" fmla="*/ 62 h 203"/>
              <a:gd name="T98" fmla="*/ 264 w 311"/>
              <a:gd name="T99" fmla="*/ 63 h 203"/>
              <a:gd name="T100" fmla="*/ 262 w 311"/>
              <a:gd name="T101" fmla="*/ 7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203">
                <a:moveTo>
                  <a:pt x="292" y="89"/>
                </a:moveTo>
                <a:cubicBezTo>
                  <a:pt x="273" y="83"/>
                  <a:pt x="273" y="83"/>
                  <a:pt x="273" y="83"/>
                </a:cubicBezTo>
                <a:cubicBezTo>
                  <a:pt x="270" y="82"/>
                  <a:pt x="270" y="82"/>
                  <a:pt x="270" y="82"/>
                </a:cubicBezTo>
                <a:cubicBezTo>
                  <a:pt x="273" y="78"/>
                  <a:pt x="275" y="74"/>
                  <a:pt x="275" y="69"/>
                </a:cubicBezTo>
                <a:cubicBezTo>
                  <a:pt x="274" y="65"/>
                  <a:pt x="272" y="60"/>
                  <a:pt x="269" y="57"/>
                </a:cubicBezTo>
                <a:cubicBezTo>
                  <a:pt x="265" y="55"/>
                  <a:pt x="261" y="53"/>
                  <a:pt x="256" y="53"/>
                </a:cubicBezTo>
                <a:cubicBezTo>
                  <a:pt x="256" y="54"/>
                  <a:pt x="256" y="54"/>
                  <a:pt x="255" y="54"/>
                </a:cubicBezTo>
                <a:cubicBezTo>
                  <a:pt x="252" y="54"/>
                  <a:pt x="249" y="56"/>
                  <a:pt x="246" y="58"/>
                </a:cubicBezTo>
                <a:cubicBezTo>
                  <a:pt x="230" y="24"/>
                  <a:pt x="195" y="0"/>
                  <a:pt x="155" y="0"/>
                </a:cubicBezTo>
                <a:cubicBezTo>
                  <a:pt x="118" y="0"/>
                  <a:pt x="86" y="20"/>
                  <a:pt x="68" y="49"/>
                </a:cubicBezTo>
                <a:cubicBezTo>
                  <a:pt x="67" y="51"/>
                  <a:pt x="65" y="54"/>
                  <a:pt x="64" y="57"/>
                </a:cubicBezTo>
                <a:cubicBezTo>
                  <a:pt x="61" y="55"/>
                  <a:pt x="58" y="54"/>
                  <a:pt x="55" y="53"/>
                </a:cubicBezTo>
                <a:cubicBezTo>
                  <a:pt x="50" y="53"/>
                  <a:pt x="46" y="55"/>
                  <a:pt x="42" y="57"/>
                </a:cubicBezTo>
                <a:cubicBezTo>
                  <a:pt x="39" y="60"/>
                  <a:pt x="37" y="65"/>
                  <a:pt x="36" y="69"/>
                </a:cubicBezTo>
                <a:cubicBezTo>
                  <a:pt x="36" y="74"/>
                  <a:pt x="38" y="78"/>
                  <a:pt x="41" y="82"/>
                </a:cubicBezTo>
                <a:cubicBezTo>
                  <a:pt x="38" y="83"/>
                  <a:pt x="38" y="83"/>
                  <a:pt x="38" y="83"/>
                </a:cubicBezTo>
                <a:cubicBezTo>
                  <a:pt x="19" y="89"/>
                  <a:pt x="19" y="89"/>
                  <a:pt x="19" y="89"/>
                </a:cubicBezTo>
                <a:cubicBezTo>
                  <a:pt x="0" y="96"/>
                  <a:pt x="0" y="96"/>
                  <a:pt x="0" y="96"/>
                </a:cubicBezTo>
                <a:cubicBezTo>
                  <a:pt x="9" y="107"/>
                  <a:pt x="9" y="107"/>
                  <a:pt x="9" y="107"/>
                </a:cubicBezTo>
                <a:cubicBezTo>
                  <a:pt x="19" y="118"/>
                  <a:pt x="19" y="118"/>
                  <a:pt x="19" y="118"/>
                </a:cubicBezTo>
                <a:cubicBezTo>
                  <a:pt x="28" y="129"/>
                  <a:pt x="28" y="129"/>
                  <a:pt x="28" y="129"/>
                </a:cubicBezTo>
                <a:cubicBezTo>
                  <a:pt x="37" y="140"/>
                  <a:pt x="37" y="140"/>
                  <a:pt x="37" y="140"/>
                </a:cubicBezTo>
                <a:cubicBezTo>
                  <a:pt x="47" y="122"/>
                  <a:pt x="47" y="122"/>
                  <a:pt x="47" y="122"/>
                </a:cubicBezTo>
                <a:cubicBezTo>
                  <a:pt x="54" y="110"/>
                  <a:pt x="54" y="110"/>
                  <a:pt x="54" y="110"/>
                </a:cubicBezTo>
                <a:cubicBezTo>
                  <a:pt x="58" y="162"/>
                  <a:pt x="102" y="203"/>
                  <a:pt x="155" y="203"/>
                </a:cubicBezTo>
                <a:cubicBezTo>
                  <a:pt x="209" y="203"/>
                  <a:pt x="253" y="161"/>
                  <a:pt x="256" y="108"/>
                </a:cubicBezTo>
                <a:cubicBezTo>
                  <a:pt x="264" y="122"/>
                  <a:pt x="264" y="122"/>
                  <a:pt x="264" y="122"/>
                </a:cubicBezTo>
                <a:cubicBezTo>
                  <a:pt x="274" y="140"/>
                  <a:pt x="274" y="140"/>
                  <a:pt x="274" y="140"/>
                </a:cubicBezTo>
                <a:cubicBezTo>
                  <a:pt x="283" y="129"/>
                  <a:pt x="283" y="129"/>
                  <a:pt x="283" y="129"/>
                </a:cubicBezTo>
                <a:cubicBezTo>
                  <a:pt x="292" y="118"/>
                  <a:pt x="292" y="118"/>
                  <a:pt x="292" y="118"/>
                </a:cubicBezTo>
                <a:cubicBezTo>
                  <a:pt x="302" y="107"/>
                  <a:pt x="302" y="107"/>
                  <a:pt x="302" y="107"/>
                </a:cubicBezTo>
                <a:cubicBezTo>
                  <a:pt x="311" y="96"/>
                  <a:pt x="311" y="96"/>
                  <a:pt x="311" y="96"/>
                </a:cubicBezTo>
                <a:lnTo>
                  <a:pt x="292" y="89"/>
                </a:lnTo>
                <a:close/>
                <a:moveTo>
                  <a:pt x="59" y="78"/>
                </a:moveTo>
                <a:cubicBezTo>
                  <a:pt x="58" y="79"/>
                  <a:pt x="57" y="79"/>
                  <a:pt x="56" y="79"/>
                </a:cubicBezTo>
                <a:cubicBezTo>
                  <a:pt x="56" y="79"/>
                  <a:pt x="56" y="79"/>
                  <a:pt x="56" y="79"/>
                </a:cubicBezTo>
                <a:cubicBezTo>
                  <a:pt x="55" y="80"/>
                  <a:pt x="54" y="80"/>
                  <a:pt x="53" y="80"/>
                </a:cubicBezTo>
                <a:cubicBezTo>
                  <a:pt x="51" y="80"/>
                  <a:pt x="50" y="79"/>
                  <a:pt x="49" y="79"/>
                </a:cubicBezTo>
                <a:cubicBezTo>
                  <a:pt x="46" y="77"/>
                  <a:pt x="44" y="74"/>
                  <a:pt x="44" y="70"/>
                </a:cubicBezTo>
                <a:cubicBezTo>
                  <a:pt x="44" y="67"/>
                  <a:pt x="46" y="65"/>
                  <a:pt x="47" y="63"/>
                </a:cubicBezTo>
                <a:cubicBezTo>
                  <a:pt x="49" y="62"/>
                  <a:pt x="52" y="61"/>
                  <a:pt x="54" y="61"/>
                </a:cubicBezTo>
                <a:cubicBezTo>
                  <a:pt x="57" y="61"/>
                  <a:pt x="59" y="63"/>
                  <a:pt x="61" y="65"/>
                </a:cubicBezTo>
                <a:cubicBezTo>
                  <a:pt x="61" y="65"/>
                  <a:pt x="61" y="65"/>
                  <a:pt x="61" y="66"/>
                </a:cubicBezTo>
                <a:cubicBezTo>
                  <a:pt x="62" y="67"/>
                  <a:pt x="63" y="69"/>
                  <a:pt x="63" y="71"/>
                </a:cubicBezTo>
                <a:cubicBezTo>
                  <a:pt x="62" y="74"/>
                  <a:pt x="61" y="76"/>
                  <a:pt x="59" y="78"/>
                </a:cubicBezTo>
                <a:cubicBezTo>
                  <a:pt x="59" y="78"/>
                  <a:pt x="59" y="78"/>
                  <a:pt x="59" y="78"/>
                </a:cubicBezTo>
                <a:close/>
                <a:moveTo>
                  <a:pt x="62" y="95"/>
                </a:moveTo>
                <a:cubicBezTo>
                  <a:pt x="62" y="93"/>
                  <a:pt x="62" y="92"/>
                  <a:pt x="62" y="90"/>
                </a:cubicBezTo>
                <a:cubicBezTo>
                  <a:pt x="62" y="89"/>
                  <a:pt x="63" y="87"/>
                  <a:pt x="64" y="86"/>
                </a:cubicBezTo>
                <a:cubicBezTo>
                  <a:pt x="64" y="85"/>
                  <a:pt x="64" y="85"/>
                  <a:pt x="64" y="85"/>
                </a:cubicBezTo>
                <a:cubicBezTo>
                  <a:pt x="65" y="85"/>
                  <a:pt x="65" y="84"/>
                  <a:pt x="65" y="84"/>
                </a:cubicBezTo>
                <a:cubicBezTo>
                  <a:pt x="67" y="83"/>
                  <a:pt x="69" y="82"/>
                  <a:pt x="72" y="82"/>
                </a:cubicBezTo>
                <a:cubicBezTo>
                  <a:pt x="75" y="82"/>
                  <a:pt x="77" y="84"/>
                  <a:pt x="79" y="86"/>
                </a:cubicBezTo>
                <a:cubicBezTo>
                  <a:pt x="80" y="88"/>
                  <a:pt x="80" y="90"/>
                  <a:pt x="80" y="92"/>
                </a:cubicBezTo>
                <a:cubicBezTo>
                  <a:pt x="80" y="94"/>
                  <a:pt x="79" y="97"/>
                  <a:pt x="77" y="98"/>
                </a:cubicBezTo>
                <a:cubicBezTo>
                  <a:pt x="75" y="100"/>
                  <a:pt x="73" y="101"/>
                  <a:pt x="70" y="100"/>
                </a:cubicBezTo>
                <a:cubicBezTo>
                  <a:pt x="67" y="100"/>
                  <a:pt x="65" y="99"/>
                  <a:pt x="63" y="96"/>
                </a:cubicBezTo>
                <a:cubicBezTo>
                  <a:pt x="63" y="96"/>
                  <a:pt x="63" y="95"/>
                  <a:pt x="62" y="95"/>
                </a:cubicBezTo>
                <a:close/>
                <a:moveTo>
                  <a:pt x="155" y="193"/>
                </a:moveTo>
                <a:cubicBezTo>
                  <a:pt x="106" y="193"/>
                  <a:pt x="66" y="155"/>
                  <a:pt x="63" y="106"/>
                </a:cubicBezTo>
                <a:cubicBezTo>
                  <a:pt x="65" y="107"/>
                  <a:pt x="67" y="108"/>
                  <a:pt x="70" y="108"/>
                </a:cubicBezTo>
                <a:cubicBezTo>
                  <a:pt x="74" y="109"/>
                  <a:pt x="79" y="107"/>
                  <a:pt x="82" y="104"/>
                </a:cubicBezTo>
                <a:cubicBezTo>
                  <a:pt x="86" y="101"/>
                  <a:pt x="88" y="97"/>
                  <a:pt x="88" y="93"/>
                </a:cubicBezTo>
                <a:cubicBezTo>
                  <a:pt x="88" y="90"/>
                  <a:pt x="88" y="88"/>
                  <a:pt x="87" y="86"/>
                </a:cubicBezTo>
                <a:cubicBezTo>
                  <a:pt x="121" y="86"/>
                  <a:pt x="121" y="86"/>
                  <a:pt x="121" y="86"/>
                </a:cubicBezTo>
                <a:cubicBezTo>
                  <a:pt x="127" y="57"/>
                  <a:pt x="127" y="57"/>
                  <a:pt x="127" y="57"/>
                </a:cubicBezTo>
                <a:cubicBezTo>
                  <a:pt x="133" y="86"/>
                  <a:pt x="133" y="86"/>
                  <a:pt x="133" y="86"/>
                </a:cubicBezTo>
                <a:cubicBezTo>
                  <a:pt x="176" y="86"/>
                  <a:pt x="176" y="86"/>
                  <a:pt x="176" y="86"/>
                </a:cubicBezTo>
                <a:cubicBezTo>
                  <a:pt x="183" y="57"/>
                  <a:pt x="183" y="57"/>
                  <a:pt x="183" y="57"/>
                </a:cubicBezTo>
                <a:cubicBezTo>
                  <a:pt x="189" y="86"/>
                  <a:pt x="189" y="86"/>
                  <a:pt x="189" y="86"/>
                </a:cubicBezTo>
                <a:cubicBezTo>
                  <a:pt x="224" y="86"/>
                  <a:pt x="224" y="86"/>
                  <a:pt x="224" y="86"/>
                </a:cubicBezTo>
                <a:cubicBezTo>
                  <a:pt x="223" y="88"/>
                  <a:pt x="223" y="90"/>
                  <a:pt x="223" y="93"/>
                </a:cubicBezTo>
                <a:cubicBezTo>
                  <a:pt x="223" y="97"/>
                  <a:pt x="225" y="101"/>
                  <a:pt x="229" y="104"/>
                </a:cubicBezTo>
                <a:cubicBezTo>
                  <a:pt x="232" y="107"/>
                  <a:pt x="237" y="109"/>
                  <a:pt x="241" y="108"/>
                </a:cubicBezTo>
                <a:cubicBezTo>
                  <a:pt x="243" y="108"/>
                  <a:pt x="245" y="108"/>
                  <a:pt x="246" y="107"/>
                </a:cubicBezTo>
                <a:cubicBezTo>
                  <a:pt x="243" y="155"/>
                  <a:pt x="203" y="193"/>
                  <a:pt x="155" y="193"/>
                </a:cubicBezTo>
                <a:close/>
                <a:moveTo>
                  <a:pt x="249" y="95"/>
                </a:moveTo>
                <a:cubicBezTo>
                  <a:pt x="248" y="96"/>
                  <a:pt x="247" y="97"/>
                  <a:pt x="246" y="98"/>
                </a:cubicBezTo>
                <a:cubicBezTo>
                  <a:pt x="245" y="99"/>
                  <a:pt x="243" y="100"/>
                  <a:pt x="241" y="100"/>
                </a:cubicBezTo>
                <a:cubicBezTo>
                  <a:pt x="238" y="101"/>
                  <a:pt x="236" y="100"/>
                  <a:pt x="234" y="98"/>
                </a:cubicBezTo>
                <a:cubicBezTo>
                  <a:pt x="232" y="97"/>
                  <a:pt x="231" y="94"/>
                  <a:pt x="231" y="92"/>
                </a:cubicBezTo>
                <a:cubicBezTo>
                  <a:pt x="231" y="90"/>
                  <a:pt x="231" y="88"/>
                  <a:pt x="232" y="86"/>
                </a:cubicBezTo>
                <a:cubicBezTo>
                  <a:pt x="234" y="84"/>
                  <a:pt x="236" y="82"/>
                  <a:pt x="239" y="82"/>
                </a:cubicBezTo>
                <a:cubicBezTo>
                  <a:pt x="241" y="82"/>
                  <a:pt x="243" y="82"/>
                  <a:pt x="245" y="83"/>
                </a:cubicBezTo>
                <a:cubicBezTo>
                  <a:pt x="245" y="84"/>
                  <a:pt x="246" y="84"/>
                  <a:pt x="246" y="85"/>
                </a:cubicBezTo>
                <a:cubicBezTo>
                  <a:pt x="247" y="85"/>
                  <a:pt x="247" y="85"/>
                  <a:pt x="247" y="86"/>
                </a:cubicBezTo>
                <a:cubicBezTo>
                  <a:pt x="248" y="87"/>
                  <a:pt x="249" y="89"/>
                  <a:pt x="249" y="90"/>
                </a:cubicBezTo>
                <a:cubicBezTo>
                  <a:pt x="249" y="92"/>
                  <a:pt x="249" y="93"/>
                  <a:pt x="249" y="95"/>
                </a:cubicBezTo>
                <a:close/>
                <a:moveTo>
                  <a:pt x="262" y="79"/>
                </a:moveTo>
                <a:cubicBezTo>
                  <a:pt x="261" y="79"/>
                  <a:pt x="260" y="80"/>
                  <a:pt x="258" y="80"/>
                </a:cubicBezTo>
                <a:cubicBezTo>
                  <a:pt x="257" y="80"/>
                  <a:pt x="256" y="80"/>
                  <a:pt x="255" y="79"/>
                </a:cubicBezTo>
                <a:cubicBezTo>
                  <a:pt x="254" y="79"/>
                  <a:pt x="254" y="79"/>
                  <a:pt x="253" y="79"/>
                </a:cubicBezTo>
                <a:cubicBezTo>
                  <a:pt x="253" y="79"/>
                  <a:pt x="253" y="78"/>
                  <a:pt x="252" y="78"/>
                </a:cubicBezTo>
                <a:cubicBezTo>
                  <a:pt x="252" y="78"/>
                  <a:pt x="252" y="78"/>
                  <a:pt x="252" y="78"/>
                </a:cubicBezTo>
                <a:cubicBezTo>
                  <a:pt x="250" y="76"/>
                  <a:pt x="249" y="74"/>
                  <a:pt x="248" y="71"/>
                </a:cubicBezTo>
                <a:cubicBezTo>
                  <a:pt x="248" y="69"/>
                  <a:pt x="249" y="67"/>
                  <a:pt x="250" y="66"/>
                </a:cubicBezTo>
                <a:cubicBezTo>
                  <a:pt x="250" y="65"/>
                  <a:pt x="250" y="65"/>
                  <a:pt x="251" y="64"/>
                </a:cubicBezTo>
                <a:cubicBezTo>
                  <a:pt x="252" y="63"/>
                  <a:pt x="253" y="62"/>
                  <a:pt x="255" y="62"/>
                </a:cubicBezTo>
                <a:cubicBezTo>
                  <a:pt x="256" y="61"/>
                  <a:pt x="256" y="61"/>
                  <a:pt x="257" y="61"/>
                </a:cubicBezTo>
                <a:cubicBezTo>
                  <a:pt x="259" y="61"/>
                  <a:pt x="262" y="62"/>
                  <a:pt x="264" y="63"/>
                </a:cubicBezTo>
                <a:cubicBezTo>
                  <a:pt x="266" y="65"/>
                  <a:pt x="267" y="67"/>
                  <a:pt x="267" y="70"/>
                </a:cubicBezTo>
                <a:cubicBezTo>
                  <a:pt x="267" y="74"/>
                  <a:pt x="265" y="77"/>
                  <a:pt x="262"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pic>
        <p:nvPicPr>
          <p:cNvPr id="6" name="图片 5" descr="54bOOOPIC6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3660" y="2041525"/>
            <a:ext cx="1776730" cy="14097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pic>
      <p:pic>
        <p:nvPicPr>
          <p:cNvPr id="7" name="图片 6" descr="Redocn_2010042001490889"/>
          <p:cNvPicPr>
            <a:picLocks noChangeAspect="1"/>
          </p:cNvPicPr>
          <p:nvPr/>
        </p:nvPicPr>
        <p:blipFill>
          <a:blip r:embed="rId3"/>
          <a:stretch>
            <a:fillRect/>
          </a:stretch>
        </p:blipFill>
        <p:spPr>
          <a:xfrm>
            <a:off x="1562576" y="3528536"/>
            <a:ext cx="1288733" cy="778193"/>
          </a:xfrm>
          <a:prstGeom prst="rect">
            <a:avLst/>
          </a:prstGeom>
        </p:spPr>
      </p:pic>
      <p:sp>
        <p:nvSpPr>
          <p:cNvPr id="4579" name="Freeform 319"/>
          <p:cNvSpPr>
            <a:spLocks noEditPoints="1"/>
          </p:cNvSpPr>
          <p:nvPr/>
        </p:nvSpPr>
        <p:spPr bwMode="auto">
          <a:xfrm>
            <a:off x="498396" y="4536043"/>
            <a:ext cx="440531" cy="327422"/>
          </a:xfrm>
          <a:custGeom>
            <a:avLst/>
            <a:gdLst>
              <a:gd name="T0" fmla="*/ 309 w 361"/>
              <a:gd name="T1" fmla="*/ 119 h 268"/>
              <a:gd name="T2" fmla="*/ 261 w 361"/>
              <a:gd name="T3" fmla="*/ 28 h 268"/>
              <a:gd name="T4" fmla="*/ 180 w 361"/>
              <a:gd name="T5" fmla="*/ 22 h 268"/>
              <a:gd name="T6" fmla="*/ 99 w 361"/>
              <a:gd name="T7" fmla="*/ 28 h 268"/>
              <a:gd name="T8" fmla="*/ 52 w 361"/>
              <a:gd name="T9" fmla="*/ 119 h 268"/>
              <a:gd name="T10" fmla="*/ 27 w 361"/>
              <a:gd name="T11" fmla="*/ 227 h 268"/>
              <a:gd name="T12" fmla="*/ 111 w 361"/>
              <a:gd name="T13" fmla="*/ 240 h 268"/>
              <a:gd name="T14" fmla="*/ 183 w 361"/>
              <a:gd name="T15" fmla="*/ 268 h 268"/>
              <a:gd name="T16" fmla="*/ 253 w 361"/>
              <a:gd name="T17" fmla="*/ 241 h 268"/>
              <a:gd name="T18" fmla="*/ 333 w 361"/>
              <a:gd name="T19" fmla="*/ 227 h 268"/>
              <a:gd name="T20" fmla="*/ 309 w 361"/>
              <a:gd name="T21" fmla="*/ 119 h 268"/>
              <a:gd name="T22" fmla="*/ 86 w 361"/>
              <a:gd name="T23" fmla="*/ 162 h 268"/>
              <a:gd name="T24" fmla="*/ 88 w 361"/>
              <a:gd name="T25" fmla="*/ 147 h 268"/>
              <a:gd name="T26" fmla="*/ 181 w 361"/>
              <a:gd name="T27" fmla="*/ 100 h 268"/>
              <a:gd name="T28" fmla="*/ 277 w 361"/>
              <a:gd name="T29" fmla="*/ 146 h 268"/>
              <a:gd name="T30" fmla="*/ 279 w 361"/>
              <a:gd name="T31" fmla="*/ 162 h 268"/>
              <a:gd name="T32" fmla="*/ 243 w 361"/>
              <a:gd name="T33" fmla="*/ 236 h 268"/>
              <a:gd name="T34" fmla="*/ 183 w 361"/>
              <a:gd name="T35" fmla="*/ 258 h 268"/>
              <a:gd name="T36" fmla="*/ 120 w 361"/>
              <a:gd name="T37" fmla="*/ 235 h 268"/>
              <a:gd name="T38" fmla="*/ 86 w 361"/>
              <a:gd name="T39" fmla="*/ 16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268">
                <a:moveTo>
                  <a:pt x="309" y="119"/>
                </a:moveTo>
                <a:cubicBezTo>
                  <a:pt x="288" y="92"/>
                  <a:pt x="289" y="49"/>
                  <a:pt x="261" y="28"/>
                </a:cubicBezTo>
                <a:cubicBezTo>
                  <a:pt x="224" y="0"/>
                  <a:pt x="180" y="22"/>
                  <a:pt x="180" y="22"/>
                </a:cubicBezTo>
                <a:cubicBezTo>
                  <a:pt x="180" y="22"/>
                  <a:pt x="136" y="0"/>
                  <a:pt x="99" y="28"/>
                </a:cubicBezTo>
                <a:cubicBezTo>
                  <a:pt x="71" y="49"/>
                  <a:pt x="73" y="92"/>
                  <a:pt x="52" y="119"/>
                </a:cubicBezTo>
                <a:cubicBezTo>
                  <a:pt x="21" y="159"/>
                  <a:pt x="0" y="190"/>
                  <a:pt x="27" y="227"/>
                </a:cubicBezTo>
                <a:cubicBezTo>
                  <a:pt x="46" y="253"/>
                  <a:pt x="83" y="253"/>
                  <a:pt x="111" y="240"/>
                </a:cubicBezTo>
                <a:cubicBezTo>
                  <a:pt x="130" y="257"/>
                  <a:pt x="155" y="268"/>
                  <a:pt x="183" y="268"/>
                </a:cubicBezTo>
                <a:cubicBezTo>
                  <a:pt x="210" y="268"/>
                  <a:pt x="234" y="258"/>
                  <a:pt x="253" y="241"/>
                </a:cubicBezTo>
                <a:cubicBezTo>
                  <a:pt x="280" y="253"/>
                  <a:pt x="315" y="252"/>
                  <a:pt x="333" y="227"/>
                </a:cubicBezTo>
                <a:cubicBezTo>
                  <a:pt x="361" y="190"/>
                  <a:pt x="339" y="159"/>
                  <a:pt x="309" y="119"/>
                </a:cubicBezTo>
                <a:close/>
                <a:moveTo>
                  <a:pt x="86" y="162"/>
                </a:moveTo>
                <a:cubicBezTo>
                  <a:pt x="86" y="157"/>
                  <a:pt x="87" y="152"/>
                  <a:pt x="88" y="147"/>
                </a:cubicBezTo>
                <a:cubicBezTo>
                  <a:pt x="107" y="151"/>
                  <a:pt x="154" y="153"/>
                  <a:pt x="181" y="100"/>
                </a:cubicBezTo>
                <a:cubicBezTo>
                  <a:pt x="210" y="156"/>
                  <a:pt x="260" y="150"/>
                  <a:pt x="277" y="146"/>
                </a:cubicBezTo>
                <a:cubicBezTo>
                  <a:pt x="278" y="151"/>
                  <a:pt x="279" y="157"/>
                  <a:pt x="279" y="162"/>
                </a:cubicBezTo>
                <a:cubicBezTo>
                  <a:pt x="279" y="192"/>
                  <a:pt x="265" y="219"/>
                  <a:pt x="243" y="236"/>
                </a:cubicBezTo>
                <a:cubicBezTo>
                  <a:pt x="227" y="250"/>
                  <a:pt x="206" y="258"/>
                  <a:pt x="183" y="258"/>
                </a:cubicBezTo>
                <a:cubicBezTo>
                  <a:pt x="159" y="258"/>
                  <a:pt x="137" y="249"/>
                  <a:pt x="120" y="235"/>
                </a:cubicBezTo>
                <a:cubicBezTo>
                  <a:pt x="99" y="217"/>
                  <a:pt x="86" y="191"/>
                  <a:pt x="86" y="1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11" name="Freeform 169"/>
          <p:cNvSpPr>
            <a:spLocks noEditPoints="1"/>
          </p:cNvSpPr>
          <p:nvPr/>
        </p:nvSpPr>
        <p:spPr bwMode="auto">
          <a:xfrm>
            <a:off x="1389063" y="5324316"/>
            <a:ext cx="541020" cy="505778"/>
          </a:xfrm>
          <a:custGeom>
            <a:avLst/>
            <a:gdLst>
              <a:gd name="T0" fmla="*/ 10807 w 33562"/>
              <a:gd name="T1" fmla="*/ 14593 h 33093"/>
              <a:gd name="T2" fmla="*/ 5974 w 33562"/>
              <a:gd name="T3" fmla="*/ 5718 h 33093"/>
              <a:gd name="T4" fmla="*/ 15376 w 33562"/>
              <a:gd name="T5" fmla="*/ 4753 h 33093"/>
              <a:gd name="T6" fmla="*/ 23514 w 33562"/>
              <a:gd name="T7" fmla="*/ 15232 h 33093"/>
              <a:gd name="T8" fmla="*/ 22610 w 33562"/>
              <a:gd name="T9" fmla="*/ 19904 h 33093"/>
              <a:gd name="T10" fmla="*/ 15359 w 33562"/>
              <a:gd name="T11" fmla="*/ 26649 h 33093"/>
              <a:gd name="T12" fmla="*/ 20788 w 33562"/>
              <a:gd name="T13" fmla="*/ 27468 h 33093"/>
              <a:gd name="T14" fmla="*/ 26154 w 33562"/>
              <a:gd name="T15" fmla="*/ 27372 h 33093"/>
              <a:gd name="T16" fmla="*/ 25736 w 33562"/>
              <a:gd name="T17" fmla="*/ 27251 h 33093"/>
              <a:gd name="T18" fmla="*/ 17317 w 33562"/>
              <a:gd name="T19" fmla="*/ 21224 h 33093"/>
              <a:gd name="T20" fmla="*/ 24774 w 33562"/>
              <a:gd name="T21" fmla="*/ 25382 h 33093"/>
              <a:gd name="T22" fmla="*/ 20865 w 33562"/>
              <a:gd name="T23" fmla="*/ 25057 h 33093"/>
              <a:gd name="T24" fmla="*/ 27918 w 33562"/>
              <a:gd name="T25" fmla="*/ 21462 h 33093"/>
              <a:gd name="T26" fmla="*/ 28000 w 33562"/>
              <a:gd name="T27" fmla="*/ 21478 h 33093"/>
              <a:gd name="T28" fmla="*/ 27824 w 33562"/>
              <a:gd name="T29" fmla="*/ 25263 h 33093"/>
              <a:gd name="T30" fmla="*/ 27842 w 33562"/>
              <a:gd name="T31" fmla="*/ 25990 h 33093"/>
              <a:gd name="T32" fmla="*/ 28421 w 33562"/>
              <a:gd name="T33" fmla="*/ 25657 h 33093"/>
              <a:gd name="T34" fmla="*/ 32011 w 33562"/>
              <a:gd name="T35" fmla="*/ 25930 h 33093"/>
              <a:gd name="T36" fmla="*/ 28762 w 33562"/>
              <a:gd name="T37" fmla="*/ 26335 h 33093"/>
              <a:gd name="T38" fmla="*/ 28989 w 33562"/>
              <a:gd name="T39" fmla="*/ 27252 h 33093"/>
              <a:gd name="T40" fmla="*/ 30243 w 33562"/>
              <a:gd name="T41" fmla="*/ 30347 h 33093"/>
              <a:gd name="T42" fmla="*/ 28192 w 33562"/>
              <a:gd name="T43" fmla="*/ 27775 h 33093"/>
              <a:gd name="T44" fmla="*/ 27581 w 33562"/>
              <a:gd name="T45" fmla="*/ 27369 h 33093"/>
              <a:gd name="T46" fmla="*/ 27417 w 33562"/>
              <a:gd name="T47" fmla="*/ 28040 h 33093"/>
              <a:gd name="T48" fmla="*/ 26966 w 33562"/>
              <a:gd name="T49" fmla="*/ 27293 h 33093"/>
              <a:gd name="T50" fmla="*/ 26396 w 33562"/>
              <a:gd name="T51" fmla="*/ 27663 h 33093"/>
              <a:gd name="T52" fmla="*/ 21891 w 33562"/>
              <a:gd name="T53" fmla="*/ 27107 h 33093"/>
              <a:gd name="T54" fmla="*/ 26475 w 33562"/>
              <a:gd name="T55" fmla="*/ 26100 h 33093"/>
              <a:gd name="T56" fmla="*/ 25276 w 33562"/>
              <a:gd name="T57" fmla="*/ 22417 h 33093"/>
              <a:gd name="T58" fmla="*/ 27065 w 33562"/>
              <a:gd name="T59" fmla="*/ 25219 h 33093"/>
              <a:gd name="T60" fmla="*/ 6937 w 33562"/>
              <a:gd name="T61" fmla="*/ 24980 h 33093"/>
              <a:gd name="T62" fmla="*/ 7190 w 33562"/>
              <a:gd name="T63" fmla="*/ 24611 h 33093"/>
              <a:gd name="T64" fmla="*/ 9652 w 33562"/>
              <a:gd name="T65" fmla="*/ 22085 h 33093"/>
              <a:gd name="T66" fmla="*/ 8151 w 33562"/>
              <a:gd name="T67" fmla="*/ 25547 h 33093"/>
              <a:gd name="T68" fmla="*/ 8114 w 33562"/>
              <a:gd name="T69" fmla="*/ 25895 h 33093"/>
              <a:gd name="T70" fmla="*/ 8485 w 33562"/>
              <a:gd name="T71" fmla="*/ 25933 h 33093"/>
              <a:gd name="T72" fmla="*/ 8610 w 33562"/>
              <a:gd name="T73" fmla="*/ 26832 h 33093"/>
              <a:gd name="T74" fmla="*/ 10277 w 33562"/>
              <a:gd name="T75" fmla="*/ 30420 h 33093"/>
              <a:gd name="T76" fmla="*/ 7779 w 33562"/>
              <a:gd name="T77" fmla="*/ 27256 h 33093"/>
              <a:gd name="T78" fmla="*/ 7434 w 33562"/>
              <a:gd name="T79" fmla="*/ 27400 h 33093"/>
              <a:gd name="T80" fmla="*/ 7072 w 33562"/>
              <a:gd name="T81" fmla="*/ 27447 h 33093"/>
              <a:gd name="T82" fmla="*/ 6612 w 33562"/>
              <a:gd name="T83" fmla="*/ 26978 h 33093"/>
              <a:gd name="T84" fmla="*/ 6394 w 33562"/>
              <a:gd name="T85" fmla="*/ 27278 h 33093"/>
              <a:gd name="T86" fmla="*/ 5638 w 33562"/>
              <a:gd name="T87" fmla="*/ 27019 h 33093"/>
              <a:gd name="T88" fmla="*/ 1680 w 33562"/>
              <a:gd name="T89" fmla="*/ 26782 h 33093"/>
              <a:gd name="T90" fmla="*/ 5657 w 33562"/>
              <a:gd name="T91" fmla="*/ 26201 h 33093"/>
              <a:gd name="T92" fmla="*/ 6049 w 33562"/>
              <a:gd name="T93" fmla="*/ 25751 h 33093"/>
              <a:gd name="T94" fmla="*/ 5736 w 33562"/>
              <a:gd name="T95" fmla="*/ 25528 h 33093"/>
              <a:gd name="T96" fmla="*/ 5947 w 33562"/>
              <a:gd name="T97" fmla="*/ 24695 h 33093"/>
              <a:gd name="T98" fmla="*/ 6225 w 33562"/>
              <a:gd name="T99" fmla="*/ 20652 h 33093"/>
              <a:gd name="T100" fmla="*/ 16017 w 33562"/>
              <a:gd name="T101" fmla="*/ 24834 h 33093"/>
              <a:gd name="T102" fmla="*/ 23687 w 33562"/>
              <a:gd name="T103" fmla="*/ 22590 h 33093"/>
              <a:gd name="T104" fmla="*/ 19281 w 33562"/>
              <a:gd name="T105" fmla="*/ 26885 h 33093"/>
              <a:gd name="T106" fmla="*/ 19070 w 33562"/>
              <a:gd name="T107" fmla="*/ 25621 h 33093"/>
              <a:gd name="T108" fmla="*/ 18076 w 33562"/>
              <a:gd name="T109" fmla="*/ 26613 h 33093"/>
              <a:gd name="T110" fmla="*/ 18395 w 33562"/>
              <a:gd name="T111" fmla="*/ 27454 h 33093"/>
              <a:gd name="T112" fmla="*/ 22783 w 33562"/>
              <a:gd name="T113" fmla="*/ 21817 h 33093"/>
              <a:gd name="T114" fmla="*/ 13175 w 33562"/>
              <a:gd name="T115" fmla="*/ 15073 h 33093"/>
              <a:gd name="T116" fmla="*/ 12890 w 33562"/>
              <a:gd name="T117" fmla="*/ 13732 h 3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62" h="33093">
                <a:moveTo>
                  <a:pt x="6243" y="19415"/>
                </a:moveTo>
                <a:cubicBezTo>
                  <a:pt x="7333" y="19279"/>
                  <a:pt x="8395" y="19415"/>
                  <a:pt x="9360" y="19770"/>
                </a:cubicBezTo>
                <a:cubicBezTo>
                  <a:pt x="9474" y="19501"/>
                  <a:pt x="9593" y="19297"/>
                  <a:pt x="9697" y="19272"/>
                </a:cubicBezTo>
                <a:cubicBezTo>
                  <a:pt x="10025" y="19193"/>
                  <a:pt x="10076" y="19150"/>
                  <a:pt x="10278" y="18804"/>
                </a:cubicBezTo>
                <a:cubicBezTo>
                  <a:pt x="10480" y="18458"/>
                  <a:pt x="10779" y="17536"/>
                  <a:pt x="10961" y="17494"/>
                </a:cubicBezTo>
                <a:cubicBezTo>
                  <a:pt x="11145" y="17452"/>
                  <a:pt x="11537" y="16669"/>
                  <a:pt x="11930" y="16055"/>
                </a:cubicBezTo>
                <a:cubicBezTo>
                  <a:pt x="12324" y="15440"/>
                  <a:pt x="12581" y="14485"/>
                  <a:pt x="12532" y="14397"/>
                </a:cubicBezTo>
                <a:cubicBezTo>
                  <a:pt x="12484" y="14309"/>
                  <a:pt x="11819" y="14561"/>
                  <a:pt x="11766" y="14436"/>
                </a:cubicBezTo>
                <a:cubicBezTo>
                  <a:pt x="11712" y="14311"/>
                  <a:pt x="11590" y="14081"/>
                  <a:pt x="11416" y="14046"/>
                </a:cubicBezTo>
                <a:cubicBezTo>
                  <a:pt x="11242" y="14011"/>
                  <a:pt x="11286" y="14364"/>
                  <a:pt x="11235" y="14558"/>
                </a:cubicBezTo>
                <a:cubicBezTo>
                  <a:pt x="11184" y="14753"/>
                  <a:pt x="11048" y="14864"/>
                  <a:pt x="11048" y="14864"/>
                </a:cubicBezTo>
                <a:cubicBezTo>
                  <a:pt x="11048" y="14864"/>
                  <a:pt x="10855" y="14832"/>
                  <a:pt x="10807" y="14593"/>
                </a:cubicBezTo>
                <a:cubicBezTo>
                  <a:pt x="10758" y="14355"/>
                  <a:pt x="10906" y="14034"/>
                  <a:pt x="11006" y="13928"/>
                </a:cubicBezTo>
                <a:cubicBezTo>
                  <a:pt x="11105" y="13821"/>
                  <a:pt x="11050" y="13827"/>
                  <a:pt x="10934" y="13654"/>
                </a:cubicBezTo>
                <a:cubicBezTo>
                  <a:pt x="10818" y="13479"/>
                  <a:pt x="10654" y="13067"/>
                  <a:pt x="10911" y="12715"/>
                </a:cubicBezTo>
                <a:cubicBezTo>
                  <a:pt x="11168" y="12362"/>
                  <a:pt x="11298" y="12196"/>
                  <a:pt x="11305" y="11950"/>
                </a:cubicBezTo>
                <a:cubicBezTo>
                  <a:pt x="11312" y="11704"/>
                  <a:pt x="11616" y="11270"/>
                  <a:pt x="12186" y="11011"/>
                </a:cubicBezTo>
                <a:cubicBezTo>
                  <a:pt x="12756" y="10751"/>
                  <a:pt x="12874" y="9437"/>
                  <a:pt x="12190" y="9239"/>
                </a:cubicBezTo>
                <a:cubicBezTo>
                  <a:pt x="11507" y="9042"/>
                  <a:pt x="9777" y="8146"/>
                  <a:pt x="9393" y="7327"/>
                </a:cubicBezTo>
                <a:cubicBezTo>
                  <a:pt x="9008" y="6508"/>
                  <a:pt x="9112" y="5835"/>
                  <a:pt x="8654" y="5629"/>
                </a:cubicBezTo>
                <a:cubicBezTo>
                  <a:pt x="8195" y="5422"/>
                  <a:pt x="7663" y="5376"/>
                  <a:pt x="7482" y="5586"/>
                </a:cubicBezTo>
                <a:cubicBezTo>
                  <a:pt x="7301" y="5798"/>
                  <a:pt x="7006" y="6295"/>
                  <a:pt x="6750" y="6055"/>
                </a:cubicBezTo>
                <a:cubicBezTo>
                  <a:pt x="6494" y="5815"/>
                  <a:pt x="6264" y="6088"/>
                  <a:pt x="6189" y="5947"/>
                </a:cubicBezTo>
                <a:cubicBezTo>
                  <a:pt x="6116" y="5805"/>
                  <a:pt x="6138" y="5679"/>
                  <a:pt x="5974" y="5718"/>
                </a:cubicBezTo>
                <a:cubicBezTo>
                  <a:pt x="5809" y="5758"/>
                  <a:pt x="5731" y="5730"/>
                  <a:pt x="5717" y="5619"/>
                </a:cubicBezTo>
                <a:cubicBezTo>
                  <a:pt x="5703" y="5507"/>
                  <a:pt x="5459" y="5358"/>
                  <a:pt x="5398" y="5563"/>
                </a:cubicBezTo>
                <a:cubicBezTo>
                  <a:pt x="5338" y="5768"/>
                  <a:pt x="5112" y="5763"/>
                  <a:pt x="5045" y="5300"/>
                </a:cubicBezTo>
                <a:cubicBezTo>
                  <a:pt x="4977" y="4837"/>
                  <a:pt x="5078" y="4568"/>
                  <a:pt x="4624" y="4398"/>
                </a:cubicBezTo>
                <a:cubicBezTo>
                  <a:pt x="4170" y="4229"/>
                  <a:pt x="3720" y="4699"/>
                  <a:pt x="3463" y="4750"/>
                </a:cubicBezTo>
                <a:cubicBezTo>
                  <a:pt x="3303" y="4782"/>
                  <a:pt x="3146" y="4556"/>
                  <a:pt x="3163" y="4096"/>
                </a:cubicBezTo>
                <a:cubicBezTo>
                  <a:pt x="3223" y="2468"/>
                  <a:pt x="4440" y="920"/>
                  <a:pt x="5938" y="352"/>
                </a:cubicBezTo>
                <a:cubicBezTo>
                  <a:pt x="6866" y="0"/>
                  <a:pt x="7225" y="296"/>
                  <a:pt x="7487" y="650"/>
                </a:cubicBezTo>
                <a:cubicBezTo>
                  <a:pt x="7781" y="1046"/>
                  <a:pt x="7877" y="1204"/>
                  <a:pt x="7786" y="1686"/>
                </a:cubicBezTo>
                <a:cubicBezTo>
                  <a:pt x="7695" y="2169"/>
                  <a:pt x="8263" y="3850"/>
                  <a:pt x="9346" y="3338"/>
                </a:cubicBezTo>
                <a:cubicBezTo>
                  <a:pt x="10430" y="2826"/>
                  <a:pt x="11779" y="2620"/>
                  <a:pt x="12557" y="2825"/>
                </a:cubicBezTo>
                <a:cubicBezTo>
                  <a:pt x="13336" y="3029"/>
                  <a:pt x="14072" y="3804"/>
                  <a:pt x="15376" y="4753"/>
                </a:cubicBezTo>
                <a:cubicBezTo>
                  <a:pt x="16680" y="5702"/>
                  <a:pt x="16557" y="5472"/>
                  <a:pt x="16902" y="5675"/>
                </a:cubicBezTo>
                <a:cubicBezTo>
                  <a:pt x="17247" y="5876"/>
                  <a:pt x="17386" y="5935"/>
                  <a:pt x="17541" y="6273"/>
                </a:cubicBezTo>
                <a:cubicBezTo>
                  <a:pt x="17697" y="6612"/>
                  <a:pt x="18072" y="6602"/>
                  <a:pt x="18584" y="6934"/>
                </a:cubicBezTo>
                <a:cubicBezTo>
                  <a:pt x="19096" y="7266"/>
                  <a:pt x="20423" y="8401"/>
                  <a:pt x="20557" y="9326"/>
                </a:cubicBezTo>
                <a:cubicBezTo>
                  <a:pt x="20691" y="10252"/>
                  <a:pt x="20506" y="11028"/>
                  <a:pt x="20248" y="11531"/>
                </a:cubicBezTo>
                <a:cubicBezTo>
                  <a:pt x="19991" y="12035"/>
                  <a:pt x="20165" y="12974"/>
                  <a:pt x="19732" y="14629"/>
                </a:cubicBezTo>
                <a:cubicBezTo>
                  <a:pt x="19298" y="16285"/>
                  <a:pt x="19072" y="16878"/>
                  <a:pt x="19390" y="17328"/>
                </a:cubicBezTo>
                <a:cubicBezTo>
                  <a:pt x="19710" y="17778"/>
                  <a:pt x="21628" y="19725"/>
                  <a:pt x="21714" y="19809"/>
                </a:cubicBezTo>
                <a:cubicBezTo>
                  <a:pt x="21799" y="19892"/>
                  <a:pt x="22008" y="19602"/>
                  <a:pt x="21906" y="19389"/>
                </a:cubicBezTo>
                <a:cubicBezTo>
                  <a:pt x="21804" y="19175"/>
                  <a:pt x="21614" y="19011"/>
                  <a:pt x="21850" y="18944"/>
                </a:cubicBezTo>
                <a:cubicBezTo>
                  <a:pt x="22087" y="18877"/>
                  <a:pt x="22427" y="17835"/>
                  <a:pt x="23016" y="16669"/>
                </a:cubicBezTo>
                <a:cubicBezTo>
                  <a:pt x="23604" y="15503"/>
                  <a:pt x="23572" y="15545"/>
                  <a:pt x="23514" y="15232"/>
                </a:cubicBezTo>
                <a:cubicBezTo>
                  <a:pt x="23456" y="14919"/>
                  <a:pt x="23604" y="14899"/>
                  <a:pt x="23301" y="14730"/>
                </a:cubicBezTo>
                <a:cubicBezTo>
                  <a:pt x="22997" y="14562"/>
                  <a:pt x="22622" y="14420"/>
                  <a:pt x="22159" y="14326"/>
                </a:cubicBezTo>
                <a:cubicBezTo>
                  <a:pt x="21696" y="14234"/>
                  <a:pt x="21539" y="13726"/>
                  <a:pt x="22157" y="13705"/>
                </a:cubicBezTo>
                <a:cubicBezTo>
                  <a:pt x="22775" y="13684"/>
                  <a:pt x="23591" y="14185"/>
                  <a:pt x="24689" y="14237"/>
                </a:cubicBezTo>
                <a:cubicBezTo>
                  <a:pt x="25787" y="14288"/>
                  <a:pt x="26382" y="14234"/>
                  <a:pt x="26549" y="14363"/>
                </a:cubicBezTo>
                <a:cubicBezTo>
                  <a:pt x="26715" y="14493"/>
                  <a:pt x="26982" y="14969"/>
                  <a:pt x="26064" y="15158"/>
                </a:cubicBezTo>
                <a:cubicBezTo>
                  <a:pt x="25147" y="15348"/>
                  <a:pt x="24591" y="15418"/>
                  <a:pt x="24431" y="15343"/>
                </a:cubicBezTo>
                <a:cubicBezTo>
                  <a:pt x="24271" y="15269"/>
                  <a:pt x="24230" y="15236"/>
                  <a:pt x="24230" y="15236"/>
                </a:cubicBezTo>
                <a:cubicBezTo>
                  <a:pt x="24230" y="15236"/>
                  <a:pt x="23866" y="15941"/>
                  <a:pt x="23978" y="16078"/>
                </a:cubicBezTo>
                <a:cubicBezTo>
                  <a:pt x="24088" y="16215"/>
                  <a:pt x="23885" y="16240"/>
                  <a:pt x="23752" y="16540"/>
                </a:cubicBezTo>
                <a:cubicBezTo>
                  <a:pt x="23620" y="16839"/>
                  <a:pt x="22636" y="19203"/>
                  <a:pt x="22617" y="19356"/>
                </a:cubicBezTo>
                <a:cubicBezTo>
                  <a:pt x="22598" y="19509"/>
                  <a:pt x="22393" y="19668"/>
                  <a:pt x="22610" y="19904"/>
                </a:cubicBezTo>
                <a:cubicBezTo>
                  <a:pt x="22721" y="20025"/>
                  <a:pt x="23237" y="20598"/>
                  <a:pt x="23712" y="21127"/>
                </a:cubicBezTo>
                <a:cubicBezTo>
                  <a:pt x="24441" y="20685"/>
                  <a:pt x="25272" y="20386"/>
                  <a:pt x="26173" y="20273"/>
                </a:cubicBezTo>
                <a:cubicBezTo>
                  <a:pt x="29591" y="19847"/>
                  <a:pt x="32709" y="22274"/>
                  <a:pt x="33135" y="25692"/>
                </a:cubicBezTo>
                <a:cubicBezTo>
                  <a:pt x="33562" y="29111"/>
                  <a:pt x="31135" y="32229"/>
                  <a:pt x="27716" y="32655"/>
                </a:cubicBezTo>
                <a:cubicBezTo>
                  <a:pt x="24420" y="33067"/>
                  <a:pt x="21402" y="30824"/>
                  <a:pt x="20810" y="27597"/>
                </a:cubicBezTo>
                <a:lnTo>
                  <a:pt x="19799" y="27668"/>
                </a:lnTo>
                <a:cubicBezTo>
                  <a:pt x="19614" y="27775"/>
                  <a:pt x="19406" y="27848"/>
                  <a:pt x="19181" y="27876"/>
                </a:cubicBezTo>
                <a:cubicBezTo>
                  <a:pt x="18893" y="27912"/>
                  <a:pt x="18614" y="27871"/>
                  <a:pt x="18363" y="27769"/>
                </a:cubicBezTo>
                <a:lnTo>
                  <a:pt x="18343" y="27770"/>
                </a:lnTo>
                <a:lnTo>
                  <a:pt x="18345" y="27761"/>
                </a:lnTo>
                <a:cubicBezTo>
                  <a:pt x="17881" y="27565"/>
                  <a:pt x="17520" y="27160"/>
                  <a:pt x="17395" y="26650"/>
                </a:cubicBezTo>
                <a:cubicBezTo>
                  <a:pt x="15858" y="26682"/>
                  <a:pt x="15995" y="26718"/>
                  <a:pt x="15359" y="26649"/>
                </a:cubicBezTo>
                <a:cubicBezTo>
                  <a:pt x="14710" y="26579"/>
                  <a:pt x="14991" y="26262"/>
                  <a:pt x="14703" y="26222"/>
                </a:cubicBezTo>
                <a:cubicBezTo>
                  <a:pt x="14498" y="26194"/>
                  <a:pt x="13998" y="26183"/>
                  <a:pt x="13728" y="26179"/>
                </a:cubicBezTo>
                <a:cubicBezTo>
                  <a:pt x="13658" y="29430"/>
                  <a:pt x="11214" y="32223"/>
                  <a:pt x="7892" y="32638"/>
                </a:cubicBezTo>
                <a:cubicBezTo>
                  <a:pt x="4241" y="33093"/>
                  <a:pt x="911" y="30502"/>
                  <a:pt x="456" y="26851"/>
                </a:cubicBezTo>
                <a:cubicBezTo>
                  <a:pt x="0" y="23200"/>
                  <a:pt x="2592" y="19871"/>
                  <a:pt x="6243" y="19415"/>
                </a:cubicBezTo>
                <a:close/>
                <a:moveTo>
                  <a:pt x="20788" y="27468"/>
                </a:moveTo>
                <a:cubicBezTo>
                  <a:pt x="20775" y="27392"/>
                  <a:pt x="20764" y="27314"/>
                  <a:pt x="20754" y="27237"/>
                </a:cubicBezTo>
                <a:cubicBezTo>
                  <a:pt x="20743" y="27143"/>
                  <a:pt x="20733" y="27049"/>
                  <a:pt x="20726" y="26957"/>
                </a:cubicBezTo>
                <a:lnTo>
                  <a:pt x="20665" y="26948"/>
                </a:lnTo>
                <a:lnTo>
                  <a:pt x="20461" y="26939"/>
                </a:lnTo>
                <a:cubicBezTo>
                  <a:pt x="20357" y="27166"/>
                  <a:pt x="20202" y="27365"/>
                  <a:pt x="20008" y="27522"/>
                </a:cubicBezTo>
                <a:lnTo>
                  <a:pt x="20788" y="27468"/>
                </a:lnTo>
                <a:close/>
                <a:moveTo>
                  <a:pt x="21934" y="27387"/>
                </a:moveTo>
                <a:lnTo>
                  <a:pt x="25541" y="27135"/>
                </a:lnTo>
                <a:lnTo>
                  <a:pt x="25623" y="27101"/>
                </a:lnTo>
                <a:lnTo>
                  <a:pt x="23716" y="26964"/>
                </a:lnTo>
                <a:lnTo>
                  <a:pt x="23681" y="26968"/>
                </a:lnTo>
                <a:cubicBezTo>
                  <a:pt x="23677" y="27003"/>
                  <a:pt x="23630" y="27163"/>
                  <a:pt x="23171" y="27266"/>
                </a:cubicBezTo>
                <a:cubicBezTo>
                  <a:pt x="22757" y="27359"/>
                  <a:pt x="22697" y="27221"/>
                  <a:pt x="22510" y="27114"/>
                </a:cubicBezTo>
                <a:lnTo>
                  <a:pt x="21902" y="27190"/>
                </a:lnTo>
                <a:cubicBezTo>
                  <a:pt x="21912" y="27256"/>
                  <a:pt x="21923" y="27322"/>
                  <a:pt x="21934" y="27387"/>
                </a:cubicBezTo>
                <a:close/>
                <a:moveTo>
                  <a:pt x="26661" y="27187"/>
                </a:moveTo>
                <a:lnTo>
                  <a:pt x="26373" y="27206"/>
                </a:lnTo>
                <a:lnTo>
                  <a:pt x="26154" y="27372"/>
                </a:lnTo>
                <a:cubicBezTo>
                  <a:pt x="26207" y="27456"/>
                  <a:pt x="26268" y="27534"/>
                  <a:pt x="26336" y="27605"/>
                </a:cubicBezTo>
                <a:lnTo>
                  <a:pt x="26661" y="27187"/>
                </a:lnTo>
                <a:close/>
                <a:moveTo>
                  <a:pt x="26220" y="27217"/>
                </a:moveTo>
                <a:lnTo>
                  <a:pt x="26075" y="27228"/>
                </a:lnTo>
                <a:cubicBezTo>
                  <a:pt x="26086" y="27252"/>
                  <a:pt x="26098" y="27275"/>
                  <a:pt x="26111" y="27299"/>
                </a:cubicBezTo>
                <a:lnTo>
                  <a:pt x="26220" y="27217"/>
                </a:lnTo>
                <a:close/>
                <a:moveTo>
                  <a:pt x="25736" y="27251"/>
                </a:moveTo>
                <a:lnTo>
                  <a:pt x="25420" y="27273"/>
                </a:lnTo>
                <a:lnTo>
                  <a:pt x="22293" y="28544"/>
                </a:lnTo>
                <a:cubicBezTo>
                  <a:pt x="22474" y="28951"/>
                  <a:pt x="22707" y="29328"/>
                  <a:pt x="22982" y="29667"/>
                </a:cubicBezTo>
                <a:lnTo>
                  <a:pt x="25853" y="27494"/>
                </a:lnTo>
                <a:cubicBezTo>
                  <a:pt x="25808" y="27418"/>
                  <a:pt x="25769" y="27336"/>
                  <a:pt x="25736" y="27251"/>
                </a:cubicBezTo>
                <a:close/>
                <a:moveTo>
                  <a:pt x="25152" y="27293"/>
                </a:moveTo>
                <a:lnTo>
                  <a:pt x="21960" y="27516"/>
                </a:lnTo>
                <a:cubicBezTo>
                  <a:pt x="22029" y="27847"/>
                  <a:pt x="22130" y="28166"/>
                  <a:pt x="22259" y="28467"/>
                </a:cubicBezTo>
                <a:lnTo>
                  <a:pt x="25152" y="27293"/>
                </a:lnTo>
                <a:close/>
                <a:moveTo>
                  <a:pt x="18651" y="24647"/>
                </a:moveTo>
                <a:lnTo>
                  <a:pt x="18687" y="24651"/>
                </a:lnTo>
                <a:cubicBezTo>
                  <a:pt x="18717" y="24647"/>
                  <a:pt x="18747" y="24642"/>
                  <a:pt x="18777" y="24638"/>
                </a:cubicBezTo>
                <a:cubicBezTo>
                  <a:pt x="19068" y="24601"/>
                  <a:pt x="19352" y="24644"/>
                  <a:pt x="19607" y="24751"/>
                </a:cubicBezTo>
                <a:cubicBezTo>
                  <a:pt x="20038" y="23750"/>
                  <a:pt x="20972" y="21860"/>
                  <a:pt x="20972" y="21860"/>
                </a:cubicBezTo>
                <a:cubicBezTo>
                  <a:pt x="20972" y="21860"/>
                  <a:pt x="18450" y="18991"/>
                  <a:pt x="17227" y="18239"/>
                </a:cubicBezTo>
                <a:cubicBezTo>
                  <a:pt x="16005" y="17487"/>
                  <a:pt x="15822" y="17378"/>
                  <a:pt x="15863" y="17711"/>
                </a:cubicBezTo>
                <a:cubicBezTo>
                  <a:pt x="15904" y="18046"/>
                  <a:pt x="17125" y="19533"/>
                  <a:pt x="17317" y="21224"/>
                </a:cubicBezTo>
                <a:cubicBezTo>
                  <a:pt x="17509" y="22914"/>
                  <a:pt x="17794" y="23538"/>
                  <a:pt x="18153" y="24002"/>
                </a:cubicBezTo>
                <a:cubicBezTo>
                  <a:pt x="18308" y="24203"/>
                  <a:pt x="18490" y="24417"/>
                  <a:pt x="18651" y="24647"/>
                </a:cubicBezTo>
                <a:close/>
                <a:moveTo>
                  <a:pt x="20379" y="24867"/>
                </a:moveTo>
                <a:lnTo>
                  <a:pt x="20895" y="24933"/>
                </a:lnTo>
                <a:cubicBezTo>
                  <a:pt x="21079" y="24208"/>
                  <a:pt x="21391" y="23530"/>
                  <a:pt x="21807" y="22925"/>
                </a:cubicBezTo>
                <a:lnTo>
                  <a:pt x="21338" y="22380"/>
                </a:lnTo>
                <a:lnTo>
                  <a:pt x="20379" y="24867"/>
                </a:lnTo>
                <a:close/>
                <a:moveTo>
                  <a:pt x="24927" y="25447"/>
                </a:moveTo>
                <a:lnTo>
                  <a:pt x="25956" y="25578"/>
                </a:lnTo>
                <a:cubicBezTo>
                  <a:pt x="25966" y="25565"/>
                  <a:pt x="25976" y="25550"/>
                  <a:pt x="25987" y="25537"/>
                </a:cubicBezTo>
                <a:lnTo>
                  <a:pt x="25237" y="24954"/>
                </a:lnTo>
                <a:cubicBezTo>
                  <a:pt x="25087" y="25118"/>
                  <a:pt x="24928" y="25272"/>
                  <a:pt x="24774" y="25382"/>
                </a:cubicBezTo>
                <a:lnTo>
                  <a:pt x="24927" y="25447"/>
                </a:lnTo>
                <a:close/>
                <a:moveTo>
                  <a:pt x="25876" y="25696"/>
                </a:moveTo>
                <a:lnTo>
                  <a:pt x="25359" y="25629"/>
                </a:lnTo>
                <a:lnTo>
                  <a:pt x="25807" y="25818"/>
                </a:lnTo>
                <a:cubicBezTo>
                  <a:pt x="25828" y="25776"/>
                  <a:pt x="25851" y="25735"/>
                  <a:pt x="25876" y="25696"/>
                </a:cubicBezTo>
                <a:close/>
                <a:moveTo>
                  <a:pt x="25052" y="25591"/>
                </a:moveTo>
                <a:lnTo>
                  <a:pt x="24525" y="25523"/>
                </a:lnTo>
                <a:cubicBezTo>
                  <a:pt x="24199" y="25679"/>
                  <a:pt x="23896" y="25833"/>
                  <a:pt x="23843" y="25963"/>
                </a:cubicBezTo>
                <a:lnTo>
                  <a:pt x="25661" y="26215"/>
                </a:lnTo>
                <a:cubicBezTo>
                  <a:pt x="25687" y="26104"/>
                  <a:pt x="25724" y="25996"/>
                  <a:pt x="25770" y="25894"/>
                </a:cubicBezTo>
                <a:lnTo>
                  <a:pt x="25052" y="25591"/>
                </a:lnTo>
                <a:close/>
                <a:moveTo>
                  <a:pt x="20865" y="25057"/>
                </a:moveTo>
                <a:lnTo>
                  <a:pt x="20332" y="24989"/>
                </a:lnTo>
                <a:lnTo>
                  <a:pt x="20300" y="25072"/>
                </a:lnTo>
                <a:cubicBezTo>
                  <a:pt x="20300" y="25072"/>
                  <a:pt x="20624" y="25409"/>
                  <a:pt x="20603" y="25694"/>
                </a:cubicBezTo>
                <a:lnTo>
                  <a:pt x="20584" y="25964"/>
                </a:lnTo>
                <a:lnTo>
                  <a:pt x="20586" y="25979"/>
                </a:lnTo>
                <a:cubicBezTo>
                  <a:pt x="20603" y="25976"/>
                  <a:pt x="20657" y="25964"/>
                  <a:pt x="20726" y="25950"/>
                </a:cubicBezTo>
                <a:cubicBezTo>
                  <a:pt x="20751" y="25647"/>
                  <a:pt x="20798" y="25348"/>
                  <a:pt x="20865" y="25057"/>
                </a:cubicBezTo>
                <a:close/>
                <a:moveTo>
                  <a:pt x="26670" y="21377"/>
                </a:moveTo>
                <a:lnTo>
                  <a:pt x="27108" y="24885"/>
                </a:lnTo>
                <a:cubicBezTo>
                  <a:pt x="27121" y="24883"/>
                  <a:pt x="27133" y="24881"/>
                  <a:pt x="27147" y="24879"/>
                </a:cubicBezTo>
                <a:cubicBezTo>
                  <a:pt x="27247" y="24867"/>
                  <a:pt x="27347" y="24864"/>
                  <a:pt x="27446" y="24868"/>
                </a:cubicBezTo>
                <a:lnTo>
                  <a:pt x="27918" y="21462"/>
                </a:lnTo>
                <a:cubicBezTo>
                  <a:pt x="27514" y="21384"/>
                  <a:pt x="27096" y="21354"/>
                  <a:pt x="26670" y="21377"/>
                </a:cubicBezTo>
                <a:close/>
                <a:moveTo>
                  <a:pt x="27147" y="25204"/>
                </a:moveTo>
                <a:lnTo>
                  <a:pt x="27181" y="25467"/>
                </a:lnTo>
                <a:lnTo>
                  <a:pt x="27334" y="25670"/>
                </a:lnTo>
                <a:lnTo>
                  <a:pt x="27402" y="25187"/>
                </a:lnTo>
                <a:cubicBezTo>
                  <a:pt x="27330" y="25185"/>
                  <a:pt x="27258" y="25189"/>
                  <a:pt x="27186" y="25198"/>
                </a:cubicBezTo>
                <a:cubicBezTo>
                  <a:pt x="27173" y="25200"/>
                  <a:pt x="27160" y="25202"/>
                  <a:pt x="27147" y="25204"/>
                </a:cubicBezTo>
                <a:close/>
                <a:moveTo>
                  <a:pt x="28000" y="21478"/>
                </a:moveTo>
                <a:lnTo>
                  <a:pt x="27529" y="24874"/>
                </a:lnTo>
                <a:cubicBezTo>
                  <a:pt x="27645" y="24885"/>
                  <a:pt x="27759" y="24908"/>
                  <a:pt x="27868" y="24941"/>
                </a:cubicBezTo>
                <a:lnTo>
                  <a:pt x="29162" y="21877"/>
                </a:lnTo>
                <a:cubicBezTo>
                  <a:pt x="28795" y="21699"/>
                  <a:pt x="28405" y="21565"/>
                  <a:pt x="28000" y="21478"/>
                </a:cubicBezTo>
                <a:close/>
                <a:moveTo>
                  <a:pt x="27485" y="25192"/>
                </a:moveTo>
                <a:lnTo>
                  <a:pt x="27406" y="25763"/>
                </a:lnTo>
                <a:lnTo>
                  <a:pt x="27460" y="25833"/>
                </a:lnTo>
                <a:cubicBezTo>
                  <a:pt x="27470" y="25834"/>
                  <a:pt x="27480" y="25835"/>
                  <a:pt x="27490" y="25837"/>
                </a:cubicBezTo>
                <a:lnTo>
                  <a:pt x="27743" y="25239"/>
                </a:lnTo>
                <a:cubicBezTo>
                  <a:pt x="27660" y="25215"/>
                  <a:pt x="27573" y="25199"/>
                  <a:pt x="27485" y="25192"/>
                </a:cubicBezTo>
                <a:close/>
                <a:moveTo>
                  <a:pt x="29237" y="21914"/>
                </a:moveTo>
                <a:lnTo>
                  <a:pt x="27948" y="24967"/>
                </a:lnTo>
                <a:cubicBezTo>
                  <a:pt x="28061" y="25007"/>
                  <a:pt x="28168" y="25059"/>
                  <a:pt x="28269" y="25120"/>
                </a:cubicBezTo>
                <a:lnTo>
                  <a:pt x="30244" y="22583"/>
                </a:lnTo>
                <a:cubicBezTo>
                  <a:pt x="29937" y="22321"/>
                  <a:pt x="29599" y="22097"/>
                  <a:pt x="29237" y="21914"/>
                </a:cubicBezTo>
                <a:close/>
                <a:moveTo>
                  <a:pt x="27824" y="25263"/>
                </a:moveTo>
                <a:lnTo>
                  <a:pt x="27573" y="25855"/>
                </a:lnTo>
                <a:cubicBezTo>
                  <a:pt x="27607" y="25865"/>
                  <a:pt x="27639" y="25876"/>
                  <a:pt x="27671" y="25889"/>
                </a:cubicBezTo>
                <a:lnTo>
                  <a:pt x="28071" y="25376"/>
                </a:lnTo>
                <a:cubicBezTo>
                  <a:pt x="27993" y="25331"/>
                  <a:pt x="27909" y="25293"/>
                  <a:pt x="27824" y="25263"/>
                </a:cubicBezTo>
                <a:close/>
                <a:moveTo>
                  <a:pt x="30307" y="22638"/>
                </a:moveTo>
                <a:lnTo>
                  <a:pt x="28340" y="25166"/>
                </a:lnTo>
                <a:cubicBezTo>
                  <a:pt x="28442" y="25234"/>
                  <a:pt x="28535" y="25314"/>
                  <a:pt x="28620" y="25401"/>
                </a:cubicBezTo>
                <a:lnTo>
                  <a:pt x="31104" y="23521"/>
                </a:lnTo>
                <a:cubicBezTo>
                  <a:pt x="30873" y="23196"/>
                  <a:pt x="30605" y="22899"/>
                  <a:pt x="30307" y="22638"/>
                </a:cubicBezTo>
                <a:close/>
                <a:moveTo>
                  <a:pt x="28142" y="25419"/>
                </a:moveTo>
                <a:lnTo>
                  <a:pt x="27747" y="25927"/>
                </a:lnTo>
                <a:cubicBezTo>
                  <a:pt x="27780" y="25946"/>
                  <a:pt x="27812" y="25967"/>
                  <a:pt x="27842" y="25990"/>
                </a:cubicBezTo>
                <a:lnTo>
                  <a:pt x="28363" y="25596"/>
                </a:lnTo>
                <a:cubicBezTo>
                  <a:pt x="28295" y="25530"/>
                  <a:pt x="28222" y="25471"/>
                  <a:pt x="28142" y="25419"/>
                </a:cubicBezTo>
                <a:close/>
                <a:moveTo>
                  <a:pt x="31153" y="23591"/>
                </a:moveTo>
                <a:lnTo>
                  <a:pt x="28677" y="25463"/>
                </a:lnTo>
                <a:cubicBezTo>
                  <a:pt x="28760" y="25558"/>
                  <a:pt x="28833" y="25661"/>
                  <a:pt x="28894" y="25772"/>
                </a:cubicBezTo>
                <a:lnTo>
                  <a:pt x="31700" y="24633"/>
                </a:lnTo>
                <a:cubicBezTo>
                  <a:pt x="31557" y="24261"/>
                  <a:pt x="31372" y="23912"/>
                  <a:pt x="31153" y="23591"/>
                </a:cubicBezTo>
                <a:close/>
                <a:moveTo>
                  <a:pt x="28421" y="25657"/>
                </a:moveTo>
                <a:lnTo>
                  <a:pt x="27907" y="26045"/>
                </a:lnTo>
                <a:cubicBezTo>
                  <a:pt x="27937" y="26075"/>
                  <a:pt x="27965" y="26106"/>
                  <a:pt x="27990" y="26139"/>
                </a:cubicBezTo>
                <a:lnTo>
                  <a:pt x="28595" y="25894"/>
                </a:lnTo>
                <a:cubicBezTo>
                  <a:pt x="28545" y="25809"/>
                  <a:pt x="28486" y="25730"/>
                  <a:pt x="28421" y="25657"/>
                </a:cubicBezTo>
                <a:close/>
                <a:moveTo>
                  <a:pt x="31729" y="24710"/>
                </a:moveTo>
                <a:lnTo>
                  <a:pt x="28933" y="25846"/>
                </a:lnTo>
                <a:cubicBezTo>
                  <a:pt x="28989" y="25962"/>
                  <a:pt x="29033" y="26084"/>
                  <a:pt x="29063" y="26213"/>
                </a:cubicBezTo>
                <a:lnTo>
                  <a:pt x="32001" y="25847"/>
                </a:lnTo>
                <a:lnTo>
                  <a:pt x="32000" y="25833"/>
                </a:lnTo>
                <a:cubicBezTo>
                  <a:pt x="31951" y="25442"/>
                  <a:pt x="31859" y="25066"/>
                  <a:pt x="31729" y="24710"/>
                </a:cubicBezTo>
                <a:close/>
                <a:moveTo>
                  <a:pt x="28635" y="25968"/>
                </a:moveTo>
                <a:lnTo>
                  <a:pt x="28038" y="26210"/>
                </a:lnTo>
                <a:cubicBezTo>
                  <a:pt x="28061" y="26249"/>
                  <a:pt x="28081" y="26290"/>
                  <a:pt x="28098" y="26333"/>
                </a:cubicBezTo>
                <a:lnTo>
                  <a:pt x="28743" y="26253"/>
                </a:lnTo>
                <a:cubicBezTo>
                  <a:pt x="28717" y="26152"/>
                  <a:pt x="28680" y="26057"/>
                  <a:pt x="28635" y="25968"/>
                </a:cubicBezTo>
                <a:close/>
                <a:moveTo>
                  <a:pt x="32011" y="25930"/>
                </a:moveTo>
                <a:lnTo>
                  <a:pt x="29081" y="26295"/>
                </a:lnTo>
                <a:cubicBezTo>
                  <a:pt x="29086" y="26329"/>
                  <a:pt x="29092" y="26362"/>
                  <a:pt x="29096" y="26397"/>
                </a:cubicBezTo>
                <a:cubicBezTo>
                  <a:pt x="29109" y="26497"/>
                  <a:pt x="29112" y="26596"/>
                  <a:pt x="29108" y="26692"/>
                </a:cubicBezTo>
                <a:lnTo>
                  <a:pt x="32001" y="27094"/>
                </a:lnTo>
                <a:cubicBezTo>
                  <a:pt x="32049" y="26715"/>
                  <a:pt x="32053" y="26324"/>
                  <a:pt x="32011" y="25930"/>
                </a:cubicBezTo>
                <a:close/>
                <a:moveTo>
                  <a:pt x="28762" y="26335"/>
                </a:moveTo>
                <a:lnTo>
                  <a:pt x="28124" y="26414"/>
                </a:lnTo>
                <a:cubicBezTo>
                  <a:pt x="28132" y="26448"/>
                  <a:pt x="28139" y="26482"/>
                  <a:pt x="28143" y="26517"/>
                </a:cubicBezTo>
                <a:cubicBezTo>
                  <a:pt x="28145" y="26531"/>
                  <a:pt x="28146" y="26545"/>
                  <a:pt x="28148" y="26559"/>
                </a:cubicBezTo>
                <a:lnTo>
                  <a:pt x="28789" y="26649"/>
                </a:lnTo>
                <a:cubicBezTo>
                  <a:pt x="28790" y="26579"/>
                  <a:pt x="28787" y="26509"/>
                  <a:pt x="28778" y="26437"/>
                </a:cubicBezTo>
                <a:cubicBezTo>
                  <a:pt x="28774" y="26403"/>
                  <a:pt x="28769" y="26369"/>
                  <a:pt x="28762" y="26335"/>
                </a:cubicBezTo>
                <a:close/>
                <a:moveTo>
                  <a:pt x="31990" y="27176"/>
                </a:moveTo>
                <a:lnTo>
                  <a:pt x="29102" y="26776"/>
                </a:lnTo>
                <a:cubicBezTo>
                  <a:pt x="29090" y="26914"/>
                  <a:pt x="29060" y="27047"/>
                  <a:pt x="29018" y="27174"/>
                </a:cubicBezTo>
                <a:lnTo>
                  <a:pt x="31696" y="28305"/>
                </a:lnTo>
                <a:cubicBezTo>
                  <a:pt x="31836" y="27945"/>
                  <a:pt x="31935" y="27566"/>
                  <a:pt x="31990" y="27176"/>
                </a:cubicBezTo>
                <a:close/>
                <a:moveTo>
                  <a:pt x="28784" y="26732"/>
                </a:moveTo>
                <a:lnTo>
                  <a:pt x="28149" y="26644"/>
                </a:lnTo>
                <a:cubicBezTo>
                  <a:pt x="28147" y="26697"/>
                  <a:pt x="28139" y="26748"/>
                  <a:pt x="28128" y="26799"/>
                </a:cubicBezTo>
                <a:lnTo>
                  <a:pt x="28721" y="27049"/>
                </a:lnTo>
                <a:cubicBezTo>
                  <a:pt x="28754" y="26948"/>
                  <a:pt x="28776" y="26841"/>
                  <a:pt x="28784" y="26732"/>
                </a:cubicBezTo>
                <a:close/>
                <a:moveTo>
                  <a:pt x="31665" y="28382"/>
                </a:moveTo>
                <a:lnTo>
                  <a:pt x="28989" y="27252"/>
                </a:lnTo>
                <a:cubicBezTo>
                  <a:pt x="28938" y="27382"/>
                  <a:pt x="28872" y="27503"/>
                  <a:pt x="28793" y="27617"/>
                </a:cubicBezTo>
                <a:lnTo>
                  <a:pt x="31100" y="29411"/>
                </a:lnTo>
                <a:cubicBezTo>
                  <a:pt x="31326" y="29093"/>
                  <a:pt x="31516" y="28747"/>
                  <a:pt x="31665" y="28382"/>
                </a:cubicBezTo>
                <a:close/>
                <a:moveTo>
                  <a:pt x="28693" y="27127"/>
                </a:moveTo>
                <a:lnTo>
                  <a:pt x="28103" y="26879"/>
                </a:lnTo>
                <a:cubicBezTo>
                  <a:pt x="28085" y="26930"/>
                  <a:pt x="28061" y="26978"/>
                  <a:pt x="28033" y="27025"/>
                </a:cubicBezTo>
                <a:lnTo>
                  <a:pt x="28540" y="27419"/>
                </a:lnTo>
                <a:cubicBezTo>
                  <a:pt x="28602" y="27329"/>
                  <a:pt x="28654" y="27230"/>
                  <a:pt x="28693" y="27127"/>
                </a:cubicBezTo>
                <a:close/>
                <a:moveTo>
                  <a:pt x="31051" y="29479"/>
                </a:moveTo>
                <a:lnTo>
                  <a:pt x="28744" y="27683"/>
                </a:lnTo>
                <a:cubicBezTo>
                  <a:pt x="28659" y="27793"/>
                  <a:pt x="28561" y="27892"/>
                  <a:pt x="28451" y="27979"/>
                </a:cubicBezTo>
                <a:lnTo>
                  <a:pt x="30243" y="30347"/>
                </a:lnTo>
                <a:cubicBezTo>
                  <a:pt x="30545" y="30089"/>
                  <a:pt x="30816" y="29798"/>
                  <a:pt x="31051" y="29479"/>
                </a:cubicBezTo>
                <a:close/>
                <a:moveTo>
                  <a:pt x="28491" y="27486"/>
                </a:moveTo>
                <a:lnTo>
                  <a:pt x="27986" y="27094"/>
                </a:lnTo>
                <a:cubicBezTo>
                  <a:pt x="27952" y="27137"/>
                  <a:pt x="27914" y="27177"/>
                  <a:pt x="27872" y="27213"/>
                </a:cubicBezTo>
                <a:lnTo>
                  <a:pt x="28259" y="27724"/>
                </a:lnTo>
                <a:cubicBezTo>
                  <a:pt x="28345" y="27654"/>
                  <a:pt x="28423" y="27574"/>
                  <a:pt x="28491" y="27486"/>
                </a:cubicBezTo>
                <a:close/>
                <a:moveTo>
                  <a:pt x="30179" y="30401"/>
                </a:moveTo>
                <a:lnTo>
                  <a:pt x="28385" y="28030"/>
                </a:lnTo>
                <a:cubicBezTo>
                  <a:pt x="28274" y="28111"/>
                  <a:pt x="28152" y="28179"/>
                  <a:pt x="28021" y="28232"/>
                </a:cubicBezTo>
                <a:lnTo>
                  <a:pt x="29166" y="31050"/>
                </a:lnTo>
                <a:cubicBezTo>
                  <a:pt x="29531" y="30873"/>
                  <a:pt x="29871" y="30654"/>
                  <a:pt x="30179" y="30401"/>
                </a:cubicBezTo>
                <a:close/>
                <a:moveTo>
                  <a:pt x="28192" y="27775"/>
                </a:moveTo>
                <a:lnTo>
                  <a:pt x="27805" y="27264"/>
                </a:lnTo>
                <a:cubicBezTo>
                  <a:pt x="27761" y="27295"/>
                  <a:pt x="27712" y="27321"/>
                  <a:pt x="27660" y="27342"/>
                </a:cubicBezTo>
                <a:lnTo>
                  <a:pt x="27901" y="27935"/>
                </a:lnTo>
                <a:cubicBezTo>
                  <a:pt x="28005" y="27892"/>
                  <a:pt x="28103" y="27838"/>
                  <a:pt x="28192" y="27775"/>
                </a:cubicBezTo>
                <a:close/>
                <a:moveTo>
                  <a:pt x="29091" y="31086"/>
                </a:moveTo>
                <a:lnTo>
                  <a:pt x="27943" y="28261"/>
                </a:lnTo>
                <a:cubicBezTo>
                  <a:pt x="27828" y="28303"/>
                  <a:pt x="27706" y="28332"/>
                  <a:pt x="27579" y="28347"/>
                </a:cubicBezTo>
                <a:cubicBezTo>
                  <a:pt x="27566" y="28349"/>
                  <a:pt x="27553" y="28350"/>
                  <a:pt x="27540" y="28352"/>
                </a:cubicBezTo>
                <a:lnTo>
                  <a:pt x="27928" y="31463"/>
                </a:lnTo>
                <a:cubicBezTo>
                  <a:pt x="28337" y="31383"/>
                  <a:pt x="28727" y="31255"/>
                  <a:pt x="29091" y="31086"/>
                </a:cubicBezTo>
                <a:close/>
                <a:moveTo>
                  <a:pt x="27822" y="27964"/>
                </a:moveTo>
                <a:lnTo>
                  <a:pt x="27581" y="27369"/>
                </a:lnTo>
                <a:cubicBezTo>
                  <a:pt x="27542" y="27380"/>
                  <a:pt x="27502" y="27389"/>
                  <a:pt x="27460" y="27394"/>
                </a:cubicBezTo>
                <a:cubicBezTo>
                  <a:pt x="27447" y="27395"/>
                  <a:pt x="27434" y="27397"/>
                  <a:pt x="27421" y="27398"/>
                </a:cubicBezTo>
                <a:lnTo>
                  <a:pt x="27500" y="28033"/>
                </a:lnTo>
                <a:cubicBezTo>
                  <a:pt x="27513" y="28032"/>
                  <a:pt x="27526" y="28031"/>
                  <a:pt x="27539" y="28029"/>
                </a:cubicBezTo>
                <a:cubicBezTo>
                  <a:pt x="27638" y="28017"/>
                  <a:pt x="27732" y="27994"/>
                  <a:pt x="27822" y="27964"/>
                </a:cubicBezTo>
                <a:close/>
                <a:moveTo>
                  <a:pt x="27846" y="31479"/>
                </a:moveTo>
                <a:lnTo>
                  <a:pt x="27457" y="28358"/>
                </a:lnTo>
                <a:cubicBezTo>
                  <a:pt x="27318" y="28365"/>
                  <a:pt x="27182" y="28357"/>
                  <a:pt x="27050" y="28333"/>
                </a:cubicBezTo>
                <a:lnTo>
                  <a:pt x="26604" y="31549"/>
                </a:lnTo>
                <a:cubicBezTo>
                  <a:pt x="26922" y="31569"/>
                  <a:pt x="27247" y="31560"/>
                  <a:pt x="27575" y="31519"/>
                </a:cubicBezTo>
                <a:cubicBezTo>
                  <a:pt x="27667" y="31509"/>
                  <a:pt x="27756" y="31495"/>
                  <a:pt x="27846" y="31479"/>
                </a:cubicBezTo>
                <a:close/>
                <a:moveTo>
                  <a:pt x="27417" y="28040"/>
                </a:moveTo>
                <a:lnTo>
                  <a:pt x="27337" y="27400"/>
                </a:lnTo>
                <a:cubicBezTo>
                  <a:pt x="27284" y="27398"/>
                  <a:pt x="27232" y="27391"/>
                  <a:pt x="27182" y="27379"/>
                </a:cubicBezTo>
                <a:lnTo>
                  <a:pt x="27094" y="28015"/>
                </a:lnTo>
                <a:cubicBezTo>
                  <a:pt x="27198" y="28035"/>
                  <a:pt x="27307" y="28044"/>
                  <a:pt x="27417" y="28040"/>
                </a:cubicBezTo>
                <a:close/>
                <a:moveTo>
                  <a:pt x="26520" y="31542"/>
                </a:moveTo>
                <a:lnTo>
                  <a:pt x="26968" y="28315"/>
                </a:lnTo>
                <a:cubicBezTo>
                  <a:pt x="26837" y="28285"/>
                  <a:pt x="26710" y="28240"/>
                  <a:pt x="26591" y="28181"/>
                </a:cubicBezTo>
                <a:lnTo>
                  <a:pt x="25282" y="31281"/>
                </a:lnTo>
                <a:cubicBezTo>
                  <a:pt x="25678" y="31418"/>
                  <a:pt x="26093" y="31507"/>
                  <a:pt x="26520" y="31542"/>
                </a:cubicBezTo>
                <a:close/>
                <a:moveTo>
                  <a:pt x="27012" y="27997"/>
                </a:moveTo>
                <a:lnTo>
                  <a:pt x="27101" y="27355"/>
                </a:lnTo>
                <a:cubicBezTo>
                  <a:pt x="27054" y="27339"/>
                  <a:pt x="27009" y="27318"/>
                  <a:pt x="26966" y="27293"/>
                </a:cubicBezTo>
                <a:lnTo>
                  <a:pt x="26716" y="27885"/>
                </a:lnTo>
                <a:cubicBezTo>
                  <a:pt x="26810" y="27933"/>
                  <a:pt x="26909" y="27970"/>
                  <a:pt x="27012" y="27997"/>
                </a:cubicBezTo>
                <a:close/>
                <a:moveTo>
                  <a:pt x="25203" y="31253"/>
                </a:moveTo>
                <a:lnTo>
                  <a:pt x="26517" y="28143"/>
                </a:lnTo>
                <a:cubicBezTo>
                  <a:pt x="26403" y="28079"/>
                  <a:pt x="26296" y="28003"/>
                  <a:pt x="26199" y="27916"/>
                </a:cubicBezTo>
                <a:lnTo>
                  <a:pt x="24061" y="30664"/>
                </a:lnTo>
                <a:cubicBezTo>
                  <a:pt x="24414" y="30907"/>
                  <a:pt x="24797" y="31105"/>
                  <a:pt x="25203" y="31253"/>
                </a:cubicBezTo>
                <a:close/>
                <a:moveTo>
                  <a:pt x="26643" y="27845"/>
                </a:moveTo>
                <a:lnTo>
                  <a:pt x="26895" y="27246"/>
                </a:lnTo>
                <a:cubicBezTo>
                  <a:pt x="26871" y="27228"/>
                  <a:pt x="26847" y="27208"/>
                  <a:pt x="26825" y="27187"/>
                </a:cubicBezTo>
                <a:lnTo>
                  <a:pt x="26770" y="27183"/>
                </a:lnTo>
                <a:lnTo>
                  <a:pt x="26396" y="27663"/>
                </a:lnTo>
                <a:cubicBezTo>
                  <a:pt x="26472" y="27732"/>
                  <a:pt x="26554" y="27793"/>
                  <a:pt x="26643" y="27845"/>
                </a:cubicBezTo>
                <a:close/>
                <a:moveTo>
                  <a:pt x="23992" y="30615"/>
                </a:moveTo>
                <a:lnTo>
                  <a:pt x="26138" y="27859"/>
                </a:lnTo>
                <a:cubicBezTo>
                  <a:pt x="26048" y="27771"/>
                  <a:pt x="25967" y="27672"/>
                  <a:pt x="25898" y="27566"/>
                </a:cubicBezTo>
                <a:lnTo>
                  <a:pt x="23035" y="29731"/>
                </a:lnTo>
                <a:cubicBezTo>
                  <a:pt x="23315" y="30066"/>
                  <a:pt x="23638" y="30364"/>
                  <a:pt x="23992" y="30615"/>
                </a:cubicBezTo>
                <a:close/>
                <a:moveTo>
                  <a:pt x="21891" y="27107"/>
                </a:moveTo>
                <a:lnTo>
                  <a:pt x="22356" y="27049"/>
                </a:lnTo>
                <a:cubicBezTo>
                  <a:pt x="22350" y="27047"/>
                  <a:pt x="22342" y="27045"/>
                  <a:pt x="22335" y="27043"/>
                </a:cubicBezTo>
                <a:cubicBezTo>
                  <a:pt x="22223" y="27013"/>
                  <a:pt x="22055" y="26996"/>
                  <a:pt x="21877" y="26987"/>
                </a:cubicBezTo>
                <a:cubicBezTo>
                  <a:pt x="21881" y="27022"/>
                  <a:pt x="21885" y="27059"/>
                  <a:pt x="21889" y="27095"/>
                </a:cubicBezTo>
                <a:lnTo>
                  <a:pt x="21891" y="27107"/>
                </a:lnTo>
                <a:close/>
                <a:moveTo>
                  <a:pt x="25421" y="26266"/>
                </a:moveTo>
                <a:lnTo>
                  <a:pt x="23849" y="26048"/>
                </a:lnTo>
                <a:cubicBezTo>
                  <a:pt x="23885" y="26104"/>
                  <a:pt x="23989" y="26153"/>
                  <a:pt x="24188" y="26192"/>
                </a:cubicBezTo>
                <a:cubicBezTo>
                  <a:pt x="24439" y="26244"/>
                  <a:pt x="24909" y="26262"/>
                  <a:pt x="25421" y="26266"/>
                </a:cubicBezTo>
                <a:close/>
                <a:moveTo>
                  <a:pt x="25980" y="26260"/>
                </a:moveTo>
                <a:lnTo>
                  <a:pt x="26013" y="26264"/>
                </a:lnTo>
                <a:cubicBezTo>
                  <a:pt x="26213" y="26261"/>
                  <a:pt x="26410" y="26257"/>
                  <a:pt x="26593" y="26253"/>
                </a:cubicBezTo>
                <a:lnTo>
                  <a:pt x="26579" y="26235"/>
                </a:lnTo>
                <a:lnTo>
                  <a:pt x="26066" y="26019"/>
                </a:lnTo>
                <a:cubicBezTo>
                  <a:pt x="26030" y="26096"/>
                  <a:pt x="26002" y="26176"/>
                  <a:pt x="25980" y="26260"/>
                </a:cubicBezTo>
                <a:close/>
                <a:moveTo>
                  <a:pt x="26103" y="25944"/>
                </a:moveTo>
                <a:lnTo>
                  <a:pt x="26475" y="26100"/>
                </a:lnTo>
                <a:lnTo>
                  <a:pt x="26215" y="25766"/>
                </a:lnTo>
                <a:cubicBezTo>
                  <a:pt x="26174" y="25823"/>
                  <a:pt x="26136" y="25881"/>
                  <a:pt x="26103" y="25944"/>
                </a:cubicBezTo>
                <a:close/>
                <a:moveTo>
                  <a:pt x="25293" y="24891"/>
                </a:moveTo>
                <a:lnTo>
                  <a:pt x="25907" y="25370"/>
                </a:lnTo>
                <a:lnTo>
                  <a:pt x="25420" y="24742"/>
                </a:lnTo>
                <a:cubicBezTo>
                  <a:pt x="25378" y="24791"/>
                  <a:pt x="25336" y="24842"/>
                  <a:pt x="25293" y="24891"/>
                </a:cubicBezTo>
                <a:close/>
                <a:moveTo>
                  <a:pt x="26369" y="24386"/>
                </a:moveTo>
                <a:lnTo>
                  <a:pt x="25260" y="21655"/>
                </a:lnTo>
                <a:cubicBezTo>
                  <a:pt x="24993" y="21748"/>
                  <a:pt x="24737" y="21863"/>
                  <a:pt x="24493" y="21996"/>
                </a:cubicBezTo>
                <a:lnTo>
                  <a:pt x="24576" y="22089"/>
                </a:lnTo>
                <a:cubicBezTo>
                  <a:pt x="24576" y="22089"/>
                  <a:pt x="24745" y="22388"/>
                  <a:pt x="24896" y="22389"/>
                </a:cubicBezTo>
                <a:cubicBezTo>
                  <a:pt x="25046" y="22389"/>
                  <a:pt x="25415" y="22324"/>
                  <a:pt x="25276" y="22417"/>
                </a:cubicBezTo>
                <a:cubicBezTo>
                  <a:pt x="25137" y="22509"/>
                  <a:pt x="25095" y="22778"/>
                  <a:pt x="25204" y="22896"/>
                </a:cubicBezTo>
                <a:cubicBezTo>
                  <a:pt x="25313" y="23015"/>
                  <a:pt x="25730" y="23340"/>
                  <a:pt x="25861" y="23644"/>
                </a:cubicBezTo>
                <a:cubicBezTo>
                  <a:pt x="25902" y="23736"/>
                  <a:pt x="26105" y="24027"/>
                  <a:pt x="26369" y="24386"/>
                </a:cubicBezTo>
                <a:close/>
                <a:moveTo>
                  <a:pt x="25339" y="21628"/>
                </a:moveTo>
                <a:lnTo>
                  <a:pt x="26569" y="24658"/>
                </a:lnTo>
                <a:cubicBezTo>
                  <a:pt x="26643" y="24757"/>
                  <a:pt x="26719" y="24859"/>
                  <a:pt x="26796" y="24961"/>
                </a:cubicBezTo>
                <a:cubicBezTo>
                  <a:pt x="26871" y="24935"/>
                  <a:pt x="26947" y="24915"/>
                  <a:pt x="27025" y="24899"/>
                </a:cubicBezTo>
                <a:lnTo>
                  <a:pt x="26587" y="21382"/>
                </a:lnTo>
                <a:cubicBezTo>
                  <a:pt x="26496" y="21389"/>
                  <a:pt x="26405" y="21397"/>
                  <a:pt x="26314" y="21409"/>
                </a:cubicBezTo>
                <a:cubicBezTo>
                  <a:pt x="25976" y="21451"/>
                  <a:pt x="25650" y="21525"/>
                  <a:pt x="25339" y="21628"/>
                </a:cubicBezTo>
                <a:close/>
                <a:moveTo>
                  <a:pt x="27079" y="25335"/>
                </a:moveTo>
                <a:lnTo>
                  <a:pt x="27065" y="25219"/>
                </a:lnTo>
                <a:cubicBezTo>
                  <a:pt x="27044" y="25223"/>
                  <a:pt x="27023" y="25228"/>
                  <a:pt x="27002" y="25234"/>
                </a:cubicBezTo>
                <a:lnTo>
                  <a:pt x="27079" y="25335"/>
                </a:lnTo>
                <a:close/>
                <a:moveTo>
                  <a:pt x="6307" y="20640"/>
                </a:moveTo>
                <a:lnTo>
                  <a:pt x="6765" y="24313"/>
                </a:lnTo>
                <a:cubicBezTo>
                  <a:pt x="6794" y="24308"/>
                  <a:pt x="6823" y="24304"/>
                  <a:pt x="6852" y="24300"/>
                </a:cubicBezTo>
                <a:cubicBezTo>
                  <a:pt x="6953" y="24288"/>
                  <a:pt x="7053" y="24284"/>
                  <a:pt x="7151" y="24288"/>
                </a:cubicBezTo>
                <a:lnTo>
                  <a:pt x="7660" y="20618"/>
                </a:lnTo>
                <a:cubicBezTo>
                  <a:pt x="7247" y="20572"/>
                  <a:pt x="6824" y="20575"/>
                  <a:pt x="6394" y="20628"/>
                </a:cubicBezTo>
                <a:cubicBezTo>
                  <a:pt x="6365" y="20632"/>
                  <a:pt x="6336" y="20636"/>
                  <a:pt x="6307" y="20640"/>
                </a:cubicBezTo>
                <a:close/>
                <a:moveTo>
                  <a:pt x="6805" y="24631"/>
                </a:moveTo>
                <a:lnTo>
                  <a:pt x="6850" y="24995"/>
                </a:lnTo>
                <a:cubicBezTo>
                  <a:pt x="6879" y="24989"/>
                  <a:pt x="6908" y="24984"/>
                  <a:pt x="6937" y="24980"/>
                </a:cubicBezTo>
                <a:cubicBezTo>
                  <a:pt x="6976" y="24975"/>
                  <a:pt x="7016" y="24972"/>
                  <a:pt x="7056" y="24972"/>
                </a:cubicBezTo>
                <a:lnTo>
                  <a:pt x="7106" y="24606"/>
                </a:lnTo>
                <a:cubicBezTo>
                  <a:pt x="7036" y="24604"/>
                  <a:pt x="6964" y="24608"/>
                  <a:pt x="6891" y="24617"/>
                </a:cubicBezTo>
                <a:cubicBezTo>
                  <a:pt x="6862" y="24620"/>
                  <a:pt x="6833" y="24625"/>
                  <a:pt x="6805" y="24631"/>
                </a:cubicBezTo>
                <a:close/>
                <a:moveTo>
                  <a:pt x="7742" y="20627"/>
                </a:moveTo>
                <a:lnTo>
                  <a:pt x="7234" y="24294"/>
                </a:lnTo>
                <a:cubicBezTo>
                  <a:pt x="7367" y="24307"/>
                  <a:pt x="7496" y="24335"/>
                  <a:pt x="7619" y="24376"/>
                </a:cubicBezTo>
                <a:lnTo>
                  <a:pt x="8727" y="21753"/>
                </a:lnTo>
                <a:cubicBezTo>
                  <a:pt x="8264" y="21436"/>
                  <a:pt x="8142" y="21038"/>
                  <a:pt x="8888" y="21238"/>
                </a:cubicBezTo>
                <a:cubicBezTo>
                  <a:pt x="8888" y="21238"/>
                  <a:pt x="8919" y="21115"/>
                  <a:pt x="8971" y="20929"/>
                </a:cubicBezTo>
                <a:cubicBezTo>
                  <a:pt x="8579" y="20783"/>
                  <a:pt x="8167" y="20680"/>
                  <a:pt x="7742" y="20627"/>
                </a:cubicBezTo>
                <a:close/>
                <a:moveTo>
                  <a:pt x="7190" y="24611"/>
                </a:moveTo>
                <a:lnTo>
                  <a:pt x="7140" y="24974"/>
                </a:lnTo>
                <a:cubicBezTo>
                  <a:pt x="7212" y="24979"/>
                  <a:pt x="7283" y="24991"/>
                  <a:pt x="7352" y="25011"/>
                </a:cubicBezTo>
                <a:lnTo>
                  <a:pt x="7495" y="24672"/>
                </a:lnTo>
                <a:cubicBezTo>
                  <a:pt x="7397" y="24640"/>
                  <a:pt x="7295" y="24620"/>
                  <a:pt x="7190" y="24611"/>
                </a:cubicBezTo>
                <a:close/>
                <a:moveTo>
                  <a:pt x="8792" y="21814"/>
                </a:moveTo>
                <a:lnTo>
                  <a:pt x="8086" y="23487"/>
                </a:lnTo>
                <a:lnTo>
                  <a:pt x="8811" y="21832"/>
                </a:lnTo>
                <a:lnTo>
                  <a:pt x="8792" y="21814"/>
                </a:lnTo>
                <a:close/>
                <a:moveTo>
                  <a:pt x="9220" y="23090"/>
                </a:moveTo>
                <a:lnTo>
                  <a:pt x="10326" y="21671"/>
                </a:lnTo>
                <a:cubicBezTo>
                  <a:pt x="10206" y="21582"/>
                  <a:pt x="10083" y="21497"/>
                  <a:pt x="9957" y="21418"/>
                </a:cubicBezTo>
                <a:cubicBezTo>
                  <a:pt x="9783" y="21791"/>
                  <a:pt x="9663" y="22053"/>
                  <a:pt x="9652" y="22085"/>
                </a:cubicBezTo>
                <a:cubicBezTo>
                  <a:pt x="9639" y="22123"/>
                  <a:pt x="9460" y="22538"/>
                  <a:pt x="9220" y="23090"/>
                </a:cubicBezTo>
                <a:close/>
                <a:moveTo>
                  <a:pt x="10392" y="21721"/>
                </a:moveTo>
                <a:lnTo>
                  <a:pt x="9086" y="23398"/>
                </a:lnTo>
                <a:cubicBezTo>
                  <a:pt x="8876" y="23883"/>
                  <a:pt x="8638" y="24430"/>
                  <a:pt x="8431" y="24906"/>
                </a:cubicBezTo>
                <a:lnTo>
                  <a:pt x="11363" y="22688"/>
                </a:lnTo>
                <a:cubicBezTo>
                  <a:pt x="11080" y="22325"/>
                  <a:pt x="10753" y="22000"/>
                  <a:pt x="10392" y="21721"/>
                </a:cubicBezTo>
                <a:close/>
                <a:moveTo>
                  <a:pt x="11414" y="22754"/>
                </a:moveTo>
                <a:lnTo>
                  <a:pt x="8462" y="24987"/>
                </a:lnTo>
                <a:cubicBezTo>
                  <a:pt x="8543" y="25094"/>
                  <a:pt x="8611" y="25213"/>
                  <a:pt x="8666" y="25338"/>
                </a:cubicBezTo>
                <a:lnTo>
                  <a:pt x="12095" y="23945"/>
                </a:lnTo>
                <a:cubicBezTo>
                  <a:pt x="11917" y="23516"/>
                  <a:pt x="11687" y="23117"/>
                  <a:pt x="11414" y="22754"/>
                </a:cubicBezTo>
                <a:close/>
                <a:moveTo>
                  <a:pt x="8151" y="25547"/>
                </a:moveTo>
                <a:lnTo>
                  <a:pt x="8370" y="25459"/>
                </a:lnTo>
                <a:cubicBezTo>
                  <a:pt x="8342" y="25394"/>
                  <a:pt x="8309" y="25332"/>
                  <a:pt x="8271" y="25273"/>
                </a:cubicBezTo>
                <a:lnTo>
                  <a:pt x="8151" y="25547"/>
                </a:lnTo>
                <a:close/>
                <a:moveTo>
                  <a:pt x="12126" y="24023"/>
                </a:moveTo>
                <a:lnTo>
                  <a:pt x="8697" y="25417"/>
                </a:lnTo>
                <a:cubicBezTo>
                  <a:pt x="8743" y="25541"/>
                  <a:pt x="8776" y="25673"/>
                  <a:pt x="8794" y="25811"/>
                </a:cubicBezTo>
                <a:lnTo>
                  <a:pt x="12466" y="25353"/>
                </a:lnTo>
                <a:cubicBezTo>
                  <a:pt x="12407" y="24886"/>
                  <a:pt x="12292" y="24441"/>
                  <a:pt x="12126" y="24023"/>
                </a:cubicBezTo>
                <a:close/>
                <a:moveTo>
                  <a:pt x="8401" y="25536"/>
                </a:moveTo>
                <a:lnTo>
                  <a:pt x="8104" y="25657"/>
                </a:lnTo>
                <a:lnTo>
                  <a:pt x="8076" y="25720"/>
                </a:lnTo>
                <a:cubicBezTo>
                  <a:pt x="8094" y="25776"/>
                  <a:pt x="8106" y="25835"/>
                  <a:pt x="8114" y="25895"/>
                </a:cubicBezTo>
                <a:lnTo>
                  <a:pt x="8477" y="25850"/>
                </a:lnTo>
                <a:cubicBezTo>
                  <a:pt x="8463" y="25741"/>
                  <a:pt x="8437" y="25636"/>
                  <a:pt x="8401" y="25536"/>
                </a:cubicBezTo>
                <a:close/>
                <a:moveTo>
                  <a:pt x="12475" y="25436"/>
                </a:moveTo>
                <a:lnTo>
                  <a:pt x="8802" y="25893"/>
                </a:lnTo>
                <a:cubicBezTo>
                  <a:pt x="8813" y="26031"/>
                  <a:pt x="8807" y="26166"/>
                  <a:pt x="8786" y="26296"/>
                </a:cubicBezTo>
                <a:lnTo>
                  <a:pt x="12453" y="26804"/>
                </a:lnTo>
                <a:cubicBezTo>
                  <a:pt x="12516" y="26361"/>
                  <a:pt x="12526" y="25901"/>
                  <a:pt x="12475" y="25436"/>
                </a:cubicBezTo>
                <a:close/>
                <a:moveTo>
                  <a:pt x="8485" y="25933"/>
                </a:moveTo>
                <a:lnTo>
                  <a:pt x="8121" y="25979"/>
                </a:lnTo>
                <a:cubicBezTo>
                  <a:pt x="8124" y="26055"/>
                  <a:pt x="8119" y="26130"/>
                  <a:pt x="8107" y="26203"/>
                </a:cubicBezTo>
                <a:lnTo>
                  <a:pt x="8470" y="26253"/>
                </a:lnTo>
                <a:cubicBezTo>
                  <a:pt x="8487" y="26149"/>
                  <a:pt x="8492" y="26042"/>
                  <a:pt x="8485" y="25933"/>
                </a:cubicBezTo>
                <a:close/>
                <a:moveTo>
                  <a:pt x="12440" y="26887"/>
                </a:moveTo>
                <a:lnTo>
                  <a:pt x="8771" y="26379"/>
                </a:lnTo>
                <a:cubicBezTo>
                  <a:pt x="8744" y="26510"/>
                  <a:pt x="8702" y="26637"/>
                  <a:pt x="8646" y="26757"/>
                </a:cubicBezTo>
                <a:lnTo>
                  <a:pt x="12056" y="28197"/>
                </a:lnTo>
                <a:cubicBezTo>
                  <a:pt x="12237" y="27783"/>
                  <a:pt x="12367" y="27343"/>
                  <a:pt x="12440" y="26887"/>
                </a:cubicBezTo>
                <a:close/>
                <a:moveTo>
                  <a:pt x="8455" y="26334"/>
                </a:moveTo>
                <a:lnTo>
                  <a:pt x="8090" y="26284"/>
                </a:lnTo>
                <a:cubicBezTo>
                  <a:pt x="8072" y="26356"/>
                  <a:pt x="8047" y="26425"/>
                  <a:pt x="8015" y="26490"/>
                </a:cubicBezTo>
                <a:lnTo>
                  <a:pt x="8352" y="26632"/>
                </a:lnTo>
                <a:cubicBezTo>
                  <a:pt x="8397" y="26538"/>
                  <a:pt x="8431" y="26438"/>
                  <a:pt x="8455" y="26334"/>
                </a:cubicBezTo>
                <a:close/>
                <a:moveTo>
                  <a:pt x="12023" y="28273"/>
                </a:moveTo>
                <a:lnTo>
                  <a:pt x="8610" y="26832"/>
                </a:lnTo>
                <a:cubicBezTo>
                  <a:pt x="8549" y="26948"/>
                  <a:pt x="8475" y="27057"/>
                  <a:pt x="8390" y="27156"/>
                </a:cubicBezTo>
                <a:lnTo>
                  <a:pt x="11311" y="29429"/>
                </a:lnTo>
                <a:cubicBezTo>
                  <a:pt x="11595" y="29076"/>
                  <a:pt x="11834" y="28687"/>
                  <a:pt x="12023" y="28273"/>
                </a:cubicBezTo>
                <a:close/>
                <a:moveTo>
                  <a:pt x="8314" y="26707"/>
                </a:moveTo>
                <a:lnTo>
                  <a:pt x="7975" y="26564"/>
                </a:lnTo>
                <a:cubicBezTo>
                  <a:pt x="7938" y="26624"/>
                  <a:pt x="7896" y="26682"/>
                  <a:pt x="7849" y="26735"/>
                </a:cubicBezTo>
                <a:lnTo>
                  <a:pt x="8138" y="26959"/>
                </a:lnTo>
                <a:cubicBezTo>
                  <a:pt x="8206" y="26883"/>
                  <a:pt x="8265" y="26797"/>
                  <a:pt x="8314" y="26707"/>
                </a:cubicBezTo>
                <a:close/>
                <a:moveTo>
                  <a:pt x="11259" y="29494"/>
                </a:moveTo>
                <a:lnTo>
                  <a:pt x="8335" y="27218"/>
                </a:lnTo>
                <a:cubicBezTo>
                  <a:pt x="8247" y="27311"/>
                  <a:pt x="8149" y="27395"/>
                  <a:pt x="8043" y="27467"/>
                </a:cubicBezTo>
                <a:lnTo>
                  <a:pt x="10277" y="30420"/>
                </a:lnTo>
                <a:cubicBezTo>
                  <a:pt x="10643" y="30152"/>
                  <a:pt x="10972" y="29840"/>
                  <a:pt x="11259" y="29494"/>
                </a:cubicBezTo>
                <a:close/>
                <a:moveTo>
                  <a:pt x="8081" y="27022"/>
                </a:moveTo>
                <a:lnTo>
                  <a:pt x="7790" y="26795"/>
                </a:lnTo>
                <a:cubicBezTo>
                  <a:pt x="7741" y="26842"/>
                  <a:pt x="7687" y="26883"/>
                  <a:pt x="7629" y="26919"/>
                </a:cubicBezTo>
                <a:lnTo>
                  <a:pt x="7850" y="27213"/>
                </a:lnTo>
                <a:cubicBezTo>
                  <a:pt x="7934" y="27157"/>
                  <a:pt x="8012" y="27092"/>
                  <a:pt x="8081" y="27022"/>
                </a:cubicBezTo>
                <a:close/>
                <a:moveTo>
                  <a:pt x="10210" y="30469"/>
                </a:moveTo>
                <a:lnTo>
                  <a:pt x="7973" y="27512"/>
                </a:lnTo>
                <a:cubicBezTo>
                  <a:pt x="7868" y="27577"/>
                  <a:pt x="7754" y="27630"/>
                  <a:pt x="7635" y="27671"/>
                </a:cubicBezTo>
                <a:lnTo>
                  <a:pt x="9028" y="31102"/>
                </a:lnTo>
                <a:cubicBezTo>
                  <a:pt x="9451" y="30939"/>
                  <a:pt x="9848" y="30725"/>
                  <a:pt x="10210" y="30469"/>
                </a:cubicBezTo>
                <a:close/>
                <a:moveTo>
                  <a:pt x="7779" y="27256"/>
                </a:moveTo>
                <a:lnTo>
                  <a:pt x="7556" y="26962"/>
                </a:lnTo>
                <a:cubicBezTo>
                  <a:pt x="7499" y="26992"/>
                  <a:pt x="7439" y="27016"/>
                  <a:pt x="7376" y="27035"/>
                </a:cubicBezTo>
                <a:lnTo>
                  <a:pt x="7514" y="27375"/>
                </a:lnTo>
                <a:cubicBezTo>
                  <a:pt x="7607" y="27344"/>
                  <a:pt x="7697" y="27305"/>
                  <a:pt x="7779" y="27256"/>
                </a:cubicBezTo>
                <a:close/>
                <a:moveTo>
                  <a:pt x="8950" y="31132"/>
                </a:moveTo>
                <a:lnTo>
                  <a:pt x="7555" y="27697"/>
                </a:lnTo>
                <a:cubicBezTo>
                  <a:pt x="7467" y="27723"/>
                  <a:pt x="7376" y="27742"/>
                  <a:pt x="7282" y="27753"/>
                </a:cubicBezTo>
                <a:cubicBezTo>
                  <a:pt x="7253" y="27757"/>
                  <a:pt x="7225" y="27760"/>
                  <a:pt x="7195" y="27762"/>
                </a:cubicBezTo>
                <a:lnTo>
                  <a:pt x="7654" y="31435"/>
                </a:lnTo>
                <a:cubicBezTo>
                  <a:pt x="7683" y="31432"/>
                  <a:pt x="7711" y="31429"/>
                  <a:pt x="7740" y="31425"/>
                </a:cubicBezTo>
                <a:cubicBezTo>
                  <a:pt x="8163" y="31373"/>
                  <a:pt x="8567" y="31273"/>
                  <a:pt x="8950" y="31132"/>
                </a:cubicBezTo>
                <a:close/>
                <a:moveTo>
                  <a:pt x="7434" y="27400"/>
                </a:moveTo>
                <a:lnTo>
                  <a:pt x="7295" y="27057"/>
                </a:lnTo>
                <a:cubicBezTo>
                  <a:pt x="7263" y="27064"/>
                  <a:pt x="7231" y="27070"/>
                  <a:pt x="7198" y="27074"/>
                </a:cubicBezTo>
                <a:cubicBezTo>
                  <a:pt x="7168" y="27077"/>
                  <a:pt x="7139" y="27079"/>
                  <a:pt x="7110" y="27080"/>
                </a:cubicBezTo>
                <a:lnTo>
                  <a:pt x="7156" y="27445"/>
                </a:lnTo>
                <a:cubicBezTo>
                  <a:pt x="7185" y="27443"/>
                  <a:pt x="7214" y="27441"/>
                  <a:pt x="7243" y="27437"/>
                </a:cubicBezTo>
                <a:cubicBezTo>
                  <a:pt x="7308" y="27428"/>
                  <a:pt x="7372" y="27416"/>
                  <a:pt x="7434" y="27400"/>
                </a:cubicBezTo>
                <a:close/>
                <a:moveTo>
                  <a:pt x="7570" y="31444"/>
                </a:moveTo>
                <a:lnTo>
                  <a:pt x="7112" y="27766"/>
                </a:lnTo>
                <a:cubicBezTo>
                  <a:pt x="6991" y="27769"/>
                  <a:pt x="6872" y="27760"/>
                  <a:pt x="6757" y="27739"/>
                </a:cubicBezTo>
                <a:lnTo>
                  <a:pt x="6248" y="31406"/>
                </a:lnTo>
                <a:cubicBezTo>
                  <a:pt x="6677" y="31472"/>
                  <a:pt x="7120" y="31485"/>
                  <a:pt x="7570" y="31444"/>
                </a:cubicBezTo>
                <a:close/>
                <a:moveTo>
                  <a:pt x="7072" y="27447"/>
                </a:moveTo>
                <a:lnTo>
                  <a:pt x="7026" y="27081"/>
                </a:lnTo>
                <a:cubicBezTo>
                  <a:pt x="6966" y="27079"/>
                  <a:pt x="6908" y="27071"/>
                  <a:pt x="6851" y="27059"/>
                </a:cubicBezTo>
                <a:lnTo>
                  <a:pt x="6800" y="27422"/>
                </a:lnTo>
                <a:cubicBezTo>
                  <a:pt x="6889" y="27439"/>
                  <a:pt x="6979" y="27448"/>
                  <a:pt x="7072" y="27447"/>
                </a:cubicBezTo>
                <a:close/>
                <a:moveTo>
                  <a:pt x="6166" y="31393"/>
                </a:moveTo>
                <a:lnTo>
                  <a:pt x="6675" y="27722"/>
                </a:lnTo>
                <a:cubicBezTo>
                  <a:pt x="6560" y="27695"/>
                  <a:pt x="6450" y="27658"/>
                  <a:pt x="6345" y="27609"/>
                </a:cubicBezTo>
                <a:lnTo>
                  <a:pt x="4905" y="31019"/>
                </a:lnTo>
                <a:cubicBezTo>
                  <a:pt x="5305" y="31193"/>
                  <a:pt x="5728" y="31319"/>
                  <a:pt x="6166" y="31393"/>
                </a:cubicBezTo>
                <a:close/>
                <a:moveTo>
                  <a:pt x="6718" y="27404"/>
                </a:moveTo>
                <a:lnTo>
                  <a:pt x="6770" y="27039"/>
                </a:lnTo>
                <a:cubicBezTo>
                  <a:pt x="6715" y="27023"/>
                  <a:pt x="6662" y="27003"/>
                  <a:pt x="6612" y="26978"/>
                </a:cubicBezTo>
                <a:lnTo>
                  <a:pt x="6469" y="27316"/>
                </a:lnTo>
                <a:cubicBezTo>
                  <a:pt x="6549" y="27352"/>
                  <a:pt x="6633" y="27383"/>
                  <a:pt x="6718" y="27404"/>
                </a:cubicBezTo>
                <a:close/>
                <a:moveTo>
                  <a:pt x="4829" y="30985"/>
                </a:moveTo>
                <a:lnTo>
                  <a:pt x="6269" y="27573"/>
                </a:lnTo>
                <a:cubicBezTo>
                  <a:pt x="6168" y="27521"/>
                  <a:pt x="6071" y="27458"/>
                  <a:pt x="5983" y="27387"/>
                </a:cubicBezTo>
                <a:lnTo>
                  <a:pt x="3710" y="30307"/>
                </a:lnTo>
                <a:cubicBezTo>
                  <a:pt x="4053" y="30576"/>
                  <a:pt x="4429" y="30805"/>
                  <a:pt x="4829" y="30985"/>
                </a:cubicBezTo>
                <a:close/>
                <a:moveTo>
                  <a:pt x="6394" y="27278"/>
                </a:moveTo>
                <a:lnTo>
                  <a:pt x="6538" y="26939"/>
                </a:lnTo>
                <a:cubicBezTo>
                  <a:pt x="6490" y="26911"/>
                  <a:pt x="6445" y="26881"/>
                  <a:pt x="6403" y="26846"/>
                </a:cubicBezTo>
                <a:lnTo>
                  <a:pt x="6179" y="27134"/>
                </a:lnTo>
                <a:cubicBezTo>
                  <a:pt x="6246" y="27189"/>
                  <a:pt x="6318" y="27237"/>
                  <a:pt x="6394" y="27278"/>
                </a:cubicBezTo>
                <a:close/>
                <a:moveTo>
                  <a:pt x="3645" y="30255"/>
                </a:moveTo>
                <a:lnTo>
                  <a:pt x="5918" y="27333"/>
                </a:lnTo>
                <a:cubicBezTo>
                  <a:pt x="5834" y="27259"/>
                  <a:pt x="5756" y="27176"/>
                  <a:pt x="5687" y="27087"/>
                </a:cubicBezTo>
                <a:lnTo>
                  <a:pt x="2736" y="29319"/>
                </a:lnTo>
                <a:cubicBezTo>
                  <a:pt x="3001" y="29667"/>
                  <a:pt x="3307" y="29982"/>
                  <a:pt x="3645" y="30255"/>
                </a:cubicBezTo>
                <a:close/>
                <a:moveTo>
                  <a:pt x="6115" y="27081"/>
                </a:moveTo>
                <a:lnTo>
                  <a:pt x="6340" y="26791"/>
                </a:lnTo>
                <a:cubicBezTo>
                  <a:pt x="6302" y="26755"/>
                  <a:pt x="6266" y="26715"/>
                  <a:pt x="6234" y="26672"/>
                </a:cubicBezTo>
                <a:lnTo>
                  <a:pt x="5942" y="26894"/>
                </a:lnTo>
                <a:cubicBezTo>
                  <a:pt x="5994" y="26962"/>
                  <a:pt x="6052" y="27024"/>
                  <a:pt x="6115" y="27081"/>
                </a:cubicBezTo>
                <a:close/>
                <a:moveTo>
                  <a:pt x="2686" y="29252"/>
                </a:moveTo>
                <a:lnTo>
                  <a:pt x="5638" y="27019"/>
                </a:lnTo>
                <a:cubicBezTo>
                  <a:pt x="5574" y="26927"/>
                  <a:pt x="5519" y="26829"/>
                  <a:pt x="5473" y="26726"/>
                </a:cubicBezTo>
                <a:lnTo>
                  <a:pt x="2044" y="28119"/>
                </a:lnTo>
                <a:cubicBezTo>
                  <a:pt x="2214" y="28526"/>
                  <a:pt x="2430" y="28905"/>
                  <a:pt x="2686" y="29252"/>
                </a:cubicBezTo>
                <a:close/>
                <a:moveTo>
                  <a:pt x="5893" y="26826"/>
                </a:moveTo>
                <a:lnTo>
                  <a:pt x="6185" y="26605"/>
                </a:lnTo>
                <a:cubicBezTo>
                  <a:pt x="6156" y="26562"/>
                  <a:pt x="6131" y="26515"/>
                  <a:pt x="6109" y="26467"/>
                </a:cubicBezTo>
                <a:lnTo>
                  <a:pt x="5769" y="26605"/>
                </a:lnTo>
                <a:cubicBezTo>
                  <a:pt x="5804" y="26683"/>
                  <a:pt x="5846" y="26757"/>
                  <a:pt x="5893" y="26826"/>
                </a:cubicBezTo>
                <a:close/>
                <a:moveTo>
                  <a:pt x="2013" y="28042"/>
                </a:moveTo>
                <a:lnTo>
                  <a:pt x="5442" y="26648"/>
                </a:lnTo>
                <a:cubicBezTo>
                  <a:pt x="5402" y="26545"/>
                  <a:pt x="5373" y="26436"/>
                  <a:pt x="5353" y="26324"/>
                </a:cubicBezTo>
                <a:lnTo>
                  <a:pt x="1680" y="26782"/>
                </a:lnTo>
                <a:cubicBezTo>
                  <a:pt x="1742" y="27222"/>
                  <a:pt x="1855" y="27645"/>
                  <a:pt x="2013" y="28042"/>
                </a:cubicBezTo>
                <a:close/>
                <a:moveTo>
                  <a:pt x="5738" y="26528"/>
                </a:moveTo>
                <a:lnTo>
                  <a:pt x="6077" y="26390"/>
                </a:lnTo>
                <a:cubicBezTo>
                  <a:pt x="6059" y="26342"/>
                  <a:pt x="6044" y="26291"/>
                  <a:pt x="6034" y="26239"/>
                </a:cubicBezTo>
                <a:lnTo>
                  <a:pt x="5670" y="26284"/>
                </a:lnTo>
                <a:cubicBezTo>
                  <a:pt x="5686" y="26369"/>
                  <a:pt x="5708" y="26450"/>
                  <a:pt x="5738" y="26528"/>
                </a:cubicBezTo>
                <a:close/>
                <a:moveTo>
                  <a:pt x="1669" y="26700"/>
                </a:moveTo>
                <a:lnTo>
                  <a:pt x="5341" y="26242"/>
                </a:lnTo>
                <a:cubicBezTo>
                  <a:pt x="5326" y="26126"/>
                  <a:pt x="5324" y="26013"/>
                  <a:pt x="5331" y="25901"/>
                </a:cubicBezTo>
                <a:lnTo>
                  <a:pt x="1663" y="25393"/>
                </a:lnTo>
                <a:cubicBezTo>
                  <a:pt x="1614" y="25818"/>
                  <a:pt x="1613" y="26256"/>
                  <a:pt x="1669" y="26700"/>
                </a:cubicBezTo>
                <a:close/>
                <a:moveTo>
                  <a:pt x="5657" y="26201"/>
                </a:moveTo>
                <a:lnTo>
                  <a:pt x="6021" y="26156"/>
                </a:lnTo>
                <a:cubicBezTo>
                  <a:pt x="6014" y="26102"/>
                  <a:pt x="6011" y="26049"/>
                  <a:pt x="6013" y="25996"/>
                </a:cubicBezTo>
                <a:lnTo>
                  <a:pt x="5649" y="25946"/>
                </a:lnTo>
                <a:cubicBezTo>
                  <a:pt x="5644" y="26029"/>
                  <a:pt x="5647" y="26115"/>
                  <a:pt x="5657" y="26201"/>
                </a:cubicBezTo>
                <a:close/>
                <a:moveTo>
                  <a:pt x="1673" y="25311"/>
                </a:moveTo>
                <a:lnTo>
                  <a:pt x="5340" y="25818"/>
                </a:lnTo>
                <a:cubicBezTo>
                  <a:pt x="5353" y="25703"/>
                  <a:pt x="5378" y="25591"/>
                  <a:pt x="5414" y="25483"/>
                </a:cubicBezTo>
                <a:lnTo>
                  <a:pt x="2001" y="24041"/>
                </a:lnTo>
                <a:cubicBezTo>
                  <a:pt x="1843" y="24445"/>
                  <a:pt x="1731" y="24871"/>
                  <a:pt x="1673" y="25311"/>
                </a:cubicBezTo>
                <a:close/>
                <a:moveTo>
                  <a:pt x="5656" y="25863"/>
                </a:moveTo>
                <a:lnTo>
                  <a:pt x="6019" y="25913"/>
                </a:lnTo>
                <a:cubicBezTo>
                  <a:pt x="6025" y="25857"/>
                  <a:pt x="6035" y="25804"/>
                  <a:pt x="6049" y="25751"/>
                </a:cubicBezTo>
                <a:lnTo>
                  <a:pt x="5710" y="25607"/>
                </a:lnTo>
                <a:cubicBezTo>
                  <a:pt x="5684" y="25690"/>
                  <a:pt x="5666" y="25775"/>
                  <a:pt x="5656" y="25863"/>
                </a:cubicBezTo>
                <a:close/>
                <a:moveTo>
                  <a:pt x="2033" y="23964"/>
                </a:moveTo>
                <a:lnTo>
                  <a:pt x="5442" y="25404"/>
                </a:lnTo>
                <a:cubicBezTo>
                  <a:pt x="5485" y="25294"/>
                  <a:pt x="5538" y="25190"/>
                  <a:pt x="5601" y="25091"/>
                </a:cubicBezTo>
                <a:lnTo>
                  <a:pt x="2677" y="22815"/>
                </a:lnTo>
                <a:cubicBezTo>
                  <a:pt x="2417" y="23170"/>
                  <a:pt x="2201" y="23555"/>
                  <a:pt x="2033" y="23964"/>
                </a:cubicBezTo>
                <a:close/>
                <a:moveTo>
                  <a:pt x="5736" y="25528"/>
                </a:moveTo>
                <a:lnTo>
                  <a:pt x="6074" y="25671"/>
                </a:lnTo>
                <a:cubicBezTo>
                  <a:pt x="6094" y="25617"/>
                  <a:pt x="6117" y="25565"/>
                  <a:pt x="6145" y="25515"/>
                </a:cubicBezTo>
                <a:lnTo>
                  <a:pt x="5854" y="25288"/>
                </a:lnTo>
                <a:cubicBezTo>
                  <a:pt x="5808" y="25364"/>
                  <a:pt x="5768" y="25444"/>
                  <a:pt x="5736" y="25528"/>
                </a:cubicBezTo>
                <a:close/>
                <a:moveTo>
                  <a:pt x="2726" y="22748"/>
                </a:moveTo>
                <a:lnTo>
                  <a:pt x="5647" y="25021"/>
                </a:lnTo>
                <a:cubicBezTo>
                  <a:pt x="5717" y="24924"/>
                  <a:pt x="5796" y="24833"/>
                  <a:pt x="5884" y="24751"/>
                </a:cubicBezTo>
                <a:lnTo>
                  <a:pt x="3647" y="21795"/>
                </a:lnTo>
                <a:cubicBezTo>
                  <a:pt x="3302" y="22075"/>
                  <a:pt x="2993" y="22395"/>
                  <a:pt x="2726" y="22748"/>
                </a:cubicBezTo>
                <a:close/>
                <a:moveTo>
                  <a:pt x="5899" y="25217"/>
                </a:moveTo>
                <a:lnTo>
                  <a:pt x="6189" y="25443"/>
                </a:lnTo>
                <a:cubicBezTo>
                  <a:pt x="6222" y="25393"/>
                  <a:pt x="6260" y="25346"/>
                  <a:pt x="6301" y="25302"/>
                </a:cubicBezTo>
                <a:lnTo>
                  <a:pt x="6078" y="25007"/>
                </a:lnTo>
                <a:cubicBezTo>
                  <a:pt x="6011" y="25072"/>
                  <a:pt x="5952" y="25142"/>
                  <a:pt x="5899" y="25217"/>
                </a:cubicBezTo>
                <a:close/>
                <a:moveTo>
                  <a:pt x="3713" y="21743"/>
                </a:moveTo>
                <a:lnTo>
                  <a:pt x="5947" y="24695"/>
                </a:lnTo>
                <a:cubicBezTo>
                  <a:pt x="6040" y="24617"/>
                  <a:pt x="6142" y="24547"/>
                  <a:pt x="6252" y="24490"/>
                </a:cubicBezTo>
                <a:lnTo>
                  <a:pt x="4856" y="21055"/>
                </a:lnTo>
                <a:cubicBezTo>
                  <a:pt x="4444" y="21238"/>
                  <a:pt x="4061" y="21470"/>
                  <a:pt x="3713" y="21743"/>
                </a:cubicBezTo>
                <a:close/>
                <a:moveTo>
                  <a:pt x="6140" y="24950"/>
                </a:moveTo>
                <a:lnTo>
                  <a:pt x="6361" y="25243"/>
                </a:lnTo>
                <a:cubicBezTo>
                  <a:pt x="6407" y="25202"/>
                  <a:pt x="6458" y="25163"/>
                  <a:pt x="6512" y="25130"/>
                </a:cubicBezTo>
                <a:lnTo>
                  <a:pt x="6372" y="24787"/>
                </a:lnTo>
                <a:cubicBezTo>
                  <a:pt x="6289" y="24834"/>
                  <a:pt x="6211" y="24889"/>
                  <a:pt x="6140" y="24950"/>
                </a:cubicBezTo>
                <a:close/>
                <a:moveTo>
                  <a:pt x="4932" y="21021"/>
                </a:moveTo>
                <a:lnTo>
                  <a:pt x="6327" y="24452"/>
                </a:lnTo>
                <a:cubicBezTo>
                  <a:pt x="6439" y="24399"/>
                  <a:pt x="6558" y="24358"/>
                  <a:pt x="6683" y="24330"/>
                </a:cubicBezTo>
                <a:lnTo>
                  <a:pt x="6225" y="20652"/>
                </a:lnTo>
                <a:cubicBezTo>
                  <a:pt x="5770" y="20723"/>
                  <a:pt x="5338" y="20849"/>
                  <a:pt x="4932" y="21021"/>
                </a:cubicBezTo>
                <a:close/>
                <a:moveTo>
                  <a:pt x="6447" y="24748"/>
                </a:moveTo>
                <a:lnTo>
                  <a:pt x="6585" y="25089"/>
                </a:lnTo>
                <a:cubicBezTo>
                  <a:pt x="6643" y="25058"/>
                  <a:pt x="6705" y="25034"/>
                  <a:pt x="6769" y="25015"/>
                </a:cubicBezTo>
                <a:lnTo>
                  <a:pt x="6723" y="24649"/>
                </a:lnTo>
                <a:cubicBezTo>
                  <a:pt x="6627" y="24673"/>
                  <a:pt x="6534" y="24706"/>
                  <a:pt x="6447" y="24748"/>
                </a:cubicBezTo>
                <a:close/>
                <a:moveTo>
                  <a:pt x="10478" y="20304"/>
                </a:moveTo>
                <a:cubicBezTo>
                  <a:pt x="12181" y="21320"/>
                  <a:pt x="13414" y="23082"/>
                  <a:pt x="13679" y="25202"/>
                </a:cubicBezTo>
                <a:cubicBezTo>
                  <a:pt x="13684" y="25242"/>
                  <a:pt x="13687" y="25283"/>
                  <a:pt x="13692" y="25322"/>
                </a:cubicBezTo>
                <a:lnTo>
                  <a:pt x="14808" y="25248"/>
                </a:lnTo>
                <a:cubicBezTo>
                  <a:pt x="14808" y="25248"/>
                  <a:pt x="14812" y="24984"/>
                  <a:pt x="15037" y="25125"/>
                </a:cubicBezTo>
                <a:cubicBezTo>
                  <a:pt x="15262" y="25266"/>
                  <a:pt x="15609" y="25186"/>
                  <a:pt x="16017" y="24834"/>
                </a:cubicBezTo>
                <a:cubicBezTo>
                  <a:pt x="16425" y="24482"/>
                  <a:pt x="16517" y="24319"/>
                  <a:pt x="16258" y="23296"/>
                </a:cubicBezTo>
                <a:cubicBezTo>
                  <a:pt x="15999" y="22274"/>
                  <a:pt x="14795" y="20162"/>
                  <a:pt x="13947" y="19100"/>
                </a:cubicBezTo>
                <a:cubicBezTo>
                  <a:pt x="13099" y="18037"/>
                  <a:pt x="12694" y="17504"/>
                  <a:pt x="12467" y="17344"/>
                </a:cubicBezTo>
                <a:cubicBezTo>
                  <a:pt x="12240" y="17184"/>
                  <a:pt x="12296" y="17478"/>
                  <a:pt x="11999" y="17816"/>
                </a:cubicBezTo>
                <a:cubicBezTo>
                  <a:pt x="11702" y="18155"/>
                  <a:pt x="11631" y="18032"/>
                  <a:pt x="11457" y="18299"/>
                </a:cubicBezTo>
                <a:cubicBezTo>
                  <a:pt x="11369" y="18435"/>
                  <a:pt x="10911" y="19388"/>
                  <a:pt x="10478" y="20304"/>
                </a:cubicBezTo>
                <a:close/>
                <a:moveTo>
                  <a:pt x="23687" y="22590"/>
                </a:moveTo>
                <a:cubicBezTo>
                  <a:pt x="23687" y="22590"/>
                  <a:pt x="23564" y="23122"/>
                  <a:pt x="23763" y="23201"/>
                </a:cubicBezTo>
                <a:cubicBezTo>
                  <a:pt x="23936" y="23268"/>
                  <a:pt x="24007" y="23142"/>
                  <a:pt x="24051" y="22980"/>
                </a:cubicBezTo>
                <a:lnTo>
                  <a:pt x="23704" y="22533"/>
                </a:lnTo>
                <a:cubicBezTo>
                  <a:pt x="23681" y="22552"/>
                  <a:pt x="23658" y="22571"/>
                  <a:pt x="23635" y="22591"/>
                </a:cubicBezTo>
                <a:lnTo>
                  <a:pt x="23687" y="22590"/>
                </a:lnTo>
                <a:close/>
                <a:moveTo>
                  <a:pt x="20132" y="26923"/>
                </a:moveTo>
                <a:lnTo>
                  <a:pt x="19701" y="26904"/>
                </a:lnTo>
                <a:cubicBezTo>
                  <a:pt x="19673" y="26936"/>
                  <a:pt x="19642" y="26966"/>
                  <a:pt x="19609" y="26994"/>
                </a:cubicBezTo>
                <a:lnTo>
                  <a:pt x="19828" y="27283"/>
                </a:lnTo>
                <a:cubicBezTo>
                  <a:pt x="19950" y="27182"/>
                  <a:pt x="20053" y="27060"/>
                  <a:pt x="20132" y="26923"/>
                </a:cubicBezTo>
                <a:close/>
                <a:moveTo>
                  <a:pt x="19281" y="26885"/>
                </a:moveTo>
                <a:lnTo>
                  <a:pt x="19227" y="26882"/>
                </a:lnTo>
                <a:lnTo>
                  <a:pt x="19235" y="26824"/>
                </a:lnTo>
                <a:lnTo>
                  <a:pt x="19122" y="26675"/>
                </a:lnTo>
                <a:lnTo>
                  <a:pt x="19166" y="27027"/>
                </a:lnTo>
                <a:cubicBezTo>
                  <a:pt x="19227" y="27012"/>
                  <a:pt x="19285" y="26991"/>
                  <a:pt x="19339" y="26963"/>
                </a:cubicBezTo>
                <a:lnTo>
                  <a:pt x="19281" y="26885"/>
                </a:lnTo>
                <a:close/>
                <a:moveTo>
                  <a:pt x="19342" y="25926"/>
                </a:moveTo>
                <a:cubicBezTo>
                  <a:pt x="19352" y="25830"/>
                  <a:pt x="19362" y="25736"/>
                  <a:pt x="19370" y="25651"/>
                </a:cubicBezTo>
                <a:lnTo>
                  <a:pt x="19212" y="26024"/>
                </a:lnTo>
                <a:lnTo>
                  <a:pt x="19342" y="25926"/>
                </a:lnTo>
                <a:close/>
                <a:moveTo>
                  <a:pt x="18928" y="25117"/>
                </a:moveTo>
                <a:cubicBezTo>
                  <a:pt x="18953" y="25172"/>
                  <a:pt x="18976" y="25230"/>
                  <a:pt x="18996" y="25287"/>
                </a:cubicBezTo>
                <a:cubicBezTo>
                  <a:pt x="19098" y="25289"/>
                  <a:pt x="19196" y="25306"/>
                  <a:pt x="19289" y="25338"/>
                </a:cubicBezTo>
                <a:lnTo>
                  <a:pt x="19430" y="25004"/>
                </a:lnTo>
                <a:cubicBezTo>
                  <a:pt x="19266" y="24944"/>
                  <a:pt x="19088" y="24916"/>
                  <a:pt x="18904" y="24927"/>
                </a:cubicBezTo>
                <a:lnTo>
                  <a:pt x="18928" y="25117"/>
                </a:lnTo>
                <a:close/>
                <a:moveTo>
                  <a:pt x="19046" y="25467"/>
                </a:moveTo>
                <a:cubicBezTo>
                  <a:pt x="19057" y="25518"/>
                  <a:pt x="19065" y="25570"/>
                  <a:pt x="19070" y="25621"/>
                </a:cubicBezTo>
                <a:cubicBezTo>
                  <a:pt x="19077" y="25691"/>
                  <a:pt x="19082" y="25758"/>
                  <a:pt x="19085" y="25821"/>
                </a:cubicBezTo>
                <a:lnTo>
                  <a:pt x="19220" y="25502"/>
                </a:lnTo>
                <a:cubicBezTo>
                  <a:pt x="19164" y="25485"/>
                  <a:pt x="19106" y="25473"/>
                  <a:pt x="19046" y="25467"/>
                </a:cubicBezTo>
                <a:close/>
                <a:moveTo>
                  <a:pt x="18541" y="26532"/>
                </a:moveTo>
                <a:cubicBezTo>
                  <a:pt x="18460" y="26554"/>
                  <a:pt x="18366" y="26574"/>
                  <a:pt x="18260" y="26590"/>
                </a:cubicBezTo>
                <a:cubicBezTo>
                  <a:pt x="18277" y="26628"/>
                  <a:pt x="18297" y="26665"/>
                  <a:pt x="18320" y="26699"/>
                </a:cubicBezTo>
                <a:lnTo>
                  <a:pt x="18541" y="26532"/>
                </a:lnTo>
                <a:close/>
                <a:moveTo>
                  <a:pt x="18076" y="26613"/>
                </a:moveTo>
                <a:cubicBezTo>
                  <a:pt x="17964" y="26626"/>
                  <a:pt x="17839" y="26634"/>
                  <a:pt x="17702" y="26641"/>
                </a:cubicBezTo>
                <a:cubicBezTo>
                  <a:pt x="17744" y="26781"/>
                  <a:pt x="17808" y="26909"/>
                  <a:pt x="17889" y="27025"/>
                </a:cubicBezTo>
                <a:lnTo>
                  <a:pt x="18179" y="26807"/>
                </a:lnTo>
                <a:cubicBezTo>
                  <a:pt x="18137" y="26747"/>
                  <a:pt x="18103" y="26682"/>
                  <a:pt x="18076" y="26613"/>
                </a:cubicBezTo>
                <a:close/>
                <a:moveTo>
                  <a:pt x="19668" y="27397"/>
                </a:moveTo>
                <a:lnTo>
                  <a:pt x="19448" y="27106"/>
                </a:lnTo>
                <a:cubicBezTo>
                  <a:pt x="19368" y="27151"/>
                  <a:pt x="19281" y="27184"/>
                  <a:pt x="19188" y="27205"/>
                </a:cubicBezTo>
                <a:lnTo>
                  <a:pt x="19233" y="27565"/>
                </a:lnTo>
                <a:cubicBezTo>
                  <a:pt x="19391" y="27535"/>
                  <a:pt x="19537" y="27477"/>
                  <a:pt x="19668" y="27397"/>
                </a:cubicBezTo>
                <a:close/>
                <a:moveTo>
                  <a:pt x="18746" y="26623"/>
                </a:moveTo>
                <a:lnTo>
                  <a:pt x="18450" y="26847"/>
                </a:lnTo>
                <a:cubicBezTo>
                  <a:pt x="18497" y="26889"/>
                  <a:pt x="18549" y="26926"/>
                  <a:pt x="18605" y="26956"/>
                </a:cubicBezTo>
                <a:lnTo>
                  <a:pt x="18746" y="26623"/>
                </a:lnTo>
                <a:close/>
                <a:moveTo>
                  <a:pt x="18306" y="26956"/>
                </a:moveTo>
                <a:lnTo>
                  <a:pt x="18014" y="27176"/>
                </a:lnTo>
                <a:cubicBezTo>
                  <a:pt x="18124" y="27291"/>
                  <a:pt x="18253" y="27385"/>
                  <a:pt x="18395" y="27454"/>
                </a:cubicBezTo>
                <a:lnTo>
                  <a:pt x="18536" y="27121"/>
                </a:lnTo>
                <a:cubicBezTo>
                  <a:pt x="18452" y="27077"/>
                  <a:pt x="18374" y="27022"/>
                  <a:pt x="18306" y="26956"/>
                </a:cubicBezTo>
                <a:close/>
                <a:moveTo>
                  <a:pt x="18927" y="26699"/>
                </a:moveTo>
                <a:lnTo>
                  <a:pt x="18789" y="27027"/>
                </a:lnTo>
                <a:cubicBezTo>
                  <a:pt x="18848" y="27041"/>
                  <a:pt x="18909" y="27049"/>
                  <a:pt x="18971" y="27049"/>
                </a:cubicBezTo>
                <a:lnTo>
                  <a:pt x="18927" y="26699"/>
                </a:lnTo>
                <a:close/>
                <a:moveTo>
                  <a:pt x="18719" y="27192"/>
                </a:moveTo>
                <a:lnTo>
                  <a:pt x="18577" y="27528"/>
                </a:lnTo>
                <a:cubicBezTo>
                  <a:pt x="18723" y="27574"/>
                  <a:pt x="18878" y="27596"/>
                  <a:pt x="19038" y="27588"/>
                </a:cubicBezTo>
                <a:lnTo>
                  <a:pt x="18993" y="27227"/>
                </a:lnTo>
                <a:cubicBezTo>
                  <a:pt x="18898" y="27229"/>
                  <a:pt x="18806" y="27217"/>
                  <a:pt x="18719" y="27192"/>
                </a:cubicBezTo>
                <a:close/>
                <a:moveTo>
                  <a:pt x="22783" y="21817"/>
                </a:moveTo>
                <a:cubicBezTo>
                  <a:pt x="22868" y="21740"/>
                  <a:pt x="22956" y="21665"/>
                  <a:pt x="23047" y="21592"/>
                </a:cubicBezTo>
                <a:lnTo>
                  <a:pt x="22265" y="20305"/>
                </a:lnTo>
                <a:cubicBezTo>
                  <a:pt x="22265" y="20305"/>
                  <a:pt x="21932" y="20498"/>
                  <a:pt x="22033" y="20711"/>
                </a:cubicBezTo>
                <a:cubicBezTo>
                  <a:pt x="22106" y="20863"/>
                  <a:pt x="22487" y="21402"/>
                  <a:pt x="22783" y="21817"/>
                </a:cubicBezTo>
                <a:close/>
                <a:moveTo>
                  <a:pt x="16666" y="17093"/>
                </a:moveTo>
                <a:cubicBezTo>
                  <a:pt x="17234" y="17343"/>
                  <a:pt x="16905" y="16551"/>
                  <a:pt x="16905" y="16283"/>
                </a:cubicBezTo>
                <a:cubicBezTo>
                  <a:pt x="16905" y="16000"/>
                  <a:pt x="16740" y="15951"/>
                  <a:pt x="16616" y="16089"/>
                </a:cubicBezTo>
                <a:cubicBezTo>
                  <a:pt x="16492" y="16228"/>
                  <a:pt x="16121" y="16806"/>
                  <a:pt x="16350" y="16937"/>
                </a:cubicBezTo>
                <a:cubicBezTo>
                  <a:pt x="16450" y="16994"/>
                  <a:pt x="16567" y="17048"/>
                  <a:pt x="16666" y="17093"/>
                </a:cubicBezTo>
                <a:close/>
                <a:moveTo>
                  <a:pt x="12890" y="13732"/>
                </a:moveTo>
                <a:cubicBezTo>
                  <a:pt x="12890" y="13732"/>
                  <a:pt x="13387" y="13553"/>
                  <a:pt x="13542" y="13986"/>
                </a:cubicBezTo>
                <a:cubicBezTo>
                  <a:pt x="13697" y="14419"/>
                  <a:pt x="13239" y="14779"/>
                  <a:pt x="13175" y="15073"/>
                </a:cubicBezTo>
                <a:cubicBezTo>
                  <a:pt x="13110" y="15365"/>
                  <a:pt x="13699" y="15645"/>
                  <a:pt x="13882" y="15639"/>
                </a:cubicBezTo>
                <a:cubicBezTo>
                  <a:pt x="14066" y="15632"/>
                  <a:pt x="14105" y="15410"/>
                  <a:pt x="14404" y="14181"/>
                </a:cubicBezTo>
                <a:cubicBezTo>
                  <a:pt x="14704" y="12952"/>
                  <a:pt x="15264" y="11942"/>
                  <a:pt x="15628" y="11360"/>
                </a:cubicBezTo>
                <a:cubicBezTo>
                  <a:pt x="15991" y="10778"/>
                  <a:pt x="16082" y="10565"/>
                  <a:pt x="15991" y="10375"/>
                </a:cubicBezTo>
                <a:cubicBezTo>
                  <a:pt x="15900" y="10185"/>
                  <a:pt x="15834" y="10327"/>
                  <a:pt x="15706" y="10511"/>
                </a:cubicBezTo>
                <a:cubicBezTo>
                  <a:pt x="15579" y="10695"/>
                  <a:pt x="15028" y="10714"/>
                  <a:pt x="14844" y="10586"/>
                </a:cubicBezTo>
                <a:cubicBezTo>
                  <a:pt x="14661" y="10458"/>
                  <a:pt x="14593" y="9911"/>
                  <a:pt x="14496" y="10075"/>
                </a:cubicBezTo>
                <a:cubicBezTo>
                  <a:pt x="14399" y="10238"/>
                  <a:pt x="14073" y="11520"/>
                  <a:pt x="13699" y="11886"/>
                </a:cubicBezTo>
                <a:cubicBezTo>
                  <a:pt x="13326" y="12251"/>
                  <a:pt x="13291" y="12373"/>
                  <a:pt x="13346" y="12551"/>
                </a:cubicBezTo>
                <a:cubicBezTo>
                  <a:pt x="13402" y="12728"/>
                  <a:pt x="13464" y="12822"/>
                  <a:pt x="13235" y="13001"/>
                </a:cubicBezTo>
                <a:cubicBezTo>
                  <a:pt x="13006" y="13180"/>
                  <a:pt x="12929" y="13240"/>
                  <a:pt x="12863" y="13382"/>
                </a:cubicBezTo>
                <a:cubicBezTo>
                  <a:pt x="12798" y="13525"/>
                  <a:pt x="12890" y="13732"/>
                  <a:pt x="12890" y="13732"/>
                </a:cubicBezTo>
                <a:close/>
              </a:path>
            </a:pathLst>
          </a:cu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nvGrpSpPr>
          <p:cNvPr id="8" name="组合 7"/>
          <p:cNvGrpSpPr/>
          <p:nvPr/>
        </p:nvGrpSpPr>
        <p:grpSpPr>
          <a:xfrm>
            <a:off x="242650" y="5438934"/>
            <a:ext cx="581025" cy="390525"/>
            <a:chOff x="3300413" y="2374901"/>
            <a:chExt cx="774700" cy="520700"/>
          </a:xfrm>
        </p:grpSpPr>
        <p:sp>
          <p:nvSpPr>
            <p:cNvPr id="14385" name="Freeform 31"/>
            <p:cNvSpPr>
              <a:spLocks noEditPoints="1"/>
            </p:cNvSpPr>
            <p:nvPr/>
          </p:nvSpPr>
          <p:spPr bwMode="auto">
            <a:xfrm>
              <a:off x="3641726" y="2536826"/>
              <a:ext cx="392113" cy="296863"/>
            </a:xfrm>
            <a:custGeom>
              <a:avLst/>
              <a:gdLst>
                <a:gd name="T0" fmla="*/ 124 w 206"/>
                <a:gd name="T1" fmla="*/ 146 h 156"/>
                <a:gd name="T2" fmla="*/ 135 w 206"/>
                <a:gd name="T3" fmla="*/ 126 h 156"/>
                <a:gd name="T4" fmla="*/ 171 w 206"/>
                <a:gd name="T5" fmla="*/ 116 h 156"/>
                <a:gd name="T6" fmla="*/ 159 w 206"/>
                <a:gd name="T7" fmla="*/ 74 h 156"/>
                <a:gd name="T8" fmla="*/ 166 w 206"/>
                <a:gd name="T9" fmla="*/ 72 h 156"/>
                <a:gd name="T10" fmla="*/ 179 w 206"/>
                <a:gd name="T11" fmla="*/ 121 h 156"/>
                <a:gd name="T12" fmla="*/ 175 w 206"/>
                <a:gd name="T13" fmla="*/ 121 h 156"/>
                <a:gd name="T14" fmla="*/ 137 w 206"/>
                <a:gd name="T15" fmla="*/ 133 h 156"/>
                <a:gd name="T16" fmla="*/ 137 w 206"/>
                <a:gd name="T17" fmla="*/ 133 h 156"/>
                <a:gd name="T18" fmla="*/ 130 w 206"/>
                <a:gd name="T19" fmla="*/ 144 h 156"/>
                <a:gd name="T20" fmla="*/ 157 w 206"/>
                <a:gd name="T21" fmla="*/ 151 h 156"/>
                <a:gd name="T22" fmla="*/ 199 w 206"/>
                <a:gd name="T23" fmla="*/ 141 h 156"/>
                <a:gd name="T24" fmla="*/ 205 w 206"/>
                <a:gd name="T25" fmla="*/ 111 h 156"/>
                <a:gd name="T26" fmla="*/ 183 w 206"/>
                <a:gd name="T27" fmla="*/ 44 h 156"/>
                <a:gd name="T28" fmla="*/ 105 w 206"/>
                <a:gd name="T29" fmla="*/ 3 h 156"/>
                <a:gd name="T30" fmla="*/ 25 w 206"/>
                <a:gd name="T31" fmla="*/ 42 h 156"/>
                <a:gd name="T32" fmla="*/ 25 w 206"/>
                <a:gd name="T33" fmla="*/ 42 h 156"/>
                <a:gd name="T34" fmla="*/ 0 w 206"/>
                <a:gd name="T35" fmla="*/ 94 h 156"/>
                <a:gd name="T36" fmla="*/ 6 w 206"/>
                <a:gd name="T37" fmla="*/ 109 h 156"/>
                <a:gd name="T38" fmla="*/ 44 w 206"/>
                <a:gd name="T39" fmla="*/ 118 h 156"/>
                <a:gd name="T40" fmla="*/ 75 w 206"/>
                <a:gd name="T41" fmla="*/ 118 h 156"/>
                <a:gd name="T42" fmla="*/ 96 w 206"/>
                <a:gd name="T43" fmla="*/ 112 h 156"/>
                <a:gd name="T44" fmla="*/ 97 w 206"/>
                <a:gd name="T45" fmla="*/ 108 h 156"/>
                <a:gd name="T46" fmla="*/ 35 w 206"/>
                <a:gd name="T47" fmla="*/ 92 h 156"/>
                <a:gd name="T48" fmla="*/ 35 w 206"/>
                <a:gd name="T49" fmla="*/ 85 h 156"/>
                <a:gd name="T50" fmla="*/ 104 w 206"/>
                <a:gd name="T51" fmla="*/ 107 h 156"/>
                <a:gd name="T52" fmla="*/ 104 w 206"/>
                <a:gd name="T53" fmla="*/ 108 h 156"/>
                <a:gd name="T54" fmla="*/ 100 w 206"/>
                <a:gd name="T55" fmla="*/ 117 h 156"/>
                <a:gd name="T56" fmla="*/ 74 w 206"/>
                <a:gd name="T57" fmla="*/ 124 h 156"/>
                <a:gd name="T58" fmla="*/ 44 w 206"/>
                <a:gd name="T59" fmla="*/ 125 h 156"/>
                <a:gd name="T60" fmla="*/ 42 w 206"/>
                <a:gd name="T61" fmla="*/ 125 h 156"/>
                <a:gd name="T62" fmla="*/ 42 w 206"/>
                <a:gd name="T63" fmla="*/ 125 h 156"/>
                <a:gd name="T64" fmla="*/ 41 w 206"/>
                <a:gd name="T65" fmla="*/ 125 h 156"/>
                <a:gd name="T66" fmla="*/ 41 w 206"/>
                <a:gd name="T67" fmla="*/ 156 h 156"/>
                <a:gd name="T68" fmla="*/ 136 w 206"/>
                <a:gd name="T69" fmla="*/ 156 h 156"/>
                <a:gd name="T70" fmla="*/ 124 w 206"/>
                <a:gd name="T71" fmla="*/ 146 h 156"/>
                <a:gd name="T72" fmla="*/ 92 w 206"/>
                <a:gd name="T73" fmla="*/ 132 h 156"/>
                <a:gd name="T74" fmla="*/ 92 w 206"/>
                <a:gd name="T75" fmla="*/ 149 h 156"/>
                <a:gd name="T76" fmla="*/ 48 w 206"/>
                <a:gd name="T77" fmla="*/ 149 h 156"/>
                <a:gd name="T78" fmla="*/ 48 w 206"/>
                <a:gd name="T79" fmla="*/ 132 h 156"/>
                <a:gd name="T80" fmla="*/ 92 w 206"/>
                <a:gd name="T81"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156">
                  <a:moveTo>
                    <a:pt x="124" y="146"/>
                  </a:moveTo>
                  <a:cubicBezTo>
                    <a:pt x="120" y="136"/>
                    <a:pt x="129" y="129"/>
                    <a:pt x="135" y="126"/>
                  </a:cubicBezTo>
                  <a:cubicBezTo>
                    <a:pt x="147" y="121"/>
                    <a:pt x="163" y="117"/>
                    <a:pt x="171" y="116"/>
                  </a:cubicBezTo>
                  <a:cubicBezTo>
                    <a:pt x="169" y="110"/>
                    <a:pt x="159" y="74"/>
                    <a:pt x="159" y="74"/>
                  </a:cubicBezTo>
                  <a:cubicBezTo>
                    <a:pt x="166" y="72"/>
                    <a:pt x="166" y="72"/>
                    <a:pt x="166" y="72"/>
                  </a:cubicBezTo>
                  <a:cubicBezTo>
                    <a:pt x="179" y="121"/>
                    <a:pt x="179" y="121"/>
                    <a:pt x="179" y="121"/>
                  </a:cubicBezTo>
                  <a:cubicBezTo>
                    <a:pt x="175" y="121"/>
                    <a:pt x="175" y="121"/>
                    <a:pt x="175" y="121"/>
                  </a:cubicBezTo>
                  <a:cubicBezTo>
                    <a:pt x="175" y="121"/>
                    <a:pt x="152" y="126"/>
                    <a:pt x="137" y="133"/>
                  </a:cubicBezTo>
                  <a:cubicBezTo>
                    <a:pt x="137" y="133"/>
                    <a:pt x="137" y="133"/>
                    <a:pt x="137" y="133"/>
                  </a:cubicBezTo>
                  <a:cubicBezTo>
                    <a:pt x="137" y="133"/>
                    <a:pt x="127" y="137"/>
                    <a:pt x="130" y="144"/>
                  </a:cubicBezTo>
                  <a:cubicBezTo>
                    <a:pt x="131" y="146"/>
                    <a:pt x="133" y="151"/>
                    <a:pt x="157" y="151"/>
                  </a:cubicBezTo>
                  <a:cubicBezTo>
                    <a:pt x="180" y="151"/>
                    <a:pt x="193" y="148"/>
                    <a:pt x="199" y="141"/>
                  </a:cubicBezTo>
                  <a:cubicBezTo>
                    <a:pt x="204" y="135"/>
                    <a:pt x="206" y="126"/>
                    <a:pt x="205" y="111"/>
                  </a:cubicBezTo>
                  <a:cubicBezTo>
                    <a:pt x="201" y="72"/>
                    <a:pt x="183" y="44"/>
                    <a:pt x="183" y="44"/>
                  </a:cubicBezTo>
                  <a:cubicBezTo>
                    <a:pt x="153" y="0"/>
                    <a:pt x="105" y="3"/>
                    <a:pt x="105" y="3"/>
                  </a:cubicBezTo>
                  <a:cubicBezTo>
                    <a:pt x="105" y="3"/>
                    <a:pt x="58" y="0"/>
                    <a:pt x="25" y="42"/>
                  </a:cubicBezTo>
                  <a:cubicBezTo>
                    <a:pt x="25" y="42"/>
                    <a:pt x="25" y="42"/>
                    <a:pt x="25" y="42"/>
                  </a:cubicBezTo>
                  <a:cubicBezTo>
                    <a:pt x="24" y="42"/>
                    <a:pt x="0" y="69"/>
                    <a:pt x="0" y="94"/>
                  </a:cubicBezTo>
                  <a:cubicBezTo>
                    <a:pt x="0" y="100"/>
                    <a:pt x="2" y="105"/>
                    <a:pt x="6" y="109"/>
                  </a:cubicBezTo>
                  <a:cubicBezTo>
                    <a:pt x="14" y="117"/>
                    <a:pt x="32" y="118"/>
                    <a:pt x="44" y="118"/>
                  </a:cubicBezTo>
                  <a:cubicBezTo>
                    <a:pt x="69" y="119"/>
                    <a:pt x="75" y="118"/>
                    <a:pt x="75" y="118"/>
                  </a:cubicBezTo>
                  <a:cubicBezTo>
                    <a:pt x="87" y="117"/>
                    <a:pt x="92" y="116"/>
                    <a:pt x="96" y="112"/>
                  </a:cubicBezTo>
                  <a:cubicBezTo>
                    <a:pt x="97" y="111"/>
                    <a:pt x="97" y="110"/>
                    <a:pt x="97" y="108"/>
                  </a:cubicBezTo>
                  <a:cubicBezTo>
                    <a:pt x="96" y="97"/>
                    <a:pt x="60" y="92"/>
                    <a:pt x="35" y="92"/>
                  </a:cubicBezTo>
                  <a:cubicBezTo>
                    <a:pt x="35" y="85"/>
                    <a:pt x="35" y="85"/>
                    <a:pt x="35" y="85"/>
                  </a:cubicBezTo>
                  <a:cubicBezTo>
                    <a:pt x="46" y="85"/>
                    <a:pt x="102" y="87"/>
                    <a:pt x="104" y="107"/>
                  </a:cubicBezTo>
                  <a:cubicBezTo>
                    <a:pt x="104" y="108"/>
                    <a:pt x="104" y="108"/>
                    <a:pt x="104" y="108"/>
                  </a:cubicBezTo>
                  <a:cubicBezTo>
                    <a:pt x="104" y="112"/>
                    <a:pt x="103" y="115"/>
                    <a:pt x="100" y="117"/>
                  </a:cubicBezTo>
                  <a:cubicBezTo>
                    <a:pt x="96" y="122"/>
                    <a:pt x="87" y="124"/>
                    <a:pt x="74" y="124"/>
                  </a:cubicBezTo>
                  <a:cubicBezTo>
                    <a:pt x="74" y="124"/>
                    <a:pt x="67" y="125"/>
                    <a:pt x="44" y="125"/>
                  </a:cubicBezTo>
                  <a:cubicBezTo>
                    <a:pt x="44" y="125"/>
                    <a:pt x="43" y="125"/>
                    <a:pt x="42" y="125"/>
                  </a:cubicBezTo>
                  <a:cubicBezTo>
                    <a:pt x="42" y="125"/>
                    <a:pt x="42" y="125"/>
                    <a:pt x="42" y="125"/>
                  </a:cubicBezTo>
                  <a:cubicBezTo>
                    <a:pt x="41" y="125"/>
                    <a:pt x="41" y="125"/>
                    <a:pt x="41" y="125"/>
                  </a:cubicBezTo>
                  <a:cubicBezTo>
                    <a:pt x="41" y="156"/>
                    <a:pt x="41" y="156"/>
                    <a:pt x="41" y="156"/>
                  </a:cubicBezTo>
                  <a:cubicBezTo>
                    <a:pt x="136" y="156"/>
                    <a:pt x="136" y="156"/>
                    <a:pt x="136" y="156"/>
                  </a:cubicBezTo>
                  <a:cubicBezTo>
                    <a:pt x="130" y="154"/>
                    <a:pt x="125" y="151"/>
                    <a:pt x="124" y="146"/>
                  </a:cubicBezTo>
                  <a:close/>
                  <a:moveTo>
                    <a:pt x="92" y="132"/>
                  </a:moveTo>
                  <a:cubicBezTo>
                    <a:pt x="92" y="136"/>
                    <a:pt x="92" y="145"/>
                    <a:pt x="92" y="149"/>
                  </a:cubicBezTo>
                  <a:cubicBezTo>
                    <a:pt x="87" y="149"/>
                    <a:pt x="53" y="149"/>
                    <a:pt x="48" y="149"/>
                  </a:cubicBezTo>
                  <a:cubicBezTo>
                    <a:pt x="48" y="145"/>
                    <a:pt x="48" y="136"/>
                    <a:pt x="48" y="132"/>
                  </a:cubicBezTo>
                  <a:cubicBezTo>
                    <a:pt x="53" y="132"/>
                    <a:pt x="87" y="132"/>
                    <a:pt x="92" y="1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386" name="Oval 32"/>
            <p:cNvSpPr>
              <a:spLocks noChangeArrowheads="1"/>
            </p:cNvSpPr>
            <p:nvPr/>
          </p:nvSpPr>
          <p:spPr bwMode="auto">
            <a:xfrm>
              <a:off x="3775076" y="2374901"/>
              <a:ext cx="136525"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387" name="Freeform 33"/>
            <p:cNvSpPr/>
            <p:nvPr/>
          </p:nvSpPr>
          <p:spPr bwMode="auto">
            <a:xfrm>
              <a:off x="3633788" y="2776538"/>
              <a:ext cx="61913" cy="30163"/>
            </a:xfrm>
            <a:custGeom>
              <a:avLst/>
              <a:gdLst>
                <a:gd name="T0" fmla="*/ 39 w 39"/>
                <a:gd name="T1" fmla="*/ 12 h 19"/>
                <a:gd name="T2" fmla="*/ 3 w 39"/>
                <a:gd name="T3" fmla="*/ 0 h 19"/>
                <a:gd name="T4" fmla="*/ 0 w 39"/>
                <a:gd name="T5" fmla="*/ 7 h 19"/>
                <a:gd name="T6" fmla="*/ 36 w 39"/>
                <a:gd name="T7" fmla="*/ 19 h 19"/>
                <a:gd name="T8" fmla="*/ 39 w 39"/>
                <a:gd name="T9" fmla="*/ 12 h 19"/>
              </a:gdLst>
              <a:ahLst/>
              <a:cxnLst>
                <a:cxn ang="0">
                  <a:pos x="T0" y="T1"/>
                </a:cxn>
                <a:cxn ang="0">
                  <a:pos x="T2" y="T3"/>
                </a:cxn>
                <a:cxn ang="0">
                  <a:pos x="T4" y="T5"/>
                </a:cxn>
                <a:cxn ang="0">
                  <a:pos x="T6" y="T7"/>
                </a:cxn>
                <a:cxn ang="0">
                  <a:pos x="T8" y="T9"/>
                </a:cxn>
              </a:cxnLst>
              <a:rect l="0" t="0" r="r" b="b"/>
              <a:pathLst>
                <a:path w="39" h="19">
                  <a:moveTo>
                    <a:pt x="39" y="12"/>
                  </a:moveTo>
                  <a:lnTo>
                    <a:pt x="3" y="0"/>
                  </a:lnTo>
                  <a:lnTo>
                    <a:pt x="0" y="7"/>
                  </a:lnTo>
                  <a:lnTo>
                    <a:pt x="36" y="19"/>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388" name="Rectangle 34"/>
            <p:cNvSpPr>
              <a:spLocks noChangeArrowheads="1"/>
            </p:cNvSpPr>
            <p:nvPr/>
          </p:nvSpPr>
          <p:spPr bwMode="auto">
            <a:xfrm>
              <a:off x="3630613" y="2819401"/>
              <a:ext cx="58738"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p>
          </p:txBody>
        </p:sp>
        <p:sp>
          <p:nvSpPr>
            <p:cNvPr id="14389" name="Freeform 35"/>
            <p:cNvSpPr>
              <a:spLocks noEditPoints="1"/>
            </p:cNvSpPr>
            <p:nvPr/>
          </p:nvSpPr>
          <p:spPr bwMode="auto">
            <a:xfrm>
              <a:off x="3355976" y="2530476"/>
              <a:ext cx="220663" cy="303213"/>
            </a:xfrm>
            <a:custGeom>
              <a:avLst/>
              <a:gdLst>
                <a:gd name="T0" fmla="*/ 113 w 116"/>
                <a:gd name="T1" fmla="*/ 159 h 159"/>
                <a:gd name="T2" fmla="*/ 116 w 116"/>
                <a:gd name="T3" fmla="*/ 159 h 159"/>
                <a:gd name="T4" fmla="*/ 116 w 116"/>
                <a:gd name="T5" fmla="*/ 0 h 159"/>
                <a:gd name="T6" fmla="*/ 113 w 116"/>
                <a:gd name="T7" fmla="*/ 0 h 159"/>
                <a:gd name="T8" fmla="*/ 4 w 116"/>
                <a:gd name="T9" fmla="*/ 0 h 159"/>
                <a:gd name="T10" fmla="*/ 0 w 116"/>
                <a:gd name="T11" fmla="*/ 0 h 159"/>
                <a:gd name="T12" fmla="*/ 0 w 116"/>
                <a:gd name="T13" fmla="*/ 159 h 159"/>
                <a:gd name="T14" fmla="*/ 4 w 116"/>
                <a:gd name="T15" fmla="*/ 159 h 159"/>
                <a:gd name="T16" fmla="*/ 113 w 116"/>
                <a:gd name="T17" fmla="*/ 159 h 159"/>
                <a:gd name="T18" fmla="*/ 7 w 116"/>
                <a:gd name="T19" fmla="*/ 142 h 159"/>
                <a:gd name="T20" fmla="*/ 109 w 116"/>
                <a:gd name="T21" fmla="*/ 142 h 159"/>
                <a:gd name="T22" fmla="*/ 109 w 116"/>
                <a:gd name="T23" fmla="*/ 152 h 159"/>
                <a:gd name="T24" fmla="*/ 7 w 116"/>
                <a:gd name="T25" fmla="*/ 152 h 159"/>
                <a:gd name="T26" fmla="*/ 7 w 116"/>
                <a:gd name="T27" fmla="*/ 142 h 159"/>
                <a:gd name="T28" fmla="*/ 109 w 116"/>
                <a:gd name="T29" fmla="*/ 7 h 159"/>
                <a:gd name="T30" fmla="*/ 109 w 116"/>
                <a:gd name="T31" fmla="*/ 17 h 159"/>
                <a:gd name="T32" fmla="*/ 7 w 116"/>
                <a:gd name="T33" fmla="*/ 17 h 159"/>
                <a:gd name="T34" fmla="*/ 7 w 116"/>
                <a:gd name="T35" fmla="*/ 7 h 159"/>
                <a:gd name="T36" fmla="*/ 109 w 116"/>
                <a:gd name="T37" fmla="*/ 7 h 159"/>
                <a:gd name="T38" fmla="*/ 109 w 116"/>
                <a:gd name="T39" fmla="*/ 24 h 159"/>
                <a:gd name="T40" fmla="*/ 109 w 116"/>
                <a:gd name="T41" fmla="*/ 34 h 159"/>
                <a:gd name="T42" fmla="*/ 7 w 116"/>
                <a:gd name="T43" fmla="*/ 34 h 159"/>
                <a:gd name="T44" fmla="*/ 7 w 116"/>
                <a:gd name="T45" fmla="*/ 24 h 159"/>
                <a:gd name="T46" fmla="*/ 109 w 116"/>
                <a:gd name="T47" fmla="*/ 24 h 159"/>
                <a:gd name="T48" fmla="*/ 109 w 116"/>
                <a:gd name="T49" fmla="*/ 41 h 159"/>
                <a:gd name="T50" fmla="*/ 109 w 116"/>
                <a:gd name="T51" fmla="*/ 51 h 159"/>
                <a:gd name="T52" fmla="*/ 7 w 116"/>
                <a:gd name="T53" fmla="*/ 51 h 159"/>
                <a:gd name="T54" fmla="*/ 7 w 116"/>
                <a:gd name="T55" fmla="*/ 41 h 159"/>
                <a:gd name="T56" fmla="*/ 109 w 116"/>
                <a:gd name="T57" fmla="*/ 41 h 159"/>
                <a:gd name="T58" fmla="*/ 109 w 116"/>
                <a:gd name="T59" fmla="*/ 58 h 159"/>
                <a:gd name="T60" fmla="*/ 109 w 116"/>
                <a:gd name="T61" fmla="*/ 68 h 159"/>
                <a:gd name="T62" fmla="*/ 7 w 116"/>
                <a:gd name="T63" fmla="*/ 68 h 159"/>
                <a:gd name="T64" fmla="*/ 7 w 116"/>
                <a:gd name="T65" fmla="*/ 58 h 159"/>
                <a:gd name="T66" fmla="*/ 109 w 116"/>
                <a:gd name="T67" fmla="*/ 58 h 159"/>
                <a:gd name="T68" fmla="*/ 109 w 116"/>
                <a:gd name="T69" fmla="*/ 74 h 159"/>
                <a:gd name="T70" fmla="*/ 109 w 116"/>
                <a:gd name="T71" fmla="*/ 85 h 159"/>
                <a:gd name="T72" fmla="*/ 7 w 116"/>
                <a:gd name="T73" fmla="*/ 85 h 159"/>
                <a:gd name="T74" fmla="*/ 7 w 116"/>
                <a:gd name="T75" fmla="*/ 74 h 159"/>
                <a:gd name="T76" fmla="*/ 109 w 116"/>
                <a:gd name="T77" fmla="*/ 74 h 159"/>
                <a:gd name="T78" fmla="*/ 109 w 116"/>
                <a:gd name="T79" fmla="*/ 91 h 159"/>
                <a:gd name="T80" fmla="*/ 109 w 116"/>
                <a:gd name="T81" fmla="*/ 101 h 159"/>
                <a:gd name="T82" fmla="*/ 7 w 116"/>
                <a:gd name="T83" fmla="*/ 101 h 159"/>
                <a:gd name="T84" fmla="*/ 7 w 116"/>
                <a:gd name="T85" fmla="*/ 91 h 159"/>
                <a:gd name="T86" fmla="*/ 109 w 116"/>
                <a:gd name="T87" fmla="*/ 91 h 159"/>
                <a:gd name="T88" fmla="*/ 109 w 116"/>
                <a:gd name="T89" fmla="*/ 108 h 159"/>
                <a:gd name="T90" fmla="*/ 109 w 116"/>
                <a:gd name="T91" fmla="*/ 118 h 159"/>
                <a:gd name="T92" fmla="*/ 7 w 116"/>
                <a:gd name="T93" fmla="*/ 118 h 159"/>
                <a:gd name="T94" fmla="*/ 7 w 116"/>
                <a:gd name="T95" fmla="*/ 108 h 159"/>
                <a:gd name="T96" fmla="*/ 109 w 116"/>
                <a:gd name="T97" fmla="*/ 108 h 159"/>
                <a:gd name="T98" fmla="*/ 109 w 116"/>
                <a:gd name="T99" fmla="*/ 125 h 159"/>
                <a:gd name="T100" fmla="*/ 109 w 116"/>
                <a:gd name="T101" fmla="*/ 135 h 159"/>
                <a:gd name="T102" fmla="*/ 7 w 116"/>
                <a:gd name="T103" fmla="*/ 135 h 159"/>
                <a:gd name="T104" fmla="*/ 7 w 116"/>
                <a:gd name="T105" fmla="*/ 125 h 159"/>
                <a:gd name="T106" fmla="*/ 109 w 116"/>
                <a:gd name="T107" fmla="*/ 1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59">
                  <a:moveTo>
                    <a:pt x="113" y="159"/>
                  </a:moveTo>
                  <a:cubicBezTo>
                    <a:pt x="116" y="159"/>
                    <a:pt x="116" y="159"/>
                    <a:pt x="116" y="159"/>
                  </a:cubicBezTo>
                  <a:cubicBezTo>
                    <a:pt x="116" y="0"/>
                    <a:pt x="116" y="0"/>
                    <a:pt x="116" y="0"/>
                  </a:cubicBezTo>
                  <a:cubicBezTo>
                    <a:pt x="113" y="0"/>
                    <a:pt x="113" y="0"/>
                    <a:pt x="113" y="0"/>
                  </a:cubicBezTo>
                  <a:cubicBezTo>
                    <a:pt x="4" y="0"/>
                    <a:pt x="4" y="0"/>
                    <a:pt x="4" y="0"/>
                  </a:cubicBezTo>
                  <a:cubicBezTo>
                    <a:pt x="0" y="0"/>
                    <a:pt x="0" y="0"/>
                    <a:pt x="0" y="0"/>
                  </a:cubicBezTo>
                  <a:cubicBezTo>
                    <a:pt x="0" y="159"/>
                    <a:pt x="0" y="159"/>
                    <a:pt x="0" y="159"/>
                  </a:cubicBezTo>
                  <a:cubicBezTo>
                    <a:pt x="4" y="159"/>
                    <a:pt x="4" y="159"/>
                    <a:pt x="4" y="159"/>
                  </a:cubicBezTo>
                  <a:lnTo>
                    <a:pt x="113" y="159"/>
                  </a:lnTo>
                  <a:close/>
                  <a:moveTo>
                    <a:pt x="7" y="142"/>
                  </a:moveTo>
                  <a:cubicBezTo>
                    <a:pt x="109" y="142"/>
                    <a:pt x="109" y="142"/>
                    <a:pt x="109" y="142"/>
                  </a:cubicBezTo>
                  <a:cubicBezTo>
                    <a:pt x="109" y="147"/>
                    <a:pt x="109" y="151"/>
                    <a:pt x="109" y="152"/>
                  </a:cubicBezTo>
                  <a:cubicBezTo>
                    <a:pt x="103" y="152"/>
                    <a:pt x="13" y="152"/>
                    <a:pt x="7" y="152"/>
                  </a:cubicBezTo>
                  <a:cubicBezTo>
                    <a:pt x="7" y="151"/>
                    <a:pt x="7" y="147"/>
                    <a:pt x="7" y="142"/>
                  </a:cubicBezTo>
                  <a:close/>
                  <a:moveTo>
                    <a:pt x="109" y="7"/>
                  </a:moveTo>
                  <a:cubicBezTo>
                    <a:pt x="109" y="8"/>
                    <a:pt x="109" y="12"/>
                    <a:pt x="109" y="17"/>
                  </a:cubicBezTo>
                  <a:cubicBezTo>
                    <a:pt x="7" y="17"/>
                    <a:pt x="7" y="17"/>
                    <a:pt x="7" y="17"/>
                  </a:cubicBezTo>
                  <a:cubicBezTo>
                    <a:pt x="7" y="12"/>
                    <a:pt x="7" y="8"/>
                    <a:pt x="7" y="7"/>
                  </a:cubicBezTo>
                  <a:cubicBezTo>
                    <a:pt x="13" y="7"/>
                    <a:pt x="103" y="7"/>
                    <a:pt x="109" y="7"/>
                  </a:cubicBezTo>
                  <a:close/>
                  <a:moveTo>
                    <a:pt x="109" y="24"/>
                  </a:moveTo>
                  <a:cubicBezTo>
                    <a:pt x="109" y="27"/>
                    <a:pt x="109" y="30"/>
                    <a:pt x="109" y="34"/>
                  </a:cubicBezTo>
                  <a:cubicBezTo>
                    <a:pt x="7" y="34"/>
                    <a:pt x="7" y="34"/>
                    <a:pt x="7" y="34"/>
                  </a:cubicBezTo>
                  <a:cubicBezTo>
                    <a:pt x="7" y="30"/>
                    <a:pt x="7" y="27"/>
                    <a:pt x="7" y="24"/>
                  </a:cubicBezTo>
                  <a:lnTo>
                    <a:pt x="109" y="24"/>
                  </a:lnTo>
                  <a:close/>
                  <a:moveTo>
                    <a:pt x="109" y="41"/>
                  </a:moveTo>
                  <a:cubicBezTo>
                    <a:pt x="109" y="44"/>
                    <a:pt x="109" y="47"/>
                    <a:pt x="109" y="51"/>
                  </a:cubicBezTo>
                  <a:cubicBezTo>
                    <a:pt x="7" y="51"/>
                    <a:pt x="7" y="51"/>
                    <a:pt x="7" y="51"/>
                  </a:cubicBezTo>
                  <a:cubicBezTo>
                    <a:pt x="7" y="47"/>
                    <a:pt x="7" y="44"/>
                    <a:pt x="7" y="41"/>
                  </a:cubicBezTo>
                  <a:lnTo>
                    <a:pt x="109" y="41"/>
                  </a:lnTo>
                  <a:close/>
                  <a:moveTo>
                    <a:pt x="109" y="58"/>
                  </a:moveTo>
                  <a:cubicBezTo>
                    <a:pt x="109" y="61"/>
                    <a:pt x="109" y="64"/>
                    <a:pt x="109" y="68"/>
                  </a:cubicBezTo>
                  <a:cubicBezTo>
                    <a:pt x="7" y="68"/>
                    <a:pt x="7" y="68"/>
                    <a:pt x="7" y="68"/>
                  </a:cubicBezTo>
                  <a:cubicBezTo>
                    <a:pt x="7" y="64"/>
                    <a:pt x="7" y="61"/>
                    <a:pt x="7" y="58"/>
                  </a:cubicBezTo>
                  <a:lnTo>
                    <a:pt x="109" y="58"/>
                  </a:lnTo>
                  <a:close/>
                  <a:moveTo>
                    <a:pt x="109" y="74"/>
                  </a:moveTo>
                  <a:cubicBezTo>
                    <a:pt x="109" y="78"/>
                    <a:pt x="109" y="81"/>
                    <a:pt x="109" y="85"/>
                  </a:cubicBezTo>
                  <a:cubicBezTo>
                    <a:pt x="7" y="85"/>
                    <a:pt x="7" y="85"/>
                    <a:pt x="7" y="85"/>
                  </a:cubicBezTo>
                  <a:cubicBezTo>
                    <a:pt x="7" y="81"/>
                    <a:pt x="7" y="78"/>
                    <a:pt x="7" y="74"/>
                  </a:cubicBezTo>
                  <a:lnTo>
                    <a:pt x="109" y="74"/>
                  </a:lnTo>
                  <a:close/>
                  <a:moveTo>
                    <a:pt x="109" y="91"/>
                  </a:moveTo>
                  <a:cubicBezTo>
                    <a:pt x="109" y="95"/>
                    <a:pt x="109" y="98"/>
                    <a:pt x="109" y="101"/>
                  </a:cubicBezTo>
                  <a:cubicBezTo>
                    <a:pt x="7" y="101"/>
                    <a:pt x="7" y="101"/>
                    <a:pt x="7" y="101"/>
                  </a:cubicBezTo>
                  <a:cubicBezTo>
                    <a:pt x="7" y="98"/>
                    <a:pt x="7" y="95"/>
                    <a:pt x="7" y="91"/>
                  </a:cubicBezTo>
                  <a:lnTo>
                    <a:pt x="109" y="91"/>
                  </a:lnTo>
                  <a:close/>
                  <a:moveTo>
                    <a:pt x="109" y="108"/>
                  </a:moveTo>
                  <a:cubicBezTo>
                    <a:pt x="109" y="112"/>
                    <a:pt x="109" y="115"/>
                    <a:pt x="109" y="118"/>
                  </a:cubicBezTo>
                  <a:cubicBezTo>
                    <a:pt x="7" y="118"/>
                    <a:pt x="7" y="118"/>
                    <a:pt x="7" y="118"/>
                  </a:cubicBezTo>
                  <a:cubicBezTo>
                    <a:pt x="7" y="115"/>
                    <a:pt x="7" y="112"/>
                    <a:pt x="7" y="108"/>
                  </a:cubicBezTo>
                  <a:lnTo>
                    <a:pt x="109" y="108"/>
                  </a:lnTo>
                  <a:close/>
                  <a:moveTo>
                    <a:pt x="109" y="125"/>
                  </a:moveTo>
                  <a:cubicBezTo>
                    <a:pt x="109" y="129"/>
                    <a:pt x="109" y="132"/>
                    <a:pt x="109" y="135"/>
                  </a:cubicBezTo>
                  <a:cubicBezTo>
                    <a:pt x="7" y="135"/>
                    <a:pt x="7" y="135"/>
                    <a:pt x="7" y="135"/>
                  </a:cubicBezTo>
                  <a:cubicBezTo>
                    <a:pt x="7" y="132"/>
                    <a:pt x="7" y="129"/>
                    <a:pt x="7" y="125"/>
                  </a:cubicBezTo>
                  <a:lnTo>
                    <a:pt x="109" y="1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390" name="Freeform 36"/>
            <p:cNvSpPr/>
            <p:nvPr/>
          </p:nvSpPr>
          <p:spPr bwMode="auto">
            <a:xfrm>
              <a:off x="3300413" y="2862263"/>
              <a:ext cx="774700" cy="33338"/>
            </a:xfrm>
            <a:custGeom>
              <a:avLst/>
              <a:gdLst>
                <a:gd name="T0" fmla="*/ 0 w 488"/>
                <a:gd name="T1" fmla="*/ 0 h 21"/>
                <a:gd name="T2" fmla="*/ 0 w 488"/>
                <a:gd name="T3" fmla="*/ 21 h 21"/>
                <a:gd name="T4" fmla="*/ 488 w 488"/>
                <a:gd name="T5" fmla="*/ 21 h 21"/>
                <a:gd name="T6" fmla="*/ 488 w 488"/>
                <a:gd name="T7" fmla="*/ 0 h 21"/>
                <a:gd name="T8" fmla="*/ 245 w 488"/>
                <a:gd name="T9" fmla="*/ 0 h 21"/>
                <a:gd name="T10" fmla="*/ 0 w 488"/>
                <a:gd name="T11" fmla="*/ 0 h 21"/>
              </a:gdLst>
              <a:ahLst/>
              <a:cxnLst>
                <a:cxn ang="0">
                  <a:pos x="T0" y="T1"/>
                </a:cxn>
                <a:cxn ang="0">
                  <a:pos x="T2" y="T3"/>
                </a:cxn>
                <a:cxn ang="0">
                  <a:pos x="T4" y="T5"/>
                </a:cxn>
                <a:cxn ang="0">
                  <a:pos x="T6" y="T7"/>
                </a:cxn>
                <a:cxn ang="0">
                  <a:pos x="T8" y="T9"/>
                </a:cxn>
                <a:cxn ang="0">
                  <a:pos x="T10" y="T11"/>
                </a:cxn>
              </a:cxnLst>
              <a:rect l="0" t="0" r="r" b="b"/>
              <a:pathLst>
                <a:path w="488" h="21">
                  <a:moveTo>
                    <a:pt x="0" y="0"/>
                  </a:moveTo>
                  <a:lnTo>
                    <a:pt x="0" y="21"/>
                  </a:lnTo>
                  <a:lnTo>
                    <a:pt x="488" y="21"/>
                  </a:lnTo>
                  <a:lnTo>
                    <a:pt x="488" y="0"/>
                  </a:lnTo>
                  <a:lnTo>
                    <a:pt x="24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2" name="标题 1"/>
          <p:cNvSpPr>
            <a:spLocks noGrp="1"/>
          </p:cNvSpPr>
          <p:nvPr>
            <p:ph type="title"/>
          </p:nvPr>
        </p:nvSpPr>
        <p:spPr/>
        <p:txBody>
          <a:bodyPr/>
          <a:p>
            <a:r>
              <a:rPr lang="zh-CN" altLang="en-US" sz="3600" b="1"/>
              <a:t>组织的目标</a:t>
            </a:r>
            <a:endParaRPr lang="zh-CN" altLang="en-US" sz="3600" b="1"/>
          </a:p>
        </p:txBody>
      </p:sp>
      <p:sp>
        <p:nvSpPr>
          <p:cNvPr id="3" name="内容占位符 2"/>
          <p:cNvSpPr>
            <a:spLocks noGrp="1"/>
          </p:cNvSpPr>
          <p:nvPr>
            <p:ph idx="1"/>
          </p:nvPr>
        </p:nvSpPr>
        <p:spPr/>
        <p:txBody>
          <a:bodyPr/>
          <a:p>
            <a:pPr>
              <a:lnSpc>
                <a:spcPct val="140000"/>
              </a:lnSpc>
            </a:pPr>
            <a:r>
              <a:rPr lang="zh-CN" altLang="en-US" sz="2400"/>
              <a:t>企业：工、矿、商、贸</a:t>
            </a:r>
            <a:r>
              <a:rPr lang="en-US" altLang="zh-CN" sz="2400"/>
              <a:t>......</a:t>
            </a:r>
            <a:endParaRPr lang="en-US" altLang="zh-CN" sz="2400"/>
          </a:p>
          <a:p>
            <a:pPr>
              <a:lnSpc>
                <a:spcPct val="140000"/>
              </a:lnSpc>
            </a:pPr>
            <a:r>
              <a:rPr lang="zh-CN" altLang="en-US" sz="2400"/>
              <a:t>学校：大、中、小、幼</a:t>
            </a:r>
            <a:r>
              <a:rPr lang="en-US" altLang="zh-CN" sz="2400"/>
              <a:t>......</a:t>
            </a:r>
            <a:endParaRPr lang="en-US" altLang="zh-CN" sz="2400"/>
          </a:p>
          <a:p>
            <a:pPr>
              <a:lnSpc>
                <a:spcPct val="140000"/>
              </a:lnSpc>
            </a:pPr>
            <a:r>
              <a:rPr lang="zh-CN" altLang="en-US" sz="2400"/>
              <a:t>其他机构：中介、服务、培训</a:t>
            </a:r>
            <a:r>
              <a:rPr lang="en-US" altLang="zh-CN" sz="2400"/>
              <a:t>......</a:t>
            </a:r>
            <a:endParaRPr lang="en-US" altLang="zh-CN" sz="2400"/>
          </a:p>
          <a:p>
            <a:pPr>
              <a:lnSpc>
                <a:spcPct val="140000"/>
              </a:lnSpc>
            </a:pPr>
            <a:r>
              <a:rPr lang="zh-CN" altLang="en-US" sz="2400" dirty="0">
                <a:sym typeface="+mn-ea"/>
              </a:rPr>
              <a:t>组织成员的个人目标同组织目标的一致性，是确保组织目标实现的重要保证。</a:t>
            </a:r>
            <a:endParaRPr lang="zh-CN" altLang="en-US" sz="2400"/>
          </a:p>
          <a:p>
            <a:pPr>
              <a:lnSpc>
                <a:spcPct val="140000"/>
              </a:lnSpc>
            </a:pPr>
            <a:endParaRPr lang="zh-CN" altLang="en-US" sz="2400"/>
          </a:p>
          <a:p>
            <a:endParaRPr lang="zh-CN" altLang="en-US" sz="2400"/>
          </a:p>
          <a:p>
            <a:endParaRPr lang="zh-CN" altLang="en-US"/>
          </a:p>
          <a:p>
            <a:endParaRPr lang="zh-CN" altLang="en-US"/>
          </a:p>
          <a:p>
            <a:endParaRPr lang="zh-CN" altLang="en-US"/>
          </a:p>
        </p:txBody>
      </p:sp>
      <p:pic>
        <p:nvPicPr>
          <p:cNvPr id="39939" name="图片 39938" descr="unknown(371)"/>
          <p:cNvPicPr>
            <a:picLocks noChangeAspect="1"/>
          </p:cNvPicPr>
          <p:nvPr/>
        </p:nvPicPr>
        <p:blipFill>
          <a:blip r:embed="rId1"/>
          <a:stretch>
            <a:fillRect/>
          </a:stretch>
        </p:blipFill>
        <p:spPr>
          <a:xfrm>
            <a:off x="2943225" y="4562475"/>
            <a:ext cx="3535680" cy="22618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grpSp>
        <p:nvGrpSpPr>
          <p:cNvPr id="8" name="组合 7"/>
          <p:cNvGrpSpPr/>
          <p:nvPr/>
        </p:nvGrpSpPr>
        <p:grpSpPr>
          <a:xfrm>
            <a:off x="946785" y="1249680"/>
            <a:ext cx="7119461" cy="4524375"/>
            <a:chOff x="2881" y="592"/>
            <a:chExt cx="13636" cy="9500"/>
          </a:xfrm>
        </p:grpSpPr>
        <p:sp>
          <p:nvSpPr>
            <p:cNvPr id="152582" name="TextBox 5"/>
            <p:cNvSpPr txBox="1">
              <a:spLocks noChangeArrowheads="1"/>
            </p:cNvSpPr>
            <p:nvPr/>
          </p:nvSpPr>
          <p:spPr bwMode="auto">
            <a:xfrm>
              <a:off x="6440" y="3488"/>
              <a:ext cx="2822" cy="1112"/>
            </a:xfrm>
            <a:prstGeom prst="rect">
              <a:avLst/>
            </a:prstGeom>
            <a:noFill/>
            <a:ln w="9525">
              <a:noFill/>
              <a:miter lim="800000"/>
            </a:ln>
          </p:spPr>
          <p:txBody>
            <a:bodyPr wrap="square">
              <a:spAutoFit/>
            </a:bodyPr>
            <a:p>
              <a:pPr algn="ctr" fontAlgn="base">
                <a:spcBef>
                  <a:spcPct val="0"/>
                </a:spcBef>
                <a:spcAft>
                  <a:spcPct val="0"/>
                </a:spcAft>
              </a:pPr>
              <a:r>
                <a:rPr lang="zh-CN" altLang="en-US" sz="1500" b="1" dirty="0" smtClean="0">
                  <a:solidFill>
                    <a:srgbClr val="002060"/>
                  </a:solidFill>
                  <a:latin typeface="+mn-ea"/>
                </a:rPr>
                <a:t>绩效型</a:t>
              </a:r>
              <a:endParaRPr lang="en-US" altLang="zh-CN" sz="1500" b="1" dirty="0" smtClean="0">
                <a:solidFill>
                  <a:srgbClr val="002060"/>
                </a:solidFill>
                <a:latin typeface="+mn-ea"/>
              </a:endParaRPr>
            </a:p>
            <a:p>
              <a:pPr algn="ctr" fontAlgn="base">
                <a:spcBef>
                  <a:spcPct val="0"/>
                </a:spcBef>
                <a:spcAft>
                  <a:spcPct val="0"/>
                </a:spcAft>
              </a:pPr>
              <a:r>
                <a:rPr lang="zh-CN" altLang="en-US" sz="1350" b="1" dirty="0" smtClean="0">
                  <a:solidFill>
                    <a:srgbClr val="FF0000"/>
                  </a:solidFill>
                  <a:latin typeface="隶书" panose="02010509060101010101" pitchFamily="49" charset="-122"/>
                  <a:ea typeface="隶书" panose="02010509060101010101" pitchFamily="49" charset="-122"/>
                </a:rPr>
                <a:t>关注工作和业绩</a:t>
              </a:r>
              <a:endParaRPr lang="zh-CN" altLang="en-US" sz="1350" b="1" dirty="0" smtClean="0">
                <a:solidFill>
                  <a:srgbClr val="FF0000"/>
                </a:solidFill>
                <a:latin typeface="隶书" panose="02010509060101010101" pitchFamily="49" charset="-122"/>
                <a:ea typeface="隶书" panose="02010509060101010101" pitchFamily="49" charset="-122"/>
              </a:endParaRPr>
            </a:p>
          </p:txBody>
        </p:sp>
        <p:sp>
          <p:nvSpPr>
            <p:cNvPr id="152583" name="TextBox 6"/>
            <p:cNvSpPr txBox="1">
              <a:spLocks noChangeArrowheads="1"/>
            </p:cNvSpPr>
            <p:nvPr/>
          </p:nvSpPr>
          <p:spPr bwMode="auto">
            <a:xfrm>
              <a:off x="9729" y="2077"/>
              <a:ext cx="2822" cy="1112"/>
            </a:xfrm>
            <a:prstGeom prst="rect">
              <a:avLst/>
            </a:prstGeom>
            <a:noFill/>
            <a:ln w="9525">
              <a:noFill/>
              <a:miter lim="800000"/>
            </a:ln>
          </p:spPr>
          <p:txBody>
            <a:bodyPr wrap="square">
              <a:spAutoFit/>
            </a:bodyPr>
            <a:p>
              <a:pPr algn="ctr" fontAlgn="base">
                <a:spcBef>
                  <a:spcPct val="0"/>
                </a:spcBef>
                <a:spcAft>
                  <a:spcPct val="0"/>
                </a:spcAft>
              </a:pPr>
              <a:r>
                <a:rPr lang="zh-CN" altLang="en-US" sz="1500" b="1" dirty="0" smtClean="0">
                  <a:solidFill>
                    <a:srgbClr val="002060"/>
                  </a:solidFill>
                  <a:latin typeface="华文中宋" panose="02010600040101010101" pitchFamily="2" charset="-122"/>
                </a:rPr>
                <a:t>学习型</a:t>
              </a:r>
              <a:endParaRPr lang="en-US" altLang="zh-CN" sz="1500" b="1" dirty="0" smtClean="0">
                <a:solidFill>
                  <a:srgbClr val="002060"/>
                </a:solidFill>
                <a:latin typeface="华文中宋" panose="02010600040101010101" pitchFamily="2" charset="-122"/>
              </a:endParaRPr>
            </a:p>
            <a:p>
              <a:pPr algn="ctr" fontAlgn="base">
                <a:spcBef>
                  <a:spcPct val="0"/>
                </a:spcBef>
                <a:spcAft>
                  <a:spcPct val="0"/>
                </a:spcAft>
              </a:pPr>
              <a:r>
                <a:rPr lang="zh-CN" altLang="en-US" sz="1350" b="1" dirty="0" smtClean="0">
                  <a:solidFill>
                    <a:srgbClr val="FF0000"/>
                  </a:solidFill>
                  <a:latin typeface="隶书" panose="02010509060101010101" pitchFamily="49" charset="-122"/>
                  <a:ea typeface="隶书" panose="02010509060101010101" pitchFamily="49" charset="-122"/>
                </a:rPr>
                <a:t>关注系统和心智</a:t>
              </a:r>
              <a:endParaRPr lang="zh-CN" altLang="en-US" sz="1350" b="1" dirty="0" smtClean="0">
                <a:solidFill>
                  <a:srgbClr val="FF0000"/>
                </a:solidFill>
                <a:latin typeface="隶书" panose="02010509060101010101" pitchFamily="49" charset="-122"/>
                <a:ea typeface="隶书" panose="02010509060101010101" pitchFamily="49" charset="-122"/>
              </a:endParaRPr>
            </a:p>
          </p:txBody>
        </p:sp>
        <p:sp>
          <p:nvSpPr>
            <p:cNvPr id="34" name="TextBox 5"/>
            <p:cNvSpPr txBox="1">
              <a:spLocks noChangeArrowheads="1"/>
            </p:cNvSpPr>
            <p:nvPr/>
          </p:nvSpPr>
          <p:spPr bwMode="auto">
            <a:xfrm>
              <a:off x="2881" y="5348"/>
              <a:ext cx="2822" cy="1112"/>
            </a:xfrm>
            <a:prstGeom prst="rect">
              <a:avLst/>
            </a:prstGeom>
            <a:noFill/>
            <a:ln w="9525">
              <a:noFill/>
              <a:miter lim="800000"/>
            </a:ln>
          </p:spPr>
          <p:txBody>
            <a:bodyPr wrap="square">
              <a:spAutoFit/>
            </a:bodyPr>
            <a:p>
              <a:pPr algn="ctr" fontAlgn="base">
                <a:spcBef>
                  <a:spcPct val="0"/>
                </a:spcBef>
                <a:spcAft>
                  <a:spcPct val="0"/>
                </a:spcAft>
              </a:pPr>
              <a:r>
                <a:rPr lang="zh-CN" altLang="en-US" sz="1500" b="1" dirty="0" smtClean="0">
                  <a:solidFill>
                    <a:srgbClr val="002060"/>
                  </a:solidFill>
                  <a:latin typeface="+mn-ea"/>
                </a:rPr>
                <a:t>任性型</a:t>
              </a:r>
              <a:endParaRPr lang="en-US" altLang="zh-CN" sz="1500" b="1" dirty="0" smtClean="0">
                <a:solidFill>
                  <a:srgbClr val="002060"/>
                </a:solidFill>
                <a:latin typeface="+mn-ea"/>
              </a:endParaRPr>
            </a:p>
            <a:p>
              <a:pPr algn="ctr" fontAlgn="base">
                <a:spcBef>
                  <a:spcPct val="0"/>
                </a:spcBef>
                <a:spcAft>
                  <a:spcPct val="0"/>
                </a:spcAft>
              </a:pPr>
              <a:r>
                <a:rPr lang="zh-CN" altLang="en-US" sz="1350" b="1" dirty="0" smtClean="0">
                  <a:solidFill>
                    <a:srgbClr val="FF0000"/>
                  </a:solidFill>
                  <a:latin typeface="隶书" panose="02010509060101010101" pitchFamily="49" charset="-122"/>
                  <a:ea typeface="隶书" panose="02010509060101010101" pitchFamily="49" charset="-122"/>
                </a:rPr>
                <a:t>关注感觉和欲望</a:t>
              </a:r>
              <a:endParaRPr lang="zh-CN" altLang="en-US" sz="1350" b="1" dirty="0" smtClean="0">
                <a:solidFill>
                  <a:srgbClr val="FF0000"/>
                </a:solidFill>
                <a:latin typeface="隶书" panose="02010509060101010101" pitchFamily="49" charset="-122"/>
                <a:ea typeface="隶书" panose="02010509060101010101" pitchFamily="49" charset="-122"/>
              </a:endParaRPr>
            </a:p>
          </p:txBody>
        </p:sp>
        <p:grpSp>
          <p:nvGrpSpPr>
            <p:cNvPr id="7" name="组合 6"/>
            <p:cNvGrpSpPr/>
            <p:nvPr/>
          </p:nvGrpSpPr>
          <p:grpSpPr>
            <a:xfrm>
              <a:off x="5971" y="592"/>
              <a:ext cx="10546" cy="9500"/>
              <a:chOff x="5971" y="663"/>
              <a:chExt cx="10546" cy="9500"/>
            </a:xfrm>
          </p:grpSpPr>
          <p:pic>
            <p:nvPicPr>
              <p:cNvPr id="152579" name="图片 2"/>
              <p:cNvPicPr>
                <a:picLocks noChangeAspect="1"/>
              </p:cNvPicPr>
              <p:nvPr/>
            </p:nvPicPr>
            <p:blipFill>
              <a:blip r:embed="rId1" cstate="print"/>
              <a:srcRect/>
              <a:stretch>
                <a:fillRect/>
              </a:stretch>
            </p:blipFill>
            <p:spPr bwMode="auto">
              <a:xfrm>
                <a:off x="5971" y="4583"/>
                <a:ext cx="3330" cy="2537"/>
              </a:xfrm>
              <a:prstGeom prst="rect">
                <a:avLst/>
              </a:prstGeom>
              <a:noFill/>
              <a:ln w="9525">
                <a:noFill/>
                <a:miter lim="800000"/>
                <a:headEnd/>
                <a:tailEnd/>
              </a:ln>
            </p:spPr>
          </p:pic>
          <p:pic>
            <p:nvPicPr>
              <p:cNvPr id="152580" name="图片 3"/>
              <p:cNvPicPr>
                <a:picLocks noChangeAspect="1"/>
              </p:cNvPicPr>
              <p:nvPr/>
            </p:nvPicPr>
            <p:blipFill>
              <a:blip r:embed="rId2" cstate="print"/>
              <a:srcRect/>
              <a:stretch>
                <a:fillRect/>
              </a:stretch>
            </p:blipFill>
            <p:spPr bwMode="auto">
              <a:xfrm>
                <a:off x="13115" y="1677"/>
                <a:ext cx="3402" cy="2409"/>
              </a:xfrm>
              <a:prstGeom prst="rect">
                <a:avLst/>
              </a:prstGeom>
              <a:noFill/>
              <a:ln w="9525">
                <a:solidFill>
                  <a:schemeClr val="tx1"/>
                </a:solidFill>
                <a:miter lim="800000"/>
                <a:headEnd/>
                <a:tailEnd/>
              </a:ln>
            </p:spPr>
          </p:pic>
          <p:pic>
            <p:nvPicPr>
              <p:cNvPr id="152581" name="图片 4"/>
              <p:cNvPicPr>
                <a:picLocks noChangeAspect="1"/>
              </p:cNvPicPr>
              <p:nvPr/>
            </p:nvPicPr>
            <p:blipFill>
              <a:blip r:embed="rId3" cstate="print"/>
              <a:srcRect/>
              <a:stretch>
                <a:fillRect/>
              </a:stretch>
            </p:blipFill>
            <p:spPr bwMode="auto">
              <a:xfrm>
                <a:off x="9600" y="3214"/>
                <a:ext cx="3304" cy="2318"/>
              </a:xfrm>
              <a:prstGeom prst="rect">
                <a:avLst/>
              </a:prstGeom>
              <a:noFill/>
              <a:ln w="9525">
                <a:solidFill>
                  <a:schemeClr val="tx1"/>
                </a:solidFill>
                <a:miter lim="800000"/>
                <a:headEnd/>
                <a:tailEnd/>
              </a:ln>
            </p:spPr>
          </p:pic>
          <p:sp>
            <p:nvSpPr>
              <p:cNvPr id="152584" name="TextBox 7"/>
              <p:cNvSpPr txBox="1">
                <a:spLocks noChangeArrowheads="1"/>
              </p:cNvSpPr>
              <p:nvPr/>
            </p:nvSpPr>
            <p:spPr bwMode="auto">
              <a:xfrm>
                <a:off x="13582" y="663"/>
                <a:ext cx="2822" cy="1693"/>
              </a:xfrm>
              <a:prstGeom prst="rect">
                <a:avLst/>
              </a:prstGeom>
              <a:noFill/>
              <a:ln w="9525">
                <a:noFill/>
                <a:miter lim="800000"/>
              </a:ln>
            </p:spPr>
            <p:txBody>
              <a:bodyPr wrap="square">
                <a:spAutoFit/>
              </a:bodyPr>
              <a:p>
                <a:pPr algn="ctr" fontAlgn="base">
                  <a:spcBef>
                    <a:spcPct val="0"/>
                  </a:spcBef>
                  <a:spcAft>
                    <a:spcPct val="0"/>
                  </a:spcAft>
                </a:pPr>
                <a:r>
                  <a:rPr lang="zh-CN" altLang="en-US" sz="1500" b="1" dirty="0" smtClean="0">
                    <a:solidFill>
                      <a:srgbClr val="002060"/>
                    </a:solidFill>
                    <a:latin typeface="华文中宋" panose="02010600040101010101" pitchFamily="2" charset="-122"/>
                  </a:rPr>
                  <a:t>幸福型</a:t>
                </a:r>
                <a:endParaRPr lang="en-US" altLang="zh-CN" sz="1500" b="1" dirty="0" smtClean="0">
                  <a:solidFill>
                    <a:srgbClr val="002060"/>
                  </a:solidFill>
                  <a:latin typeface="华文中宋" panose="02010600040101010101" pitchFamily="2" charset="-122"/>
                </a:endParaRPr>
              </a:p>
              <a:p>
                <a:pPr algn="ctr" fontAlgn="base">
                  <a:spcBef>
                    <a:spcPct val="0"/>
                  </a:spcBef>
                  <a:spcAft>
                    <a:spcPct val="0"/>
                  </a:spcAft>
                </a:pPr>
                <a:r>
                  <a:rPr lang="zh-CN" altLang="en-US" sz="1350" b="1" dirty="0" smtClean="0">
                    <a:solidFill>
                      <a:srgbClr val="FF0000"/>
                    </a:solidFill>
                    <a:latin typeface="隶书" panose="02010509060101010101" pitchFamily="49" charset="-122"/>
                    <a:ea typeface="隶书" panose="02010509060101010101" pitchFamily="49" charset="-122"/>
                  </a:rPr>
                  <a:t>关注场域和意义</a:t>
                </a:r>
                <a:endParaRPr lang="en-US" altLang="zh-CN" sz="1350" b="1" dirty="0" smtClean="0">
                  <a:solidFill>
                    <a:srgbClr val="FF0000"/>
                  </a:solidFill>
                  <a:latin typeface="隶书" panose="02010509060101010101" pitchFamily="49" charset="-122"/>
                  <a:ea typeface="隶书" panose="02010509060101010101" pitchFamily="49" charset="-122"/>
                </a:endParaRPr>
              </a:p>
              <a:p>
                <a:pPr algn="ctr" fontAlgn="base">
                  <a:spcBef>
                    <a:spcPct val="0"/>
                  </a:spcBef>
                  <a:spcAft>
                    <a:spcPct val="0"/>
                  </a:spcAft>
                </a:pPr>
                <a:endParaRPr lang="zh-CN" altLang="en-US" b="1" dirty="0" smtClean="0">
                  <a:solidFill>
                    <a:srgbClr val="002060"/>
                  </a:solidFill>
                  <a:latin typeface="华文中宋" panose="02010600040101010101" pitchFamily="2" charset="-122"/>
                </a:endParaRPr>
              </a:p>
            </p:txBody>
          </p:sp>
          <p:sp>
            <p:nvSpPr>
              <p:cNvPr id="10" name="上弧形箭头 9"/>
              <p:cNvSpPr/>
              <p:nvPr/>
            </p:nvSpPr>
            <p:spPr>
              <a:xfrm rot="20553861">
                <a:off x="6538" y="840"/>
                <a:ext cx="6892" cy="1590"/>
              </a:xfrm>
              <a:prstGeom prst="curvedDownArrow">
                <a:avLst>
                  <a:gd name="adj1" fmla="val 23825"/>
                  <a:gd name="adj2" fmla="val 42857"/>
                  <a:gd name="adj3" fmla="val 270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fontAlgn="base">
                  <a:spcBef>
                    <a:spcPct val="0"/>
                  </a:spcBef>
                  <a:spcAft>
                    <a:spcPct val="0"/>
                  </a:spcAft>
                  <a:defRPr/>
                </a:pPr>
                <a:endParaRPr lang="zh-CN" altLang="en-US" b="1">
                  <a:solidFill>
                    <a:srgbClr val="000000"/>
                  </a:solidFill>
                </a:endParaRPr>
              </a:p>
            </p:txBody>
          </p:sp>
          <p:grpSp>
            <p:nvGrpSpPr>
              <p:cNvPr id="4" name="组合 17"/>
              <p:cNvGrpSpPr/>
              <p:nvPr/>
            </p:nvGrpSpPr>
            <p:grpSpPr>
              <a:xfrm>
                <a:off x="11414" y="6082"/>
                <a:ext cx="4196" cy="4081"/>
                <a:chOff x="1907704" y="978842"/>
                <a:chExt cx="5256550" cy="5258470"/>
              </a:xfrm>
              <a:solidFill>
                <a:schemeClr val="bg1"/>
              </a:solidFill>
            </p:grpSpPr>
            <p:grpSp>
              <p:nvGrpSpPr>
                <p:cNvPr id="5" name="组合 22"/>
                <p:cNvGrpSpPr/>
                <p:nvPr/>
              </p:nvGrpSpPr>
              <p:grpSpPr>
                <a:xfrm>
                  <a:off x="1907704" y="978842"/>
                  <a:ext cx="5256550" cy="5258470"/>
                  <a:chOff x="1907704" y="978842"/>
                  <a:chExt cx="5256550" cy="5258470"/>
                </a:xfrm>
                <a:grpFill/>
              </p:grpSpPr>
              <p:sp>
                <p:nvSpPr>
                  <p:cNvPr id="26" name="椭圆 4"/>
                  <p:cNvSpPr/>
                  <p:nvPr/>
                </p:nvSpPr>
                <p:spPr>
                  <a:xfrm>
                    <a:off x="1907704" y="978842"/>
                    <a:ext cx="5256550" cy="525847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b="1" dirty="0">
                      <a:latin typeface="+mn-ea"/>
                    </a:endParaRPr>
                  </a:p>
                </p:txBody>
              </p:sp>
              <p:sp>
                <p:nvSpPr>
                  <p:cNvPr id="27" name="TextBox 26"/>
                  <p:cNvSpPr txBox="1"/>
                  <p:nvPr/>
                </p:nvSpPr>
                <p:spPr>
                  <a:xfrm>
                    <a:off x="3044263" y="1674387"/>
                    <a:ext cx="2917388" cy="809194"/>
                  </a:xfrm>
                  <a:prstGeom prst="rect">
                    <a:avLst/>
                  </a:prstGeom>
                  <a:noFill/>
                </p:spPr>
                <p:txBody>
                  <a:bodyPr wrap="square" rtlCol="0">
                    <a:spAutoFit/>
                  </a:bodyPr>
                  <a:p>
                    <a:pPr algn="ctr"/>
                    <a:r>
                      <a:rPr lang="zh-CN" altLang="en-US" sz="1350" b="1" dirty="0" smtClean="0">
                        <a:solidFill>
                          <a:srgbClr val="C00000"/>
                        </a:solidFill>
                        <a:latin typeface="+mn-ea"/>
                      </a:rPr>
                      <a:t>幸福型组织</a:t>
                    </a:r>
                    <a:endParaRPr lang="zh-CN" altLang="en-US" sz="1350" b="1" dirty="0">
                      <a:solidFill>
                        <a:srgbClr val="C00000"/>
                      </a:solidFill>
                      <a:latin typeface="+mn-ea"/>
                    </a:endParaRPr>
                  </a:p>
                </p:txBody>
              </p:sp>
            </p:grpSp>
            <p:grpSp>
              <p:nvGrpSpPr>
                <p:cNvPr id="6" name="组合 5"/>
                <p:cNvGrpSpPr/>
                <p:nvPr/>
              </p:nvGrpSpPr>
              <p:grpSpPr>
                <a:xfrm>
                  <a:off x="2699792" y="2584068"/>
                  <a:ext cx="3744416" cy="3653244"/>
                  <a:chOff x="2699792" y="2584068"/>
                  <a:chExt cx="3744416" cy="3653244"/>
                </a:xfrm>
                <a:grpFill/>
              </p:grpSpPr>
              <p:sp>
                <p:nvSpPr>
                  <p:cNvPr id="24" name="椭圆 23"/>
                  <p:cNvSpPr/>
                  <p:nvPr/>
                </p:nvSpPr>
                <p:spPr>
                  <a:xfrm>
                    <a:off x="2699792" y="2584068"/>
                    <a:ext cx="3744416" cy="3653244"/>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b="1">
                      <a:latin typeface="+mn-ea"/>
                    </a:endParaRPr>
                  </a:p>
                </p:txBody>
              </p:sp>
              <p:sp>
                <p:nvSpPr>
                  <p:cNvPr id="25" name="TextBox 24"/>
                  <p:cNvSpPr txBox="1"/>
                  <p:nvPr/>
                </p:nvSpPr>
                <p:spPr>
                  <a:xfrm>
                    <a:off x="3186333" y="3168500"/>
                    <a:ext cx="2795140" cy="809194"/>
                  </a:xfrm>
                  <a:prstGeom prst="rect">
                    <a:avLst/>
                  </a:prstGeom>
                  <a:noFill/>
                </p:spPr>
                <p:txBody>
                  <a:bodyPr wrap="square" rtlCol="0">
                    <a:spAutoFit/>
                  </a:bodyPr>
                  <a:p>
                    <a:pPr algn="ctr"/>
                    <a:r>
                      <a:rPr lang="zh-CN" altLang="en-US" sz="1350" b="1" dirty="0" smtClean="0">
                        <a:latin typeface="+mn-ea"/>
                      </a:rPr>
                      <a:t>学习型组织</a:t>
                    </a:r>
                    <a:endParaRPr lang="zh-CN" altLang="en-US" sz="1350" b="1" dirty="0">
                      <a:latin typeface="+mn-ea"/>
                    </a:endParaRPr>
                  </a:p>
                </p:txBody>
              </p:sp>
            </p:grpSp>
            <p:grpSp>
              <p:nvGrpSpPr>
                <p:cNvPr id="9" name="组合 2"/>
                <p:cNvGrpSpPr/>
                <p:nvPr/>
              </p:nvGrpSpPr>
              <p:grpSpPr>
                <a:xfrm>
                  <a:off x="3551155" y="4221088"/>
                  <a:ext cx="2108983" cy="2016224"/>
                  <a:chOff x="3583210" y="4221088"/>
                  <a:chExt cx="2108983" cy="2016224"/>
                </a:xfrm>
                <a:grpFill/>
              </p:grpSpPr>
              <p:sp>
                <p:nvSpPr>
                  <p:cNvPr id="22" name="椭圆 21"/>
                  <p:cNvSpPr/>
                  <p:nvPr/>
                </p:nvSpPr>
                <p:spPr>
                  <a:xfrm>
                    <a:off x="3583210" y="4221088"/>
                    <a:ext cx="2108983" cy="20162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b="1">
                      <a:latin typeface="+mn-ea"/>
                    </a:endParaRPr>
                  </a:p>
                </p:txBody>
              </p:sp>
              <p:sp>
                <p:nvSpPr>
                  <p:cNvPr id="23" name="TextBox 22"/>
                  <p:cNvSpPr txBox="1"/>
                  <p:nvPr/>
                </p:nvSpPr>
                <p:spPr>
                  <a:xfrm>
                    <a:off x="3786667" y="4629840"/>
                    <a:ext cx="1745475" cy="1370990"/>
                  </a:xfrm>
                  <a:prstGeom prst="rect">
                    <a:avLst/>
                  </a:prstGeom>
                  <a:noFill/>
                </p:spPr>
                <p:txBody>
                  <a:bodyPr wrap="square" rtlCol="0">
                    <a:spAutoFit/>
                  </a:bodyPr>
                  <a:p>
                    <a:pPr algn="ctr"/>
                    <a:r>
                      <a:rPr lang="zh-CN" altLang="en-US" sz="1350" b="1" dirty="0" smtClean="0">
                        <a:latin typeface="+mn-ea"/>
                      </a:rPr>
                      <a:t>绩效型组织</a:t>
                    </a:r>
                    <a:endParaRPr lang="zh-CN" altLang="en-US" sz="1350" b="1" dirty="0">
                      <a:latin typeface="+mn-ea"/>
                    </a:endParaRPr>
                  </a:p>
                </p:txBody>
              </p:sp>
            </p:grpSp>
          </p:grpSp>
        </p:grpSp>
      </p:grpSp>
      <p:sp>
        <p:nvSpPr>
          <p:cNvPr id="152586" name="TextBox 10"/>
          <p:cNvSpPr txBox="1">
            <a:spLocks noChangeArrowheads="1"/>
          </p:cNvSpPr>
          <p:nvPr/>
        </p:nvSpPr>
        <p:spPr bwMode="auto">
          <a:xfrm>
            <a:off x="219075" y="351790"/>
            <a:ext cx="3429635" cy="460375"/>
          </a:xfrm>
          <a:prstGeom prst="rect">
            <a:avLst/>
          </a:prstGeom>
          <a:noFill/>
          <a:ln w="9525">
            <a:noFill/>
            <a:miter lim="800000"/>
          </a:ln>
        </p:spPr>
        <p:txBody>
          <a:bodyPr wrap="square">
            <a:spAutoFit/>
          </a:bodyPr>
          <a:p>
            <a:pPr fontAlgn="base">
              <a:spcBef>
                <a:spcPct val="0"/>
              </a:spcBef>
              <a:spcAft>
                <a:spcPct val="0"/>
              </a:spcAft>
            </a:pPr>
            <a:r>
              <a:rPr lang="zh-CN" altLang="en-US" sz="2400" b="1" dirty="0" smtClean="0">
                <a:solidFill>
                  <a:srgbClr val="002060"/>
                </a:solidFill>
                <a:latin typeface="华文中宋" panose="02010600040101010101" pitchFamily="2" charset="-122"/>
              </a:rPr>
              <a:t>（</a:t>
            </a:r>
            <a:r>
              <a:rPr lang="en-US" altLang="zh-CN" sz="2400" b="1" dirty="0" smtClean="0">
                <a:solidFill>
                  <a:srgbClr val="002060"/>
                </a:solidFill>
                <a:latin typeface="华文中宋" panose="02010600040101010101" pitchFamily="2" charset="-122"/>
              </a:rPr>
              <a:t>1</a:t>
            </a:r>
            <a:r>
              <a:rPr lang="zh-CN" altLang="en-US" sz="2400" b="1" dirty="0" smtClean="0">
                <a:solidFill>
                  <a:srgbClr val="002060"/>
                </a:solidFill>
                <a:latin typeface="华文中宋" panose="02010600040101010101" pitchFamily="2" charset="-122"/>
              </a:rPr>
              <a:t>）组织进化与特征</a:t>
            </a:r>
            <a:endParaRPr lang="zh-CN" altLang="en-US" sz="2400" b="1" dirty="0" smtClean="0">
              <a:solidFill>
                <a:srgbClr val="002060"/>
              </a:solidFill>
              <a:latin typeface="华文中宋" panose="02010600040101010101" pitchFamily="2" charset="-122"/>
            </a:endParaRPr>
          </a:p>
        </p:txBody>
      </p:sp>
      <p:pic>
        <p:nvPicPr>
          <p:cNvPr id="72708" name="Picture 4" descr="http://p0.so.qhimg.com/bdr/_240_/t01137afe629602170f.jpg"/>
          <p:cNvPicPr>
            <a:picLocks noChangeAspect="1" noChangeArrowheads="1"/>
          </p:cNvPicPr>
          <p:nvPr/>
        </p:nvPicPr>
        <p:blipFill>
          <a:blip r:embed="rId4" cstate="print"/>
          <a:srcRect/>
          <a:stretch>
            <a:fillRect/>
          </a:stretch>
        </p:blipFill>
        <p:spPr bwMode="auto">
          <a:xfrm>
            <a:off x="698659" y="4211955"/>
            <a:ext cx="1732121" cy="107203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3" name="内容占位符 2"/>
          <p:cNvSpPr>
            <a:spLocks noGrp="1"/>
          </p:cNvSpPr>
          <p:nvPr>
            <p:ph idx="1"/>
          </p:nvPr>
        </p:nvSpPr>
        <p:spPr>
          <a:xfrm>
            <a:off x="636270" y="2405063"/>
            <a:ext cx="250984" cy="184309"/>
          </a:xfrm>
        </p:spPr>
        <p:txBody>
          <a:bodyPr>
            <a:normAutofit fontScale="25000"/>
          </a:bodyPr>
          <a:p>
            <a:endParaRPr lang="zh-CN" altLang="en-US"/>
          </a:p>
        </p:txBody>
      </p:sp>
      <p:grpSp>
        <p:nvGrpSpPr>
          <p:cNvPr id="5" name="组合 4"/>
          <p:cNvGrpSpPr/>
          <p:nvPr/>
        </p:nvGrpSpPr>
        <p:grpSpPr>
          <a:xfrm>
            <a:off x="402908" y="729662"/>
            <a:ext cx="7610475" cy="4961049"/>
            <a:chOff x="836" y="-1816"/>
            <a:chExt cx="15980" cy="11978"/>
          </a:xfrm>
        </p:grpSpPr>
        <p:sp>
          <p:nvSpPr>
            <p:cNvPr id="297986" name="WordArt 2"/>
            <p:cNvSpPr>
              <a:spLocks noChangeArrowheads="1" noChangeShapeType="1" noTextEdit="1"/>
            </p:cNvSpPr>
            <p:nvPr/>
          </p:nvSpPr>
          <p:spPr bwMode="auto">
            <a:xfrm>
              <a:off x="8337" y="3156"/>
              <a:ext cx="2277" cy="1730"/>
            </a:xfrm>
            <a:prstGeom prst="rect">
              <a:avLst/>
            </a:prstGeom>
            <a:ln>
              <a:noFill/>
            </a:ln>
          </p:spPr>
          <p:txBody>
            <a:bodyPr wrap="none" fromWordArt="1">
              <a:prstTxWarp prst="textPlain">
                <a:avLst>
                  <a:gd name="adj" fmla="val 50000"/>
                </a:avLst>
              </a:prstTxWarp>
            </a:bodyPr>
            <a:p>
              <a:pPr algn="ctr" fontAlgn="base">
                <a:spcBef>
                  <a:spcPct val="0"/>
                </a:spcBef>
                <a:spcAft>
                  <a:spcPct val="0"/>
                </a:spcAft>
              </a:pPr>
              <a:r>
                <a:rPr lang="zh-CN" altLang="en-US" sz="2100" b="1" kern="10" dirty="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rPr>
                <a:t>人</a:t>
              </a:r>
              <a:endParaRPr lang="zh-CN" altLang="en-US" sz="2100" b="1" kern="10" dirty="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endParaRPr>
            </a:p>
          </p:txBody>
        </p:sp>
        <p:sp>
          <p:nvSpPr>
            <p:cNvPr id="297987" name="Text Box 3"/>
            <p:cNvSpPr txBox="1">
              <a:spLocks noChangeArrowheads="1"/>
            </p:cNvSpPr>
            <p:nvPr/>
          </p:nvSpPr>
          <p:spPr bwMode="auto">
            <a:xfrm>
              <a:off x="6422" y="2433"/>
              <a:ext cx="6110" cy="722"/>
            </a:xfrm>
            <a:prstGeom prst="rect">
              <a:avLst/>
            </a:prstGeom>
            <a:noFill/>
            <a:ln w="9525">
              <a:noFill/>
              <a:miter lim="800000"/>
            </a:ln>
          </p:spPr>
          <p:txBody>
            <a:bodyPr>
              <a:spAutoFit/>
            </a:bodyPr>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组织</a:t>
              </a:r>
              <a:r>
                <a:rPr kumimoji="1" lang="en-US" altLang="zh-CN" sz="1350" b="1" dirty="0" smtClean="0">
                  <a:solidFill>
                    <a:schemeClr val="tx1"/>
                  </a:solidFill>
                  <a:latin typeface="Times New Roman" panose="02020603050405020304" pitchFamily="18" charset="0"/>
                </a:rPr>
                <a:t>/</a:t>
              </a:r>
              <a:r>
                <a:rPr kumimoji="1" lang="zh-CN" altLang="en-US" sz="1350" b="1" dirty="0" smtClean="0">
                  <a:solidFill>
                    <a:schemeClr val="tx1"/>
                  </a:solidFill>
                  <a:latin typeface="Times New Roman" panose="02020603050405020304" pitchFamily="18" charset="0"/>
                </a:rPr>
                <a:t>个人：使命、愿景</a:t>
              </a:r>
              <a:endParaRPr kumimoji="1" lang="zh-CN" altLang="en-US" sz="1350" b="1" dirty="0" smtClean="0">
                <a:solidFill>
                  <a:schemeClr val="tx1"/>
                </a:solidFill>
                <a:latin typeface="Times New Roman" panose="02020603050405020304" pitchFamily="18" charset="0"/>
              </a:endParaRPr>
            </a:p>
          </p:txBody>
        </p:sp>
        <p:sp>
          <p:nvSpPr>
            <p:cNvPr id="297991" name="Text Box 7"/>
            <p:cNvSpPr txBox="1">
              <a:spLocks noChangeArrowheads="1"/>
            </p:cNvSpPr>
            <p:nvPr/>
          </p:nvSpPr>
          <p:spPr bwMode="auto">
            <a:xfrm>
              <a:off x="6662" y="4318"/>
              <a:ext cx="2395" cy="722"/>
            </a:xfrm>
            <a:prstGeom prst="rect">
              <a:avLst/>
            </a:prstGeom>
            <a:noFill/>
            <a:ln w="9525">
              <a:noFill/>
              <a:miter lim="800000"/>
            </a:ln>
          </p:spPr>
          <p:txBody>
            <a:bodyPr>
              <a:spAutoFit/>
            </a:bodyPr>
            <a:p>
              <a:pP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氛围和谐</a:t>
              </a:r>
              <a:endParaRPr kumimoji="1" lang="zh-CN" altLang="en-US" sz="1350" b="1" dirty="0" smtClean="0">
                <a:solidFill>
                  <a:schemeClr val="tx1"/>
                </a:solidFill>
                <a:latin typeface="Times New Roman" panose="02020603050405020304" pitchFamily="18" charset="0"/>
              </a:endParaRPr>
            </a:p>
          </p:txBody>
        </p:sp>
        <p:sp>
          <p:nvSpPr>
            <p:cNvPr id="297992" name="Text Box 8"/>
            <p:cNvSpPr txBox="1">
              <a:spLocks noChangeArrowheads="1"/>
            </p:cNvSpPr>
            <p:nvPr/>
          </p:nvSpPr>
          <p:spPr bwMode="auto">
            <a:xfrm>
              <a:off x="10391" y="3867"/>
              <a:ext cx="3218" cy="1223"/>
            </a:xfrm>
            <a:prstGeom prst="rect">
              <a:avLst/>
            </a:prstGeom>
            <a:noFill/>
            <a:ln w="9525">
              <a:noFill/>
              <a:miter lim="800000"/>
            </a:ln>
          </p:spPr>
          <p:txBody>
            <a:bodyPr>
              <a:spAutoFit/>
            </a:bodyPr>
            <a:p>
              <a:pP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战略</a:t>
              </a:r>
              <a:endParaRPr kumimoji="1" lang="zh-CN" altLang="en-US" sz="1350" b="1" dirty="0" smtClean="0">
                <a:solidFill>
                  <a:schemeClr val="tx1"/>
                </a:solidFill>
                <a:latin typeface="Times New Roman" panose="02020603050405020304" pitchFamily="18" charset="0"/>
              </a:endParaRPr>
            </a:p>
            <a:p>
              <a:pP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管理机制</a:t>
              </a:r>
              <a:endParaRPr kumimoji="1" lang="zh-CN" altLang="en-US" sz="1350" b="1" dirty="0" smtClean="0">
                <a:solidFill>
                  <a:schemeClr val="tx1"/>
                </a:solidFill>
                <a:latin typeface="Times New Roman" panose="02020603050405020304" pitchFamily="18" charset="0"/>
              </a:endParaRPr>
            </a:p>
          </p:txBody>
        </p:sp>
        <p:sp>
          <p:nvSpPr>
            <p:cNvPr id="297993" name="Text Box 9" descr="50%"/>
            <p:cNvSpPr txBox="1">
              <a:spLocks noChangeArrowheads="1"/>
            </p:cNvSpPr>
            <p:nvPr/>
          </p:nvSpPr>
          <p:spPr bwMode="auto">
            <a:xfrm>
              <a:off x="8577" y="3638"/>
              <a:ext cx="1738" cy="1223"/>
            </a:xfrm>
            <a:prstGeom prst="rect">
              <a:avLst/>
            </a:prstGeom>
            <a:noFill/>
            <a:ln w="9525">
              <a:noFill/>
              <a:miter lim="800000"/>
            </a:ln>
          </p:spPr>
          <p:txBody>
            <a:bodyPr wrap="square">
              <a:spAutoFit/>
            </a:bodyPr>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共同愿景</a:t>
              </a:r>
              <a:endParaRPr kumimoji="1" lang="zh-CN" altLang="en-US" sz="1350" b="1" dirty="0" smtClean="0">
                <a:solidFill>
                  <a:schemeClr val="tx1"/>
                </a:solidFill>
                <a:latin typeface="Times New Roman" panose="02020603050405020304" pitchFamily="18" charset="0"/>
              </a:endParaRPr>
            </a:p>
          </p:txBody>
        </p:sp>
        <p:sp>
          <p:nvSpPr>
            <p:cNvPr id="297995" name="WordArt 11"/>
            <p:cNvSpPr>
              <a:spLocks noChangeArrowheads="1" noChangeShapeType="1" noTextEdit="1"/>
            </p:cNvSpPr>
            <p:nvPr/>
          </p:nvSpPr>
          <p:spPr bwMode="auto">
            <a:xfrm>
              <a:off x="8393" y="4943"/>
              <a:ext cx="2277" cy="1730"/>
            </a:xfrm>
            <a:prstGeom prst="rect">
              <a:avLst/>
            </a:prstGeom>
            <a:ln>
              <a:noFill/>
            </a:ln>
          </p:spPr>
          <p:txBody>
            <a:bodyPr wrap="none" fromWordArt="1">
              <a:prstTxWarp prst="textPlain">
                <a:avLst>
                  <a:gd name="adj" fmla="val 50000"/>
                </a:avLst>
              </a:prstTxWarp>
            </a:bodyPr>
            <a:p>
              <a:pPr algn="ctr" fontAlgn="base">
                <a:spcBef>
                  <a:spcPct val="0"/>
                </a:spcBef>
                <a:spcAft>
                  <a:spcPct val="0"/>
                </a:spcAft>
              </a:pPr>
              <a:r>
                <a:rPr lang="zh-CN" altLang="en-US" sz="2100" b="1" kern="1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rPr>
                <a:t>人</a:t>
              </a:r>
              <a:endParaRPr lang="zh-CN" altLang="en-US" sz="2100" b="1" kern="1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endParaRPr>
            </a:p>
          </p:txBody>
        </p:sp>
        <p:sp>
          <p:nvSpPr>
            <p:cNvPr id="297996" name="Text Box 12"/>
            <p:cNvSpPr txBox="1">
              <a:spLocks noChangeArrowheads="1"/>
            </p:cNvSpPr>
            <p:nvPr/>
          </p:nvSpPr>
          <p:spPr bwMode="auto">
            <a:xfrm>
              <a:off x="6724" y="6306"/>
              <a:ext cx="2395" cy="722"/>
            </a:xfrm>
            <a:prstGeom prst="rect">
              <a:avLst/>
            </a:prstGeom>
            <a:noFill/>
            <a:ln w="9525">
              <a:noFill/>
              <a:miter lim="800000"/>
            </a:ln>
          </p:spPr>
          <p:txBody>
            <a:bodyPr>
              <a:spAutoFit/>
            </a:bodyPr>
            <a:p>
              <a:pP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rPr>
                <a:t>个人成长</a:t>
              </a:r>
              <a:endParaRPr kumimoji="1" lang="zh-CN" altLang="en-US" sz="1350" b="1" smtClean="0">
                <a:solidFill>
                  <a:schemeClr val="tx1"/>
                </a:solidFill>
                <a:latin typeface="Times New Roman" panose="02020603050405020304" pitchFamily="18" charset="0"/>
              </a:endParaRPr>
            </a:p>
          </p:txBody>
        </p:sp>
        <p:sp>
          <p:nvSpPr>
            <p:cNvPr id="297997" name="Text Box 13" descr="50%"/>
            <p:cNvSpPr txBox="1">
              <a:spLocks noChangeArrowheads="1"/>
            </p:cNvSpPr>
            <p:nvPr/>
          </p:nvSpPr>
          <p:spPr bwMode="auto">
            <a:xfrm>
              <a:off x="8663" y="5253"/>
              <a:ext cx="1738" cy="1223"/>
            </a:xfrm>
            <a:prstGeom prst="rect">
              <a:avLst/>
            </a:prstGeom>
            <a:noFill/>
            <a:ln w="9525">
              <a:noFill/>
              <a:miter lim="800000"/>
            </a:ln>
          </p:spPr>
          <p:txBody>
            <a:bodyPr wrap="square">
              <a:spAutoFit/>
            </a:bodyPr>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团队学习</a:t>
              </a:r>
              <a:endParaRPr kumimoji="1" lang="zh-CN" altLang="en-US" sz="1350" b="1" dirty="0" smtClean="0">
                <a:solidFill>
                  <a:schemeClr val="tx1"/>
                </a:solidFill>
                <a:latin typeface="Times New Roman" panose="02020603050405020304" pitchFamily="18" charset="0"/>
              </a:endParaRPr>
            </a:p>
          </p:txBody>
        </p:sp>
        <p:sp>
          <p:nvSpPr>
            <p:cNvPr id="297998" name="WordArt 14"/>
            <p:cNvSpPr>
              <a:spLocks noChangeArrowheads="1" noChangeShapeType="1" noTextEdit="1"/>
            </p:cNvSpPr>
            <p:nvPr/>
          </p:nvSpPr>
          <p:spPr bwMode="auto">
            <a:xfrm>
              <a:off x="8398" y="6639"/>
              <a:ext cx="2277" cy="1730"/>
            </a:xfrm>
            <a:prstGeom prst="rect">
              <a:avLst/>
            </a:prstGeom>
            <a:ln>
              <a:noFill/>
            </a:ln>
          </p:spPr>
          <p:txBody>
            <a:bodyPr wrap="none" fromWordArt="1">
              <a:prstTxWarp prst="textPlain">
                <a:avLst>
                  <a:gd name="adj" fmla="val 50000"/>
                </a:avLst>
              </a:prstTxWarp>
            </a:bodyPr>
            <a:p>
              <a:pPr algn="ctr" fontAlgn="base">
                <a:spcBef>
                  <a:spcPct val="0"/>
                </a:spcBef>
                <a:spcAft>
                  <a:spcPct val="0"/>
                </a:spcAft>
              </a:pPr>
              <a:r>
                <a:rPr lang="zh-CN" altLang="en-US" sz="2100" b="1" kern="1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rPr>
                <a:t>人</a:t>
              </a:r>
              <a:endParaRPr lang="zh-CN" altLang="en-US" sz="2100" b="1" kern="1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endParaRPr>
            </a:p>
          </p:txBody>
        </p:sp>
        <p:sp>
          <p:nvSpPr>
            <p:cNvPr id="297999" name="Text Box 15"/>
            <p:cNvSpPr txBox="1">
              <a:spLocks noChangeArrowheads="1"/>
            </p:cNvSpPr>
            <p:nvPr/>
          </p:nvSpPr>
          <p:spPr bwMode="auto">
            <a:xfrm>
              <a:off x="10363" y="8001"/>
              <a:ext cx="3062" cy="1223"/>
            </a:xfrm>
            <a:prstGeom prst="rect">
              <a:avLst/>
            </a:prstGeom>
            <a:noFill/>
            <a:ln w="9525">
              <a:noFill/>
              <a:miter lim="800000"/>
            </a:ln>
          </p:spPr>
          <p:txBody>
            <a:bodyPr>
              <a:spAutoFit/>
            </a:bodyPr>
            <a:p>
              <a:pP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工具、方法</a:t>
              </a:r>
              <a:endParaRPr kumimoji="1" lang="zh-CN" altLang="en-US" sz="1350" b="1" dirty="0" smtClean="0">
                <a:solidFill>
                  <a:schemeClr val="tx1"/>
                </a:solidFill>
                <a:latin typeface="Times New Roman" panose="02020603050405020304" pitchFamily="18" charset="0"/>
              </a:endParaRPr>
            </a:p>
            <a:p>
              <a:pP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知识、技能</a:t>
              </a:r>
              <a:endParaRPr kumimoji="1" lang="zh-CN" altLang="en-US" sz="1350" b="1" dirty="0" smtClean="0">
                <a:solidFill>
                  <a:schemeClr val="tx1"/>
                </a:solidFill>
                <a:latin typeface="Times New Roman" panose="02020603050405020304" pitchFamily="18" charset="0"/>
              </a:endParaRPr>
            </a:p>
          </p:txBody>
        </p:sp>
        <p:sp>
          <p:nvSpPr>
            <p:cNvPr id="298000" name="Text Box 16" descr="50%"/>
            <p:cNvSpPr txBox="1">
              <a:spLocks noChangeArrowheads="1"/>
            </p:cNvSpPr>
            <p:nvPr/>
          </p:nvSpPr>
          <p:spPr bwMode="auto">
            <a:xfrm>
              <a:off x="8643" y="6971"/>
              <a:ext cx="1738" cy="1223"/>
            </a:xfrm>
            <a:prstGeom prst="rect">
              <a:avLst/>
            </a:prstGeom>
            <a:noFill/>
            <a:ln w="9525">
              <a:noFill/>
              <a:miter lim="800000"/>
            </a:ln>
          </p:spPr>
          <p:txBody>
            <a:bodyPr wrap="square">
              <a:spAutoFit/>
            </a:bodyPr>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自我超越</a:t>
              </a:r>
              <a:endParaRPr kumimoji="1" lang="zh-CN" altLang="en-US" sz="1350" b="1" dirty="0" smtClean="0">
                <a:solidFill>
                  <a:schemeClr val="tx1"/>
                </a:solidFill>
                <a:latin typeface="Times New Roman" panose="02020603050405020304" pitchFamily="18" charset="0"/>
              </a:endParaRPr>
            </a:p>
          </p:txBody>
        </p:sp>
        <p:grpSp>
          <p:nvGrpSpPr>
            <p:cNvPr id="4" name="Group 17"/>
            <p:cNvGrpSpPr/>
            <p:nvPr/>
          </p:nvGrpSpPr>
          <p:grpSpPr bwMode="auto">
            <a:xfrm>
              <a:off x="8236" y="9080"/>
              <a:ext cx="2466" cy="1082"/>
              <a:chOff x="2744" y="3838"/>
              <a:chExt cx="1905" cy="482"/>
            </a:xfrm>
          </p:grpSpPr>
          <p:sp>
            <p:nvSpPr>
              <p:cNvPr id="156709" name="Oval 18"/>
              <p:cNvSpPr>
                <a:spLocks noChangeArrowheads="1"/>
              </p:cNvSpPr>
              <p:nvPr/>
            </p:nvSpPr>
            <p:spPr bwMode="auto">
              <a:xfrm>
                <a:off x="2744" y="3929"/>
                <a:ext cx="1905" cy="391"/>
              </a:xfrm>
              <a:prstGeom prst="ellipse">
                <a:avLst/>
              </a:prstGeom>
              <a:gradFill rotWithShape="1">
                <a:gsLst>
                  <a:gs pos="0">
                    <a:schemeClr val="bg1"/>
                  </a:gs>
                  <a:gs pos="100000">
                    <a:srgbClr val="FF66FF"/>
                  </a:gs>
                </a:gsLst>
                <a:lin ang="5400000" scaled="1"/>
              </a:gradFill>
              <a:ln w="9525">
                <a:solidFill>
                  <a:srgbClr val="F9C3D0"/>
                </a:solidFill>
                <a:round/>
              </a:ln>
            </p:spPr>
            <p:txBody>
              <a:bodyPr wrap="none" anchor="ctr"/>
              <a:p>
                <a:pPr algn="ctr" eaLnBrk="0" fontAlgn="base" hangingPunct="0">
                  <a:spcBef>
                    <a:spcPct val="0"/>
                  </a:spcBef>
                  <a:spcAft>
                    <a:spcPct val="0"/>
                  </a:spcAft>
                </a:pPr>
                <a:r>
                  <a:rPr kumimoji="1" lang="zh-CN" altLang="en-US" sz="1500" b="1" smtClean="0">
                    <a:solidFill>
                      <a:schemeClr val="tx1"/>
                    </a:solidFill>
                    <a:latin typeface="Times New Roman" panose="02020603050405020304" pitchFamily="18" charset="0"/>
                  </a:rPr>
                  <a:t>自我习惯</a:t>
                </a:r>
                <a:endParaRPr kumimoji="1" lang="zh-CN" altLang="en-US" sz="1500" b="1" smtClean="0">
                  <a:solidFill>
                    <a:schemeClr val="tx1"/>
                  </a:solidFill>
                  <a:latin typeface="Times New Roman" panose="02020603050405020304" pitchFamily="18" charset="0"/>
                  <a:ea typeface="宋体" panose="02010600030101010101" pitchFamily="2" charset="-122"/>
                </a:endParaRPr>
              </a:p>
            </p:txBody>
          </p:sp>
          <p:sp>
            <p:nvSpPr>
              <p:cNvPr id="156710" name="Line 19"/>
              <p:cNvSpPr>
                <a:spLocks noChangeShapeType="1"/>
              </p:cNvSpPr>
              <p:nvPr/>
            </p:nvSpPr>
            <p:spPr bwMode="auto">
              <a:xfrm>
                <a:off x="2880" y="3838"/>
                <a:ext cx="363" cy="136"/>
              </a:xfrm>
              <a:prstGeom prst="line">
                <a:avLst/>
              </a:prstGeom>
              <a:noFill/>
              <a:ln w="41275">
                <a:solidFill>
                  <a:srgbClr val="F9C3D0"/>
                </a:solidFill>
                <a:round/>
                <a:tailEnd type="triangle" w="med" len="med"/>
              </a:ln>
            </p:spPr>
            <p:txBody>
              <a:bodyPr/>
              <a:p>
                <a:pPr fontAlgn="base">
                  <a:spcBef>
                    <a:spcPct val="0"/>
                  </a:spcBef>
                  <a:spcAft>
                    <a:spcPct val="0"/>
                  </a:spcAft>
                </a:pPr>
                <a:endParaRPr lang="zh-CN" altLang="en-US" sz="1350" b="1" smtClean="0">
                  <a:solidFill>
                    <a:schemeClr val="bg2">
                      <a:lumMod val="40000"/>
                      <a:lumOff val="60000"/>
                    </a:schemeClr>
                  </a:solidFill>
                  <a:latin typeface="华文中宋" panose="02010600040101010101" pitchFamily="2" charset="-122"/>
                  <a:ea typeface="宋体" panose="02010600030101010101" pitchFamily="2" charset="-122"/>
                </a:endParaRPr>
              </a:p>
            </p:txBody>
          </p:sp>
          <p:sp>
            <p:nvSpPr>
              <p:cNvPr id="156711" name="Line 20"/>
              <p:cNvSpPr>
                <a:spLocks noChangeShapeType="1"/>
              </p:cNvSpPr>
              <p:nvPr/>
            </p:nvSpPr>
            <p:spPr bwMode="auto">
              <a:xfrm flipH="1">
                <a:off x="4195" y="3838"/>
                <a:ext cx="363" cy="136"/>
              </a:xfrm>
              <a:prstGeom prst="line">
                <a:avLst/>
              </a:prstGeom>
              <a:noFill/>
              <a:ln w="41275">
                <a:solidFill>
                  <a:srgbClr val="F9C3D0"/>
                </a:solidFill>
                <a:round/>
                <a:tailEnd type="triangle" w="med" len="med"/>
              </a:ln>
            </p:spPr>
            <p:txBody>
              <a:bodyPr/>
              <a:p>
                <a:pPr fontAlgn="base">
                  <a:spcBef>
                    <a:spcPct val="0"/>
                  </a:spcBef>
                  <a:spcAft>
                    <a:spcPct val="0"/>
                  </a:spcAft>
                </a:pPr>
                <a:endParaRPr lang="zh-CN" altLang="en-US" sz="1350" b="1" smtClean="0">
                  <a:solidFill>
                    <a:schemeClr val="bg2">
                      <a:lumMod val="40000"/>
                      <a:lumOff val="60000"/>
                    </a:schemeClr>
                  </a:solidFill>
                  <a:latin typeface="华文中宋" panose="02010600040101010101" pitchFamily="2" charset="-122"/>
                  <a:ea typeface="宋体" panose="02010600030101010101" pitchFamily="2" charset="-122"/>
                </a:endParaRPr>
              </a:p>
            </p:txBody>
          </p:sp>
        </p:grpSp>
        <p:sp>
          <p:nvSpPr>
            <p:cNvPr id="298005" name="Oval 21"/>
            <p:cNvSpPr>
              <a:spLocks noChangeArrowheads="1"/>
            </p:cNvSpPr>
            <p:nvPr/>
          </p:nvSpPr>
          <p:spPr bwMode="auto">
            <a:xfrm>
              <a:off x="5477" y="8173"/>
              <a:ext cx="1285" cy="712"/>
            </a:xfrm>
            <a:prstGeom prst="ellipse">
              <a:avLst/>
            </a:prstGeom>
            <a:noFill/>
            <a:ln w="9525">
              <a:solidFill>
                <a:srgbClr val="F9C3D0"/>
              </a:solidFill>
              <a:round/>
            </a:ln>
          </p:spPr>
          <p:txBody>
            <a:bodyPr wrap="none" anchor="ctr"/>
            <a:p>
              <a:pPr algn="ct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ea typeface="隶书" panose="02010509060101010101" pitchFamily="49" charset="-122"/>
                </a:rPr>
                <a:t>心力</a:t>
              </a:r>
              <a:endParaRPr kumimoji="1" lang="zh-CN" altLang="en-US" sz="1350" b="1" smtClean="0">
                <a:solidFill>
                  <a:schemeClr val="tx1"/>
                </a:solidFill>
                <a:latin typeface="Times New Roman" panose="02020603050405020304" pitchFamily="18" charset="0"/>
                <a:ea typeface="隶书" panose="02010509060101010101" pitchFamily="49" charset="-122"/>
              </a:endParaRPr>
            </a:p>
          </p:txBody>
        </p:sp>
        <p:sp>
          <p:nvSpPr>
            <p:cNvPr id="298006" name="Oval 22"/>
            <p:cNvSpPr>
              <a:spLocks noChangeArrowheads="1"/>
            </p:cNvSpPr>
            <p:nvPr/>
          </p:nvSpPr>
          <p:spPr bwMode="auto">
            <a:xfrm>
              <a:off x="5515" y="6131"/>
              <a:ext cx="1258" cy="712"/>
            </a:xfrm>
            <a:prstGeom prst="ellipse">
              <a:avLst/>
            </a:prstGeom>
            <a:noFill/>
            <a:ln w="9525">
              <a:solidFill>
                <a:srgbClr val="F9C3D0"/>
              </a:solidFill>
              <a:round/>
            </a:ln>
          </p:spPr>
          <p:txBody>
            <a:bodyPr wrap="none" anchor="ctr"/>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ea typeface="隶书" panose="02010509060101010101" pitchFamily="49" charset="-122"/>
                </a:rPr>
                <a:t>内驱力</a:t>
              </a:r>
              <a:endParaRPr kumimoji="1" lang="zh-CN" altLang="en-US" sz="1350" b="1" dirty="0" smtClean="0">
                <a:solidFill>
                  <a:schemeClr val="tx1"/>
                </a:solidFill>
                <a:latin typeface="Times New Roman" panose="02020603050405020304" pitchFamily="18" charset="0"/>
                <a:ea typeface="隶书" panose="02010509060101010101" pitchFamily="49" charset="-122"/>
              </a:endParaRPr>
            </a:p>
          </p:txBody>
        </p:sp>
        <p:sp>
          <p:nvSpPr>
            <p:cNvPr id="298007" name="Oval 23"/>
            <p:cNvSpPr>
              <a:spLocks noChangeArrowheads="1"/>
            </p:cNvSpPr>
            <p:nvPr/>
          </p:nvSpPr>
          <p:spPr bwMode="auto">
            <a:xfrm>
              <a:off x="5515" y="3978"/>
              <a:ext cx="1285" cy="713"/>
            </a:xfrm>
            <a:prstGeom prst="ellipse">
              <a:avLst/>
            </a:prstGeom>
            <a:noFill/>
            <a:ln w="9525">
              <a:solidFill>
                <a:srgbClr val="F9C3D0"/>
              </a:solidFill>
              <a:round/>
            </a:ln>
          </p:spPr>
          <p:txBody>
            <a:bodyPr wrap="none" anchor="ctr"/>
            <a:p>
              <a:pPr algn="ct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ea typeface="隶书" panose="02010509060101010101" pitchFamily="49" charset="-122"/>
                </a:rPr>
                <a:t>做人</a:t>
              </a:r>
              <a:endParaRPr kumimoji="1" lang="zh-CN" altLang="en-US" sz="1350" b="1" smtClean="0">
                <a:solidFill>
                  <a:schemeClr val="tx1"/>
                </a:solidFill>
                <a:latin typeface="Times New Roman" panose="02020603050405020304" pitchFamily="18" charset="0"/>
                <a:ea typeface="隶书" panose="02010509060101010101" pitchFamily="49" charset="-122"/>
              </a:endParaRPr>
            </a:p>
          </p:txBody>
        </p:sp>
        <p:sp>
          <p:nvSpPr>
            <p:cNvPr id="298009" name="Oval 25"/>
            <p:cNvSpPr>
              <a:spLocks noChangeArrowheads="1"/>
            </p:cNvSpPr>
            <p:nvPr/>
          </p:nvSpPr>
          <p:spPr bwMode="auto">
            <a:xfrm>
              <a:off x="12299" y="6100"/>
              <a:ext cx="1361" cy="713"/>
            </a:xfrm>
            <a:prstGeom prst="ellipse">
              <a:avLst/>
            </a:prstGeom>
            <a:noFill/>
            <a:ln w="9525">
              <a:solidFill>
                <a:srgbClr val="FF3300"/>
              </a:solidFill>
              <a:round/>
            </a:ln>
          </p:spPr>
          <p:txBody>
            <a:bodyPr wrap="none" anchor="ctr"/>
            <a:p>
              <a:pPr algn="ct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ea typeface="隶书" panose="02010509060101010101" pitchFamily="49" charset="-122"/>
                </a:rPr>
                <a:t>外驱力</a:t>
              </a:r>
              <a:endParaRPr kumimoji="1" lang="zh-CN" altLang="en-US" sz="1350" b="1" dirty="0" smtClean="0">
                <a:solidFill>
                  <a:srgbClr val="000000"/>
                </a:solidFill>
                <a:latin typeface="Times New Roman" panose="02020603050405020304" pitchFamily="18" charset="0"/>
                <a:ea typeface="隶书" panose="02010509060101010101" pitchFamily="49" charset="-122"/>
              </a:endParaRPr>
            </a:p>
          </p:txBody>
        </p:sp>
        <p:sp>
          <p:nvSpPr>
            <p:cNvPr id="298010" name="Oval 26"/>
            <p:cNvSpPr>
              <a:spLocks noChangeArrowheads="1"/>
            </p:cNvSpPr>
            <p:nvPr/>
          </p:nvSpPr>
          <p:spPr bwMode="auto">
            <a:xfrm>
              <a:off x="12279" y="4093"/>
              <a:ext cx="1287" cy="713"/>
            </a:xfrm>
            <a:prstGeom prst="ellipse">
              <a:avLst/>
            </a:prstGeom>
            <a:noFill/>
            <a:ln w="9525">
              <a:solidFill>
                <a:srgbClr val="F9C3D0"/>
              </a:solidFill>
              <a:round/>
            </a:ln>
          </p:spPr>
          <p:txBody>
            <a:bodyPr wrap="none" anchor="ctr"/>
            <a:p>
              <a:pPr algn="ct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ea typeface="隶书" panose="02010509060101010101" pitchFamily="49" charset="-122"/>
                </a:rPr>
                <a:t>做事</a:t>
              </a:r>
              <a:endParaRPr kumimoji="1" lang="zh-CN" altLang="en-US" sz="1350" b="1" smtClean="0">
                <a:solidFill>
                  <a:schemeClr val="tx1"/>
                </a:solidFill>
                <a:latin typeface="Times New Roman" panose="02020603050405020304" pitchFamily="18" charset="0"/>
                <a:ea typeface="隶书" panose="02010509060101010101" pitchFamily="49" charset="-122"/>
              </a:endParaRPr>
            </a:p>
          </p:txBody>
        </p:sp>
        <p:cxnSp>
          <p:nvCxnSpPr>
            <p:cNvPr id="298013" name="AutoShape 29"/>
            <p:cNvCxnSpPr>
              <a:cxnSpLocks noChangeShapeType="1"/>
              <a:stCxn id="298005" idx="0"/>
              <a:endCxn id="298006" idx="4"/>
            </p:cNvCxnSpPr>
            <p:nvPr/>
          </p:nvCxnSpPr>
          <p:spPr bwMode="auto">
            <a:xfrm rot="16200000">
              <a:off x="5467" y="7496"/>
              <a:ext cx="1330" cy="24"/>
            </a:xfrm>
            <a:prstGeom prst="curvedConnector3">
              <a:avLst>
                <a:gd name="adj1" fmla="val 50000"/>
              </a:avLst>
            </a:prstGeom>
            <a:noFill/>
            <a:ln w="28575">
              <a:solidFill>
                <a:srgbClr val="F9C3D0"/>
              </a:solidFill>
              <a:round/>
              <a:tailEnd type="triangle" w="med" len="med"/>
            </a:ln>
          </p:spPr>
        </p:cxnSp>
        <p:cxnSp>
          <p:nvCxnSpPr>
            <p:cNvPr id="298014" name="AutoShape 30"/>
            <p:cNvCxnSpPr>
              <a:cxnSpLocks noChangeShapeType="1"/>
              <a:stCxn id="298006" idx="0"/>
              <a:endCxn id="298007" idx="4"/>
            </p:cNvCxnSpPr>
            <p:nvPr/>
          </p:nvCxnSpPr>
          <p:spPr bwMode="auto">
            <a:xfrm rot="16200000">
              <a:off x="5431" y="5404"/>
              <a:ext cx="1440" cy="14"/>
            </a:xfrm>
            <a:prstGeom prst="curvedConnector3">
              <a:avLst>
                <a:gd name="adj1" fmla="val 50000"/>
              </a:avLst>
            </a:prstGeom>
            <a:noFill/>
            <a:ln w="28575">
              <a:solidFill>
                <a:srgbClr val="F9C3D0"/>
              </a:solidFill>
              <a:round/>
              <a:tailEnd type="triangle" w="med" len="med"/>
            </a:ln>
          </p:spPr>
        </p:cxnSp>
        <p:cxnSp>
          <p:nvCxnSpPr>
            <p:cNvPr id="298015" name="AutoShape 31"/>
            <p:cNvCxnSpPr>
              <a:cxnSpLocks noChangeShapeType="1"/>
              <a:stCxn id="298007" idx="0"/>
            </p:cNvCxnSpPr>
            <p:nvPr/>
          </p:nvCxnSpPr>
          <p:spPr bwMode="auto">
            <a:xfrm rot="16200000">
              <a:off x="6534" y="1804"/>
              <a:ext cx="1799" cy="2550"/>
            </a:xfrm>
            <a:prstGeom prst="curvedConnector2">
              <a:avLst/>
            </a:prstGeom>
            <a:noFill/>
            <a:ln w="28575">
              <a:solidFill>
                <a:srgbClr val="F9C3D0"/>
              </a:solidFill>
              <a:round/>
              <a:tailEnd type="triangle" w="med" len="med"/>
            </a:ln>
          </p:spPr>
        </p:cxnSp>
        <p:cxnSp>
          <p:nvCxnSpPr>
            <p:cNvPr id="298016" name="AutoShape 32"/>
            <p:cNvCxnSpPr>
              <a:cxnSpLocks noChangeShapeType="1"/>
              <a:endCxn id="298009" idx="4"/>
            </p:cNvCxnSpPr>
            <p:nvPr/>
          </p:nvCxnSpPr>
          <p:spPr bwMode="auto">
            <a:xfrm rot="16200000" flipV="1">
              <a:off x="12340" y="7454"/>
              <a:ext cx="1360" cy="79"/>
            </a:xfrm>
            <a:prstGeom prst="curvedConnector3">
              <a:avLst>
                <a:gd name="adj1" fmla="val 50037"/>
              </a:avLst>
            </a:prstGeom>
            <a:noFill/>
            <a:ln w="28575">
              <a:solidFill>
                <a:srgbClr val="FF3300"/>
              </a:solidFill>
              <a:round/>
              <a:tailEnd type="triangle" w="med" len="med"/>
            </a:ln>
          </p:spPr>
        </p:cxnSp>
        <p:cxnSp>
          <p:nvCxnSpPr>
            <p:cNvPr id="298017" name="AutoShape 33"/>
            <p:cNvCxnSpPr>
              <a:cxnSpLocks noChangeShapeType="1"/>
              <a:stCxn id="298009" idx="0"/>
              <a:endCxn id="298010" idx="4"/>
            </p:cNvCxnSpPr>
            <p:nvPr/>
          </p:nvCxnSpPr>
          <p:spPr bwMode="auto">
            <a:xfrm rot="16200000" flipV="1">
              <a:off x="12305" y="5425"/>
              <a:ext cx="1294" cy="57"/>
            </a:xfrm>
            <a:prstGeom prst="curvedConnector3">
              <a:avLst>
                <a:gd name="adj1" fmla="val 50039"/>
              </a:avLst>
            </a:prstGeom>
            <a:noFill/>
            <a:ln w="28575">
              <a:solidFill>
                <a:srgbClr val="F9C3D0"/>
              </a:solidFill>
              <a:round/>
              <a:tailEnd type="triangle" w="med" len="med"/>
            </a:ln>
          </p:spPr>
        </p:cxnSp>
        <p:cxnSp>
          <p:nvCxnSpPr>
            <p:cNvPr id="298018" name="AutoShape 34"/>
            <p:cNvCxnSpPr>
              <a:cxnSpLocks noChangeShapeType="1"/>
              <a:stCxn id="298010" idx="0"/>
            </p:cNvCxnSpPr>
            <p:nvPr/>
          </p:nvCxnSpPr>
          <p:spPr bwMode="auto">
            <a:xfrm rot="16200000" flipV="1">
              <a:off x="10503" y="1673"/>
              <a:ext cx="1914" cy="2927"/>
            </a:xfrm>
            <a:prstGeom prst="curvedConnector2">
              <a:avLst/>
            </a:prstGeom>
            <a:noFill/>
            <a:ln w="28575">
              <a:solidFill>
                <a:srgbClr val="F9C3D0"/>
              </a:solidFill>
              <a:round/>
              <a:tailEnd type="triangle" w="med" len="med"/>
            </a:ln>
          </p:spPr>
        </p:cxnSp>
        <p:sp>
          <p:nvSpPr>
            <p:cNvPr id="298020" name="Text Box 36" descr="50%"/>
            <p:cNvSpPr txBox="1">
              <a:spLocks noChangeArrowheads="1"/>
            </p:cNvSpPr>
            <p:nvPr/>
          </p:nvSpPr>
          <p:spPr bwMode="auto">
            <a:xfrm>
              <a:off x="6876" y="8254"/>
              <a:ext cx="1736" cy="1223"/>
            </a:xfrm>
            <a:prstGeom prst="rect">
              <a:avLst/>
            </a:prstGeom>
            <a:noFill/>
            <a:ln w="9525" algn="ctr">
              <a:noFill/>
              <a:miter lim="800000"/>
            </a:ln>
          </p:spPr>
          <p:txBody>
            <a:bodyPr wrap="square">
              <a:spAutoFit/>
            </a:bodyPr>
            <a:p>
              <a:pPr algn="ct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rPr>
                <a:t>心智改善</a:t>
              </a:r>
              <a:endParaRPr kumimoji="1" lang="zh-CN" altLang="en-US" sz="1350" b="1" smtClean="0">
                <a:solidFill>
                  <a:schemeClr val="tx1"/>
                </a:solidFill>
                <a:latin typeface="Times New Roman" panose="02020603050405020304" pitchFamily="18" charset="0"/>
              </a:endParaRPr>
            </a:p>
          </p:txBody>
        </p:sp>
        <p:sp>
          <p:nvSpPr>
            <p:cNvPr id="297989" name="Oval 5"/>
            <p:cNvSpPr>
              <a:spLocks noChangeArrowheads="1"/>
            </p:cNvSpPr>
            <p:nvPr/>
          </p:nvSpPr>
          <p:spPr bwMode="auto">
            <a:xfrm>
              <a:off x="7472" y="3821"/>
              <a:ext cx="710" cy="637"/>
            </a:xfrm>
            <a:prstGeom prst="ellipse">
              <a:avLst/>
            </a:prstGeom>
            <a:noFill/>
            <a:ln w="9525">
              <a:solidFill>
                <a:srgbClr val="F9C3D0"/>
              </a:solidFill>
              <a:round/>
            </a:ln>
          </p:spPr>
          <p:txBody>
            <a:bodyPr wrap="none" anchor="ctr"/>
            <a:p>
              <a:pPr algn="ctr" fontAlgn="base">
                <a:spcBef>
                  <a:spcPct val="0"/>
                </a:spcBef>
                <a:spcAft>
                  <a:spcPct val="0"/>
                </a:spcAft>
              </a:pPr>
              <a:r>
                <a:rPr lang="zh-CN" altLang="en-US" sz="1200" b="1" smtClean="0">
                  <a:solidFill>
                    <a:schemeClr val="tx1"/>
                  </a:solidFill>
                  <a:latin typeface="华文中宋" panose="02010600040101010101" pitchFamily="2" charset="-122"/>
                </a:rPr>
                <a:t>道</a:t>
              </a:r>
              <a:endParaRPr lang="zh-CN" altLang="en-US" sz="1200" b="1" smtClean="0">
                <a:solidFill>
                  <a:schemeClr val="tx1"/>
                </a:solidFill>
                <a:latin typeface="华文中宋" panose="02010600040101010101" pitchFamily="2" charset="-122"/>
              </a:endParaRPr>
            </a:p>
          </p:txBody>
        </p:sp>
        <p:sp>
          <p:nvSpPr>
            <p:cNvPr id="297990" name="Oval 6"/>
            <p:cNvSpPr>
              <a:spLocks noChangeArrowheads="1"/>
            </p:cNvSpPr>
            <p:nvPr/>
          </p:nvSpPr>
          <p:spPr bwMode="auto">
            <a:xfrm>
              <a:off x="11325" y="3751"/>
              <a:ext cx="710" cy="637"/>
            </a:xfrm>
            <a:prstGeom prst="ellipse">
              <a:avLst/>
            </a:prstGeom>
            <a:noFill/>
            <a:ln w="9525">
              <a:solidFill>
                <a:schemeClr val="bg1">
                  <a:lumMod val="95000"/>
                </a:schemeClr>
              </a:solidFill>
              <a:round/>
            </a:ln>
          </p:spPr>
          <p:txBody>
            <a:bodyPr wrap="none" anchor="ctr"/>
            <a:p>
              <a:pPr algn="ctr" fontAlgn="base">
                <a:spcBef>
                  <a:spcPct val="0"/>
                </a:spcBef>
                <a:spcAft>
                  <a:spcPct val="0"/>
                </a:spcAft>
              </a:pPr>
              <a:r>
                <a:rPr lang="zh-CN" altLang="en-US" sz="1200" b="1" smtClean="0">
                  <a:solidFill>
                    <a:schemeClr val="tx1"/>
                  </a:solidFill>
                  <a:latin typeface="华文中宋" panose="02010600040101010101" pitchFamily="2" charset="-122"/>
                </a:rPr>
                <a:t>术</a:t>
              </a:r>
              <a:endParaRPr lang="zh-CN" altLang="en-US" sz="1200" b="1" smtClean="0">
                <a:solidFill>
                  <a:schemeClr val="tx1"/>
                </a:solidFill>
                <a:latin typeface="华文中宋" panose="02010600040101010101" pitchFamily="2" charset="-122"/>
              </a:endParaRPr>
            </a:p>
          </p:txBody>
        </p:sp>
        <p:sp>
          <p:nvSpPr>
            <p:cNvPr id="298011" name="Text Box 27" descr="50%"/>
            <p:cNvSpPr txBox="1">
              <a:spLocks noChangeArrowheads="1"/>
            </p:cNvSpPr>
            <p:nvPr/>
          </p:nvSpPr>
          <p:spPr bwMode="auto">
            <a:xfrm rot="-267177">
              <a:off x="13683" y="4481"/>
              <a:ext cx="820" cy="2272"/>
            </a:xfrm>
            <a:prstGeom prst="rect">
              <a:avLst/>
            </a:prstGeom>
            <a:noFill/>
            <a:ln w="9525">
              <a:noFill/>
              <a:miter lim="800000"/>
            </a:ln>
          </p:spPr>
          <p:txBody>
            <a:bodyPr vert="eaVert" wrap="square">
              <a:spAutoFit/>
            </a:bodyPr>
            <a:p>
              <a:pPr algn="ct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rPr>
                <a:t>系统思考</a:t>
              </a:r>
              <a:endParaRPr kumimoji="1" lang="zh-CN" altLang="en-US" sz="1350" b="1" smtClean="0">
                <a:solidFill>
                  <a:schemeClr val="tx1"/>
                </a:solidFill>
                <a:latin typeface="Times New Roman" panose="02020603050405020304" pitchFamily="18" charset="0"/>
              </a:endParaRPr>
            </a:p>
          </p:txBody>
        </p:sp>
        <p:sp>
          <p:nvSpPr>
            <p:cNvPr id="6" name="Text Box 27" descr="50%"/>
            <p:cNvSpPr txBox="1">
              <a:spLocks noChangeArrowheads="1"/>
            </p:cNvSpPr>
            <p:nvPr/>
          </p:nvSpPr>
          <p:spPr bwMode="auto">
            <a:xfrm rot="266336">
              <a:off x="4507" y="4481"/>
              <a:ext cx="820" cy="2272"/>
            </a:xfrm>
            <a:prstGeom prst="rect">
              <a:avLst/>
            </a:prstGeom>
            <a:noFill/>
            <a:ln w="9525">
              <a:noFill/>
              <a:miter lim="800000"/>
            </a:ln>
          </p:spPr>
          <p:txBody>
            <a:bodyPr vert="eaVert" wrap="square">
              <a:spAutoFit/>
            </a:bodyPr>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系统思考</a:t>
              </a:r>
              <a:endParaRPr kumimoji="1" lang="zh-CN" altLang="en-US" sz="1350" b="1" dirty="0" smtClean="0">
                <a:solidFill>
                  <a:schemeClr val="tx1"/>
                </a:solidFill>
                <a:latin typeface="Times New Roman" panose="02020603050405020304" pitchFamily="18" charset="0"/>
              </a:endParaRPr>
            </a:p>
          </p:txBody>
        </p:sp>
        <p:sp>
          <p:nvSpPr>
            <p:cNvPr id="42" name="TextBox 5"/>
            <p:cNvSpPr txBox="1">
              <a:spLocks noChangeArrowheads="1"/>
            </p:cNvSpPr>
            <p:nvPr/>
          </p:nvSpPr>
          <p:spPr bwMode="auto">
            <a:xfrm>
              <a:off x="836" y="-1816"/>
              <a:ext cx="7400" cy="2338"/>
            </a:xfrm>
            <a:prstGeom prst="rect">
              <a:avLst/>
            </a:prstGeom>
            <a:noFill/>
            <a:ln w="9525">
              <a:noFill/>
              <a:miter lim="800000"/>
            </a:ln>
          </p:spPr>
          <p:txBody>
            <a:bodyPr wrap="square">
              <a:spAutoFit/>
            </a:bodyPr>
            <a:p>
              <a:pPr algn="ctr" fontAlgn="base">
                <a:spcBef>
                  <a:spcPct val="0"/>
                </a:spcBef>
                <a:spcAft>
                  <a:spcPct val="0"/>
                </a:spcAft>
              </a:pPr>
              <a:endParaRPr lang="zh-CN" altLang="en-US" b="1" dirty="0" smtClean="0">
                <a:solidFill>
                  <a:srgbClr val="002060"/>
                </a:solidFill>
                <a:latin typeface="+mn-ea"/>
              </a:endParaRPr>
            </a:p>
            <a:p>
              <a:pPr algn="ctr" fontAlgn="base">
                <a:spcBef>
                  <a:spcPct val="0"/>
                </a:spcBef>
                <a:spcAft>
                  <a:spcPct val="0"/>
                </a:spcAft>
              </a:pPr>
              <a:r>
                <a:rPr lang="zh-CN" altLang="en-US" sz="2400" b="1" dirty="0" smtClean="0">
                  <a:solidFill>
                    <a:srgbClr val="002060"/>
                  </a:solidFill>
                  <a:latin typeface="+mn-ea"/>
                </a:rPr>
                <a:t>第一种</a:t>
              </a:r>
              <a:r>
                <a:rPr lang="en-US" altLang="zh-CN" sz="2400" b="1" dirty="0" smtClean="0">
                  <a:solidFill>
                    <a:srgbClr val="002060"/>
                  </a:solidFill>
                  <a:latin typeface="+mn-ea"/>
                </a:rPr>
                <a:t>——</a:t>
              </a:r>
              <a:r>
                <a:rPr lang="zh-CN" altLang="en-US" sz="2400" b="1" dirty="0" smtClean="0">
                  <a:solidFill>
                    <a:srgbClr val="002060"/>
                  </a:solidFill>
                  <a:latin typeface="+mn-ea"/>
                </a:rPr>
                <a:t>任性型组织</a:t>
              </a:r>
              <a:endParaRPr lang="en-US" altLang="zh-CN" sz="2400" b="1" dirty="0" smtClean="0">
                <a:solidFill>
                  <a:srgbClr val="002060"/>
                </a:solidFill>
                <a:latin typeface="+mn-ea"/>
              </a:endParaRPr>
            </a:p>
            <a:p>
              <a:pPr algn="ctr" fontAlgn="base">
                <a:spcBef>
                  <a:spcPct val="0"/>
                </a:spcBef>
                <a:spcAft>
                  <a:spcPct val="0"/>
                </a:spcAft>
              </a:pPr>
              <a:r>
                <a:rPr lang="zh-CN" altLang="en-US" sz="1500" b="1" dirty="0" smtClean="0">
                  <a:solidFill>
                    <a:srgbClr val="FF0000"/>
                  </a:solidFill>
                  <a:latin typeface="隶书" panose="02010509060101010101" pitchFamily="49" charset="-122"/>
                  <a:ea typeface="隶书" panose="02010509060101010101" pitchFamily="49" charset="-122"/>
                </a:rPr>
                <a:t>关注自我感觉和欲望</a:t>
              </a:r>
              <a:endParaRPr lang="zh-CN" altLang="en-US" sz="1500" b="1" dirty="0" smtClean="0">
                <a:solidFill>
                  <a:srgbClr val="FF0000"/>
                </a:solidFill>
                <a:latin typeface="隶书" panose="02010509060101010101" pitchFamily="49" charset="-122"/>
                <a:ea typeface="隶书" panose="02010509060101010101" pitchFamily="49" charset="-122"/>
              </a:endParaRPr>
            </a:p>
          </p:txBody>
        </p:sp>
        <p:pic>
          <p:nvPicPr>
            <p:cNvPr id="44" name="Picture 3" descr="激发过度的团队"/>
            <p:cNvPicPr>
              <a:picLocks noChangeAspect="1" noChangeArrowheads="1"/>
            </p:cNvPicPr>
            <p:nvPr/>
          </p:nvPicPr>
          <p:blipFill>
            <a:blip r:embed="rId1" cstate="print"/>
            <a:srcRect l="19121" r="15388" b="8850"/>
            <a:stretch>
              <a:fillRect/>
            </a:stretch>
          </p:blipFill>
          <p:spPr bwMode="auto">
            <a:xfrm>
              <a:off x="12406" y="1771"/>
              <a:ext cx="4410" cy="1361"/>
            </a:xfrm>
            <a:prstGeom prst="rect">
              <a:avLst/>
            </a:prstGeom>
            <a:noFill/>
            <a:ln w="38100">
              <a:noFill/>
              <a:miter lim="800000"/>
              <a:headEnd/>
              <a:tailEnd/>
            </a:ln>
          </p:spPr>
        </p:pic>
      </p:grpSp>
      <p:sp>
        <p:nvSpPr>
          <p:cNvPr id="297994" name="Text Box 10"/>
          <p:cNvSpPr txBox="1">
            <a:spLocks noChangeArrowheads="1"/>
          </p:cNvSpPr>
          <p:nvPr/>
        </p:nvSpPr>
        <p:spPr bwMode="auto">
          <a:xfrm>
            <a:off x="4976813" y="4070509"/>
            <a:ext cx="1516856" cy="299085"/>
          </a:xfrm>
          <a:prstGeom prst="rect">
            <a:avLst/>
          </a:prstGeom>
          <a:noFill/>
          <a:ln w="9525">
            <a:noFill/>
            <a:miter lim="800000"/>
          </a:ln>
        </p:spPr>
        <p:txBody>
          <a:bodyPr>
            <a:spAutoFit/>
          </a:bodyPr>
          <a:p>
            <a:pP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规矩</a:t>
            </a:r>
            <a:r>
              <a:rPr kumimoji="1" lang="en-US" altLang="zh-CN" sz="1350" b="1" dirty="0" smtClean="0">
                <a:solidFill>
                  <a:schemeClr val="tx1"/>
                </a:solidFill>
                <a:latin typeface="Times New Roman" panose="02020603050405020304" pitchFamily="18" charset="0"/>
              </a:rPr>
              <a:t>/</a:t>
            </a:r>
            <a:r>
              <a:rPr kumimoji="1" lang="zh-CN" altLang="en-US" sz="1350" b="1" dirty="0" smtClean="0">
                <a:solidFill>
                  <a:schemeClr val="tx1"/>
                </a:solidFill>
                <a:latin typeface="Times New Roman" panose="02020603050405020304" pitchFamily="18" charset="0"/>
              </a:rPr>
              <a:t>业绩</a:t>
            </a:r>
            <a:endParaRPr kumimoji="1" lang="zh-CN" altLang="en-US" sz="1350" b="1" dirty="0" smtClean="0">
              <a:solidFill>
                <a:schemeClr val="tx1"/>
              </a:solidFill>
              <a:latin typeface="Times New Roman" panose="02020603050405020304" pitchFamily="18" charset="0"/>
            </a:endParaRPr>
          </a:p>
        </p:txBody>
      </p:sp>
      <p:sp>
        <p:nvSpPr>
          <p:cNvPr id="297988" name="Oval 4"/>
          <p:cNvSpPr>
            <a:spLocks noChangeArrowheads="1"/>
          </p:cNvSpPr>
          <p:nvPr/>
        </p:nvSpPr>
        <p:spPr bwMode="auto">
          <a:xfrm>
            <a:off x="4267200" y="1825466"/>
            <a:ext cx="338138" cy="275273"/>
          </a:xfrm>
          <a:prstGeom prst="ellipse">
            <a:avLst/>
          </a:prstGeom>
          <a:noFill/>
          <a:ln w="9525">
            <a:solidFill>
              <a:srgbClr val="F9C3D0"/>
            </a:solidFill>
            <a:round/>
          </a:ln>
        </p:spPr>
        <p:txBody>
          <a:bodyPr wrap="none" anchor="ctr"/>
          <a:p>
            <a:pPr algn="ctr" fontAlgn="base">
              <a:spcBef>
                <a:spcPct val="0"/>
              </a:spcBef>
              <a:spcAft>
                <a:spcPct val="0"/>
              </a:spcAft>
            </a:pPr>
            <a:r>
              <a:rPr lang="zh-CN" altLang="en-US" sz="1200" b="1" smtClean="0">
                <a:solidFill>
                  <a:schemeClr val="tx1"/>
                </a:solidFill>
                <a:latin typeface="华文中宋" panose="02010600040101010101" pitchFamily="2" charset="-122"/>
              </a:rPr>
              <a:t>因</a:t>
            </a:r>
            <a:endParaRPr lang="zh-CN" altLang="en-US" sz="1200" b="1" smtClean="0">
              <a:solidFill>
                <a:schemeClr val="tx1"/>
              </a:solidFill>
              <a:latin typeface="华文中宋" panose="02010600040101010101" pitchFamily="2" charset="-122"/>
            </a:endParaRPr>
          </a:p>
        </p:txBody>
      </p:sp>
      <p:sp>
        <p:nvSpPr>
          <p:cNvPr id="48" name="Oval 26"/>
          <p:cNvSpPr>
            <a:spLocks noChangeArrowheads="1"/>
          </p:cNvSpPr>
          <p:nvPr/>
        </p:nvSpPr>
        <p:spPr bwMode="auto">
          <a:xfrm>
            <a:off x="4129088" y="2118836"/>
            <a:ext cx="613410" cy="307658"/>
          </a:xfrm>
          <a:prstGeom prst="ellipse">
            <a:avLst/>
          </a:prstGeom>
          <a:noFill/>
          <a:ln w="9525">
            <a:solidFill>
              <a:srgbClr val="F9C3D0"/>
            </a:solidFill>
            <a:round/>
          </a:ln>
        </p:spPr>
        <p:txBody>
          <a:bodyPr wrap="none" anchor="ctr"/>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ea typeface="隶书" panose="02010509060101010101" pitchFamily="49" charset="-122"/>
              </a:rPr>
              <a:t>意义</a:t>
            </a:r>
            <a:endParaRPr kumimoji="1" lang="zh-CN" altLang="en-US" sz="1350" b="1" dirty="0" smtClean="0">
              <a:solidFill>
                <a:schemeClr val="tx1"/>
              </a:solidFill>
              <a:latin typeface="Times New Roman" panose="02020603050405020304" pitchFamily="18" charset="0"/>
              <a:ea typeface="隶书" panose="02010509060101010101" pitchFamily="49" charset="-122"/>
            </a:endParaRPr>
          </a:p>
        </p:txBody>
      </p:sp>
      <p:sp>
        <p:nvSpPr>
          <p:cNvPr id="50" name="Oval 24"/>
          <p:cNvSpPr>
            <a:spLocks noChangeArrowheads="1"/>
          </p:cNvSpPr>
          <p:nvPr/>
        </p:nvSpPr>
        <p:spPr bwMode="auto">
          <a:xfrm>
            <a:off x="5920740" y="4894898"/>
            <a:ext cx="611981" cy="285750"/>
          </a:xfrm>
          <a:prstGeom prst="ellipse">
            <a:avLst/>
          </a:prstGeom>
          <a:noFill/>
          <a:ln w="9525">
            <a:solidFill>
              <a:srgbClr val="FF3300"/>
            </a:solidFill>
            <a:round/>
          </a:ln>
        </p:spPr>
        <p:txBody>
          <a:bodyPr wrap="none" anchor="ctr"/>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ea typeface="隶书" panose="02010509060101010101" pitchFamily="49" charset="-122"/>
              </a:rPr>
              <a:t>能力</a:t>
            </a:r>
            <a:endParaRPr kumimoji="1" lang="zh-CN" altLang="en-US" sz="1350" b="1" smtClean="0">
              <a:solidFill>
                <a:srgbClr val="000000"/>
              </a:solidFill>
              <a:latin typeface="Times New Roman" panose="02020603050405020304" pitchFamily="18" charset="0"/>
              <a:ea typeface="隶书" panose="02010509060101010101" pitchFamily="49" charset="-122"/>
            </a:endParaRPr>
          </a:p>
        </p:txBody>
      </p:sp>
      <p:sp>
        <p:nvSpPr>
          <p:cNvPr id="53" name="矩形 52"/>
          <p:cNvSpPr/>
          <p:nvPr/>
        </p:nvSpPr>
        <p:spPr>
          <a:xfrm>
            <a:off x="5709274" y="1459167"/>
            <a:ext cx="2100580" cy="553085"/>
          </a:xfrm>
          <a:prstGeom prst="rect">
            <a:avLst/>
          </a:prstGeom>
        </p:spPr>
        <p:txBody>
          <a:bodyPr wrap="none">
            <a:spAutoFit/>
          </a:bodyPr>
          <a:p>
            <a:r>
              <a:rPr lang="zh-CN" altLang="en-US" sz="1500" b="1" dirty="0" smtClean="0">
                <a:latin typeface="隶书" panose="02010509060101010101" pitchFamily="49" charset="-122"/>
                <a:ea typeface="隶书" panose="02010509060101010101" pitchFamily="49" charset="-122"/>
              </a:rPr>
              <a:t>企业内存在大量的内耗</a:t>
            </a:r>
            <a:endParaRPr lang="en-US" altLang="zh-CN" sz="1500" b="1" dirty="0" smtClean="0">
              <a:latin typeface="隶书" panose="02010509060101010101" pitchFamily="49" charset="-122"/>
              <a:ea typeface="隶书" panose="02010509060101010101" pitchFamily="49" charset="-122"/>
            </a:endParaRPr>
          </a:p>
          <a:p>
            <a:r>
              <a:rPr lang="zh-CN" altLang="en-US" sz="1500" b="1" dirty="0" smtClean="0">
                <a:ea typeface="隶书" panose="02010509060101010101" pitchFamily="49" charset="-122"/>
              </a:rPr>
              <a:t>缺乏凝聚力和执行力</a:t>
            </a:r>
            <a:endParaRPr lang="zh-CN" alt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2" name="标题 1"/>
          <p:cNvSpPr>
            <a:spLocks noGrp="1"/>
          </p:cNvSpPr>
          <p:nvPr>
            <p:ph type="title"/>
          </p:nvPr>
        </p:nvSpPr>
        <p:spPr/>
        <p:txBody>
          <a:bodyPr/>
          <a:p>
            <a:r>
              <a:rPr lang="zh-CN" altLang="en-US" b="1" dirty="0" smtClean="0">
                <a:solidFill>
                  <a:srgbClr val="002060"/>
                </a:solidFill>
                <a:latin typeface="+mn-ea"/>
                <a:sym typeface="+mn-ea"/>
              </a:rPr>
              <a:t>任性的表现</a:t>
            </a:r>
            <a:endParaRPr lang="zh-CN" altLang="en-US"/>
          </a:p>
        </p:txBody>
      </p:sp>
      <p:sp>
        <p:nvSpPr>
          <p:cNvPr id="3" name="内容占位符 2"/>
          <p:cNvSpPr>
            <a:spLocks noGrp="1"/>
          </p:cNvSpPr>
          <p:nvPr>
            <p:ph idx="1"/>
          </p:nvPr>
        </p:nvSpPr>
        <p:spPr>
          <a:xfrm>
            <a:off x="457200" y="1600200"/>
            <a:ext cx="8229600" cy="1700530"/>
          </a:xfrm>
        </p:spPr>
        <p:txBody>
          <a:bodyPr/>
          <a:p>
            <a:pPr lvl="0" fontAlgn="base">
              <a:lnSpc>
                <a:spcPct val="150000"/>
              </a:lnSpc>
              <a:spcBef>
                <a:spcPct val="0"/>
              </a:spcBef>
              <a:spcAft>
                <a:spcPct val="0"/>
              </a:spcAft>
              <a:buFont typeface="Arial" panose="020B0604020202020204" pitchFamily="34" charset="0"/>
              <a:buChar char="•"/>
            </a:pPr>
            <a:r>
              <a:rPr lang="zh-CN" altLang="en-US" sz="2000" b="1" dirty="0" smtClean="0">
                <a:latin typeface="+mn-ea"/>
                <a:sym typeface="+mn-ea"/>
              </a:rPr>
              <a:t>在乎</a:t>
            </a:r>
            <a:r>
              <a:rPr lang="en-US" altLang="zh-CN" sz="2000" b="1" dirty="0" smtClean="0">
                <a:latin typeface="+mn-ea"/>
                <a:sym typeface="+mn-ea"/>
              </a:rPr>
              <a:t>——</a:t>
            </a:r>
            <a:r>
              <a:rPr lang="zh-CN" altLang="en-US" sz="2000" b="1" dirty="0" smtClean="0">
                <a:latin typeface="+mn-ea"/>
                <a:sym typeface="+mn-ea"/>
              </a:rPr>
              <a:t>我对你错、得到认同和表扬、面子上好看</a:t>
            </a:r>
            <a:r>
              <a:rPr lang="en-US" altLang="zh-CN" sz="2000" b="1" dirty="0" smtClean="0">
                <a:latin typeface="+mn-ea"/>
                <a:sym typeface="+mn-ea"/>
              </a:rPr>
              <a:t>……</a:t>
            </a:r>
            <a:endParaRPr lang="en-US" altLang="zh-CN" sz="2000" b="1" dirty="0" smtClean="0">
              <a:latin typeface="+mn-ea"/>
            </a:endParaRPr>
          </a:p>
          <a:p>
            <a:pPr lvl="0" fontAlgn="base">
              <a:lnSpc>
                <a:spcPct val="150000"/>
              </a:lnSpc>
              <a:spcBef>
                <a:spcPct val="0"/>
              </a:spcBef>
              <a:spcAft>
                <a:spcPct val="0"/>
              </a:spcAft>
              <a:buFont typeface="Arial" panose="020B0604020202020204" pitchFamily="34" charset="0"/>
              <a:buChar char="•"/>
            </a:pPr>
            <a:r>
              <a:rPr lang="zh-CN" altLang="en-US" sz="2000" b="1" dirty="0" smtClean="0">
                <a:latin typeface="+mn-ea"/>
                <a:sym typeface="+mn-ea"/>
              </a:rPr>
              <a:t>容易陷入</a:t>
            </a:r>
            <a:r>
              <a:rPr lang="en-US" altLang="zh-CN" sz="2000" b="1" dirty="0" smtClean="0">
                <a:latin typeface="+mn-ea"/>
                <a:sym typeface="+mn-ea"/>
              </a:rPr>
              <a:t>——</a:t>
            </a:r>
            <a:r>
              <a:rPr lang="zh-CN" altLang="en-US" sz="2000" b="1" dirty="0" smtClean="0">
                <a:latin typeface="+mn-ea"/>
                <a:sym typeface="+mn-ea"/>
              </a:rPr>
              <a:t>我以为、我觉得、我不喜欢</a:t>
            </a:r>
            <a:r>
              <a:rPr lang="en-US" altLang="zh-CN" sz="2000" b="1" dirty="0" smtClean="0">
                <a:latin typeface="+mn-ea"/>
                <a:sym typeface="+mn-ea"/>
              </a:rPr>
              <a:t>……</a:t>
            </a:r>
            <a:endParaRPr lang="en-US" altLang="zh-CN" sz="2000" b="1" dirty="0" smtClean="0">
              <a:latin typeface="+mn-ea"/>
            </a:endParaRPr>
          </a:p>
          <a:p>
            <a:pPr lvl="0" fontAlgn="base">
              <a:lnSpc>
                <a:spcPct val="150000"/>
              </a:lnSpc>
              <a:spcBef>
                <a:spcPct val="0"/>
              </a:spcBef>
              <a:spcAft>
                <a:spcPct val="0"/>
              </a:spcAft>
              <a:buFont typeface="Arial" panose="020B0604020202020204" pitchFamily="34" charset="0"/>
              <a:buChar char="•"/>
            </a:pPr>
            <a:r>
              <a:rPr lang="zh-CN" altLang="en-US" sz="2000" b="1" dirty="0" smtClean="0">
                <a:latin typeface="+mn-ea"/>
                <a:sym typeface="+mn-ea"/>
              </a:rPr>
              <a:t>习惯于</a:t>
            </a:r>
            <a:r>
              <a:rPr lang="en-US" altLang="zh-CN" sz="2000" b="1" dirty="0" smtClean="0">
                <a:latin typeface="+mn-ea"/>
                <a:sym typeface="+mn-ea"/>
              </a:rPr>
              <a:t>——</a:t>
            </a:r>
            <a:r>
              <a:rPr lang="zh-CN" altLang="en-US" sz="2000" b="1" dirty="0" smtClean="0">
                <a:latin typeface="+mn-ea"/>
                <a:sym typeface="+mn-ea"/>
              </a:rPr>
              <a:t>找理由、找借口、</a:t>
            </a:r>
            <a:r>
              <a:rPr lang="zh-CN" altLang="en-US" sz="2000" b="1" dirty="0" smtClean="0">
                <a:sym typeface="+mn-ea"/>
              </a:rPr>
              <a:t>指责、埋怨、批评、证明</a:t>
            </a:r>
            <a:r>
              <a:rPr lang="en-US" altLang="zh-CN" sz="2000" b="1" dirty="0" smtClean="0">
                <a:sym typeface="+mn-ea"/>
              </a:rPr>
              <a:t>……</a:t>
            </a:r>
            <a:endParaRPr lang="en-US" altLang="zh-CN" sz="2000" b="1" dirty="0" smtClean="0">
              <a:latin typeface="+mn-ea"/>
            </a:endParaRPr>
          </a:p>
          <a:p>
            <a:endParaRPr lang="zh-CN" altLang="en-US" sz="2000"/>
          </a:p>
        </p:txBody>
      </p:sp>
      <p:grpSp>
        <p:nvGrpSpPr>
          <p:cNvPr id="4" name="组合 3"/>
          <p:cNvGrpSpPr/>
          <p:nvPr/>
        </p:nvGrpSpPr>
        <p:grpSpPr>
          <a:xfrm>
            <a:off x="1679575" y="3889851"/>
            <a:ext cx="5653088" cy="1835944"/>
            <a:chOff x="3817" y="5060"/>
            <a:chExt cx="11870" cy="3855"/>
          </a:xfrm>
        </p:grpSpPr>
        <p:pic>
          <p:nvPicPr>
            <p:cNvPr id="565252" name="Picture 4"/>
            <p:cNvPicPr>
              <a:picLocks noChangeAspect="1" noChangeArrowheads="1"/>
            </p:cNvPicPr>
            <p:nvPr/>
          </p:nvPicPr>
          <p:blipFill>
            <a:blip r:embed="rId1" cstate="print"/>
            <a:srcRect/>
            <a:stretch>
              <a:fillRect/>
            </a:stretch>
          </p:blipFill>
          <p:spPr bwMode="auto">
            <a:xfrm>
              <a:off x="7559" y="5060"/>
              <a:ext cx="3813" cy="3695"/>
            </a:xfrm>
            <a:prstGeom prst="rect">
              <a:avLst/>
            </a:prstGeom>
            <a:noFill/>
            <a:ln w="9525">
              <a:noFill/>
              <a:miter lim="800000"/>
              <a:headEnd/>
              <a:tailEnd/>
            </a:ln>
          </p:spPr>
        </p:pic>
        <p:sp>
          <p:nvSpPr>
            <p:cNvPr id="565253" name="AutoShape 5"/>
            <p:cNvSpPr/>
            <p:nvPr/>
          </p:nvSpPr>
          <p:spPr bwMode="auto">
            <a:xfrm>
              <a:off x="3817" y="7328"/>
              <a:ext cx="3030" cy="1021"/>
            </a:xfrm>
            <a:prstGeom prst="borderCallout2">
              <a:avLst>
                <a:gd name="adj1" fmla="val 23685"/>
                <a:gd name="adj2" fmla="val 105014"/>
                <a:gd name="adj3" fmla="val 23685"/>
                <a:gd name="adj4" fmla="val 141903"/>
                <a:gd name="adj5" fmla="val -36430"/>
                <a:gd name="adj6" fmla="val 161871"/>
              </a:avLst>
            </a:prstGeom>
            <a:noFill/>
            <a:ln w="9525" algn="ctr">
              <a:solidFill>
                <a:schemeClr val="tx1"/>
              </a:solidFill>
              <a:miter lim="800000"/>
            </a:ln>
          </p:spPr>
          <p:txBody>
            <a:bodyPr anchor="ctr"/>
            <a:p>
              <a:pPr algn="ctr"/>
              <a:r>
                <a:rPr kumimoji="1" lang="zh-CN" altLang="en-US" sz="1500" dirty="0" smtClean="0">
                  <a:solidFill>
                    <a:srgbClr val="000099"/>
                  </a:solidFill>
                  <a:latin typeface="华文中宋" panose="02010600040101010101" pitchFamily="2" charset="-122"/>
                  <a:ea typeface="华文中宋" panose="02010600040101010101" pitchFamily="2" charset="-122"/>
                </a:rPr>
                <a:t>缺失</a:t>
              </a:r>
              <a:endParaRPr kumimoji="1" lang="en-US" altLang="zh-CN" sz="1500" dirty="0" smtClean="0">
                <a:solidFill>
                  <a:srgbClr val="000099"/>
                </a:solidFill>
                <a:latin typeface="华文中宋" panose="02010600040101010101" pitchFamily="2" charset="-122"/>
                <a:ea typeface="华文中宋" panose="02010600040101010101" pitchFamily="2" charset="-122"/>
              </a:endParaRPr>
            </a:p>
            <a:p>
              <a:pPr algn="ctr"/>
              <a:r>
                <a:rPr kumimoji="1" lang="zh-CN" altLang="en-US" sz="1500" dirty="0" smtClean="0">
                  <a:solidFill>
                    <a:srgbClr val="000099"/>
                  </a:solidFill>
                  <a:latin typeface="华文中宋" panose="02010600040101010101" pitchFamily="2" charset="-122"/>
                  <a:ea typeface="华文中宋" panose="02010600040101010101" pitchFamily="2" charset="-122"/>
                </a:rPr>
                <a:t>职业化基础</a:t>
              </a:r>
              <a:endParaRPr kumimoji="1" lang="zh-CN" altLang="en-US" sz="1500" dirty="0">
                <a:solidFill>
                  <a:srgbClr val="000099"/>
                </a:solidFill>
                <a:latin typeface="华文中宋" panose="02010600040101010101" pitchFamily="2" charset="-122"/>
                <a:ea typeface="华文中宋" panose="02010600040101010101" pitchFamily="2" charset="-122"/>
              </a:endParaRPr>
            </a:p>
          </p:txBody>
        </p:sp>
        <p:sp>
          <p:nvSpPr>
            <p:cNvPr id="565254" name="AutoShape 6"/>
            <p:cNvSpPr/>
            <p:nvPr/>
          </p:nvSpPr>
          <p:spPr bwMode="auto">
            <a:xfrm>
              <a:off x="11032" y="8008"/>
              <a:ext cx="4655" cy="907"/>
            </a:xfrm>
            <a:prstGeom prst="borderCallout2">
              <a:avLst>
                <a:gd name="adj1" fmla="val 23685"/>
                <a:gd name="adj2" fmla="val -3259"/>
                <a:gd name="adj3" fmla="val 23685"/>
                <a:gd name="adj4" fmla="val -17662"/>
                <a:gd name="adj5" fmla="val -14144"/>
                <a:gd name="adj6" fmla="val -39199"/>
              </a:avLst>
            </a:prstGeom>
            <a:noFill/>
            <a:ln w="9525" algn="ctr">
              <a:solidFill>
                <a:schemeClr val="tx1"/>
              </a:solidFill>
              <a:miter lim="800000"/>
            </a:ln>
          </p:spPr>
          <p:txBody>
            <a:bodyPr anchor="ctr"/>
            <a:p>
              <a:r>
                <a:rPr kumimoji="1" lang="zh-CN" altLang="en-US" sz="1500" dirty="0" smtClean="0">
                  <a:solidFill>
                    <a:srgbClr val="FF0000"/>
                  </a:solidFill>
                  <a:latin typeface="华文中宋" panose="02010600040101010101" pitchFamily="2" charset="-122"/>
                  <a:ea typeface="华文中宋" panose="02010600040101010101" pitchFamily="2" charset="-122"/>
                </a:rPr>
                <a:t>没有统一思想、语言和行为</a:t>
              </a:r>
              <a:endParaRPr kumimoji="1" lang="en-US" altLang="zh-CN" sz="1500" dirty="0" smtClean="0">
                <a:solidFill>
                  <a:srgbClr val="FF0000"/>
                </a:solidFill>
                <a:latin typeface="华文中宋" panose="02010600040101010101" pitchFamily="2" charset="-122"/>
                <a:ea typeface="华文中宋" panose="02010600040101010101" pitchFamily="2" charset="-122"/>
              </a:endParaRPr>
            </a:p>
          </p:txBody>
        </p:sp>
        <p:pic>
          <p:nvPicPr>
            <p:cNvPr id="57346" name="Picture 2" descr="http://p4.so.qhimg.com/bdr/_240_/t015c7e429a427bf864.jpg"/>
            <p:cNvPicPr>
              <a:picLocks noChangeAspect="1" noChangeArrowheads="1"/>
            </p:cNvPicPr>
            <p:nvPr/>
          </p:nvPicPr>
          <p:blipFill>
            <a:blip r:embed="rId2" cstate="print"/>
            <a:srcRect/>
            <a:stretch>
              <a:fillRect/>
            </a:stretch>
          </p:blipFill>
          <p:spPr bwMode="auto">
            <a:xfrm>
              <a:off x="8920" y="6874"/>
              <a:ext cx="944" cy="973"/>
            </a:xfrm>
            <a:prstGeom prst="rect">
              <a:avLst/>
            </a:prstGeom>
            <a:noFill/>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97986" name="WordArt 2"/>
          <p:cNvSpPr>
            <a:spLocks noChangeArrowheads="1" noChangeShapeType="1" noTextEdit="1"/>
          </p:cNvSpPr>
          <p:nvPr/>
        </p:nvSpPr>
        <p:spPr bwMode="auto">
          <a:xfrm>
            <a:off x="3800771" y="2414161"/>
            <a:ext cx="1084659" cy="82391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zh-CN" altLang="en-US" sz="2100" b="1" kern="1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rPr>
              <a:t>人</a:t>
            </a:r>
            <a:endParaRPr lang="zh-CN" altLang="en-US" sz="2100" b="1" kern="1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endParaRPr>
          </a:p>
        </p:txBody>
      </p:sp>
      <p:sp>
        <p:nvSpPr>
          <p:cNvPr id="297987" name="Text Box 3"/>
          <p:cNvSpPr txBox="1">
            <a:spLocks noChangeArrowheads="1"/>
          </p:cNvSpPr>
          <p:nvPr/>
        </p:nvSpPr>
        <p:spPr bwMode="auto">
          <a:xfrm>
            <a:off x="2888898" y="2069813"/>
            <a:ext cx="2909888" cy="299085"/>
          </a:xfrm>
          <a:prstGeom prst="rect">
            <a:avLst/>
          </a:prstGeom>
          <a:noFill/>
          <a:ln w="9525">
            <a:noFill/>
            <a:miter lim="800000"/>
          </a:ln>
        </p:spPr>
        <p:txBody>
          <a:bodyPr>
            <a:spAutoFit/>
          </a:bodyPr>
          <a:lstStyle/>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组织</a:t>
            </a:r>
            <a:r>
              <a:rPr kumimoji="1" lang="en-US" altLang="zh-CN" sz="1350" b="1" dirty="0" smtClean="0">
                <a:solidFill>
                  <a:schemeClr val="tx1"/>
                </a:solidFill>
                <a:latin typeface="Times New Roman" panose="02020603050405020304" pitchFamily="18" charset="0"/>
              </a:rPr>
              <a:t>/</a:t>
            </a:r>
            <a:r>
              <a:rPr kumimoji="1" lang="zh-CN" altLang="en-US" sz="1350" b="1" dirty="0" smtClean="0">
                <a:solidFill>
                  <a:schemeClr val="tx1"/>
                </a:solidFill>
                <a:latin typeface="Times New Roman" panose="02020603050405020304" pitchFamily="18" charset="0"/>
              </a:rPr>
              <a:t>个人：使命、愿景</a:t>
            </a:r>
            <a:endParaRPr kumimoji="1" lang="zh-CN" altLang="en-US" sz="1350" b="1" dirty="0" smtClean="0">
              <a:solidFill>
                <a:schemeClr val="tx1"/>
              </a:solidFill>
              <a:latin typeface="Times New Roman" panose="02020603050405020304" pitchFamily="18" charset="0"/>
            </a:endParaRPr>
          </a:p>
        </p:txBody>
      </p:sp>
      <p:sp>
        <p:nvSpPr>
          <p:cNvPr id="297991" name="Text Box 7"/>
          <p:cNvSpPr txBox="1">
            <a:spLocks noChangeArrowheads="1"/>
          </p:cNvSpPr>
          <p:nvPr/>
        </p:nvSpPr>
        <p:spPr bwMode="auto">
          <a:xfrm>
            <a:off x="3003347" y="2967801"/>
            <a:ext cx="1140619" cy="299085"/>
          </a:xfrm>
          <a:prstGeom prst="rect">
            <a:avLst/>
          </a:prstGeom>
          <a:noFill/>
          <a:ln w="9525">
            <a:noFill/>
            <a:miter lim="800000"/>
          </a:ln>
        </p:spPr>
        <p:txBody>
          <a:bodyPr>
            <a:spAutoFit/>
          </a:bodyPr>
          <a:lstStyle/>
          <a:p>
            <a:pP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rPr>
              <a:t>氛围和谐</a:t>
            </a:r>
            <a:endParaRPr kumimoji="1" lang="zh-CN" altLang="en-US" sz="1350" b="1" smtClean="0">
              <a:solidFill>
                <a:schemeClr val="tx1"/>
              </a:solidFill>
              <a:latin typeface="Times New Roman" panose="02020603050405020304" pitchFamily="18" charset="0"/>
            </a:endParaRPr>
          </a:p>
        </p:txBody>
      </p:sp>
      <p:sp>
        <p:nvSpPr>
          <p:cNvPr id="297992" name="Text Box 8"/>
          <p:cNvSpPr txBox="1">
            <a:spLocks noChangeArrowheads="1"/>
          </p:cNvSpPr>
          <p:nvPr/>
        </p:nvSpPr>
        <p:spPr bwMode="auto">
          <a:xfrm>
            <a:off x="4779108" y="2752748"/>
            <a:ext cx="1532335" cy="506730"/>
          </a:xfrm>
          <a:prstGeom prst="rect">
            <a:avLst/>
          </a:prstGeom>
          <a:noFill/>
          <a:ln w="9525">
            <a:noFill/>
            <a:miter lim="800000"/>
          </a:ln>
        </p:spPr>
        <p:txBody>
          <a:bodyPr>
            <a:spAutoFit/>
          </a:bodyPr>
          <a:lstStyle/>
          <a:p>
            <a:pP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战略</a:t>
            </a:r>
            <a:endParaRPr kumimoji="1" lang="zh-CN" altLang="en-US" sz="1350" b="1" dirty="0" smtClean="0">
              <a:solidFill>
                <a:srgbClr val="000000"/>
              </a:solidFill>
              <a:latin typeface="Times New Roman" panose="02020603050405020304" pitchFamily="18" charset="0"/>
            </a:endParaRPr>
          </a:p>
          <a:p>
            <a:pP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管理机制</a:t>
            </a:r>
            <a:endParaRPr kumimoji="1" lang="zh-CN" altLang="en-US" sz="1350" b="1" dirty="0" smtClean="0">
              <a:solidFill>
                <a:srgbClr val="000000"/>
              </a:solidFill>
              <a:latin typeface="Times New Roman" panose="02020603050405020304" pitchFamily="18" charset="0"/>
            </a:endParaRPr>
          </a:p>
        </p:txBody>
      </p:sp>
      <p:sp>
        <p:nvSpPr>
          <p:cNvPr id="297993" name="Text Box 9" descr="50%"/>
          <p:cNvSpPr txBox="1">
            <a:spLocks noChangeArrowheads="1"/>
          </p:cNvSpPr>
          <p:nvPr/>
        </p:nvSpPr>
        <p:spPr bwMode="auto">
          <a:xfrm>
            <a:off x="3915012" y="2643951"/>
            <a:ext cx="827675" cy="506730"/>
          </a:xfrm>
          <a:prstGeom prst="rect">
            <a:avLst/>
          </a:prstGeom>
          <a:noFill/>
          <a:ln w="9525">
            <a:noFill/>
            <a:miter lim="800000"/>
          </a:ln>
        </p:spPr>
        <p:txBody>
          <a:bodyPr wrap="square">
            <a:spAutoFit/>
          </a:bodyPr>
          <a:lstStyle/>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共同愿景</a:t>
            </a:r>
            <a:endParaRPr kumimoji="1" lang="zh-CN" altLang="en-US" sz="1350" b="1" dirty="0" smtClean="0">
              <a:solidFill>
                <a:schemeClr val="tx1"/>
              </a:solidFill>
              <a:latin typeface="Times New Roman" panose="02020603050405020304" pitchFamily="18" charset="0"/>
            </a:endParaRPr>
          </a:p>
        </p:txBody>
      </p:sp>
      <p:sp>
        <p:nvSpPr>
          <p:cNvPr id="297995" name="WordArt 11"/>
          <p:cNvSpPr>
            <a:spLocks noChangeArrowheads="1" noChangeShapeType="1" noTextEdit="1"/>
          </p:cNvSpPr>
          <p:nvPr/>
        </p:nvSpPr>
        <p:spPr bwMode="auto">
          <a:xfrm>
            <a:off x="3827560" y="3265494"/>
            <a:ext cx="1084659" cy="82391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zh-CN" altLang="en-US" sz="2100" b="1" kern="1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rPr>
              <a:t>人</a:t>
            </a:r>
            <a:endParaRPr lang="zh-CN" altLang="en-US" sz="2100" b="1" kern="1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endParaRPr>
          </a:p>
        </p:txBody>
      </p:sp>
      <p:sp>
        <p:nvSpPr>
          <p:cNvPr id="297996" name="Text Box 12"/>
          <p:cNvSpPr txBox="1">
            <a:spLocks noChangeArrowheads="1"/>
          </p:cNvSpPr>
          <p:nvPr/>
        </p:nvSpPr>
        <p:spPr bwMode="auto">
          <a:xfrm>
            <a:off x="3032517" y="3914385"/>
            <a:ext cx="1140619" cy="299085"/>
          </a:xfrm>
          <a:prstGeom prst="rect">
            <a:avLst/>
          </a:prstGeom>
          <a:noFill/>
          <a:ln w="9525">
            <a:noFill/>
            <a:miter lim="800000"/>
          </a:ln>
        </p:spPr>
        <p:txBody>
          <a:bodyPr>
            <a:spAutoFit/>
          </a:bodyPr>
          <a:lstStyle/>
          <a:p>
            <a:pP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rPr>
              <a:t>个人成长</a:t>
            </a:r>
            <a:endParaRPr kumimoji="1" lang="zh-CN" altLang="en-US" sz="1350" b="1" smtClean="0">
              <a:solidFill>
                <a:schemeClr val="tx1"/>
              </a:solidFill>
              <a:latin typeface="Times New Roman" panose="02020603050405020304" pitchFamily="18" charset="0"/>
            </a:endParaRPr>
          </a:p>
        </p:txBody>
      </p:sp>
      <p:sp>
        <p:nvSpPr>
          <p:cNvPr id="297997" name="Text Box 13" descr="50%"/>
          <p:cNvSpPr txBox="1">
            <a:spLocks noChangeArrowheads="1"/>
          </p:cNvSpPr>
          <p:nvPr/>
        </p:nvSpPr>
        <p:spPr bwMode="auto">
          <a:xfrm>
            <a:off x="3956089" y="3413132"/>
            <a:ext cx="827675" cy="506730"/>
          </a:xfrm>
          <a:prstGeom prst="rect">
            <a:avLst/>
          </a:prstGeom>
          <a:noFill/>
          <a:ln w="9525">
            <a:noFill/>
            <a:miter lim="800000"/>
          </a:ln>
        </p:spPr>
        <p:txBody>
          <a:bodyPr wrap="square">
            <a:spAutoFit/>
          </a:bodyPr>
          <a:lstStyle/>
          <a:p>
            <a:pPr algn="ct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rPr>
              <a:t>团队学习</a:t>
            </a:r>
            <a:endParaRPr kumimoji="1" lang="zh-CN" altLang="en-US" sz="1350" b="1" smtClean="0">
              <a:solidFill>
                <a:schemeClr val="tx1"/>
              </a:solidFill>
              <a:latin typeface="Times New Roman" panose="02020603050405020304" pitchFamily="18" charset="0"/>
            </a:endParaRPr>
          </a:p>
        </p:txBody>
      </p:sp>
      <p:sp>
        <p:nvSpPr>
          <p:cNvPr id="297998" name="WordArt 14"/>
          <p:cNvSpPr>
            <a:spLocks noChangeArrowheads="1" noChangeShapeType="1" noTextEdit="1"/>
          </p:cNvSpPr>
          <p:nvPr/>
        </p:nvSpPr>
        <p:spPr bwMode="auto">
          <a:xfrm>
            <a:off x="3829941" y="4072925"/>
            <a:ext cx="1084659" cy="82391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zh-CN" altLang="en-US" sz="2100" b="1" kern="1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rPr>
              <a:t>人</a:t>
            </a:r>
            <a:endParaRPr lang="zh-CN" altLang="en-US" sz="2100" b="1" kern="10" smtClean="0">
              <a:ln w="9525">
                <a:solidFill>
                  <a:srgbClr val="000000"/>
                </a:solidFill>
                <a:round/>
              </a:ln>
              <a:solidFill>
                <a:schemeClr val="bg2">
                  <a:lumMod val="40000"/>
                  <a:lumOff val="60000"/>
                </a:schemeClr>
              </a:solidFill>
              <a:latin typeface="宋体" panose="02010600030101010101" pitchFamily="2" charset="-122"/>
              <a:ea typeface="宋体" panose="02010600030101010101" pitchFamily="2" charset="-122"/>
            </a:endParaRPr>
          </a:p>
        </p:txBody>
      </p:sp>
      <p:sp>
        <p:nvSpPr>
          <p:cNvPr id="297999" name="Text Box 15"/>
          <p:cNvSpPr txBox="1">
            <a:spLocks noChangeArrowheads="1"/>
          </p:cNvSpPr>
          <p:nvPr/>
        </p:nvSpPr>
        <p:spPr bwMode="auto">
          <a:xfrm>
            <a:off x="4765772" y="4721815"/>
            <a:ext cx="1458515" cy="506730"/>
          </a:xfrm>
          <a:prstGeom prst="rect">
            <a:avLst/>
          </a:prstGeom>
          <a:noFill/>
          <a:ln w="9525">
            <a:noFill/>
            <a:miter lim="800000"/>
          </a:ln>
        </p:spPr>
        <p:txBody>
          <a:bodyPr>
            <a:spAutoFit/>
          </a:bodyPr>
          <a:lstStyle/>
          <a:p>
            <a:pP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工具、方法</a:t>
            </a:r>
            <a:endParaRPr kumimoji="1" lang="zh-CN" altLang="en-US" sz="1350" b="1" dirty="0" smtClean="0">
              <a:solidFill>
                <a:srgbClr val="000000"/>
              </a:solidFill>
              <a:latin typeface="Times New Roman" panose="02020603050405020304" pitchFamily="18" charset="0"/>
            </a:endParaRPr>
          </a:p>
          <a:p>
            <a:pP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知识、技能</a:t>
            </a:r>
            <a:endParaRPr kumimoji="1" lang="zh-CN" altLang="en-US" sz="1350" b="1" dirty="0" smtClean="0">
              <a:solidFill>
                <a:srgbClr val="000000"/>
              </a:solidFill>
              <a:latin typeface="Times New Roman" panose="02020603050405020304" pitchFamily="18" charset="0"/>
            </a:endParaRPr>
          </a:p>
        </p:txBody>
      </p:sp>
      <p:sp>
        <p:nvSpPr>
          <p:cNvPr id="298000" name="Text Box 16" descr="50%"/>
          <p:cNvSpPr txBox="1">
            <a:spLocks noChangeArrowheads="1"/>
          </p:cNvSpPr>
          <p:nvPr/>
        </p:nvSpPr>
        <p:spPr bwMode="auto">
          <a:xfrm>
            <a:off x="3946564" y="4231277"/>
            <a:ext cx="827675" cy="506730"/>
          </a:xfrm>
          <a:prstGeom prst="rect">
            <a:avLst/>
          </a:prstGeom>
          <a:noFill/>
          <a:ln w="9525">
            <a:noFill/>
            <a:miter lim="800000"/>
          </a:ln>
        </p:spPr>
        <p:txBody>
          <a:bodyPr wrap="square">
            <a:spAutoFit/>
          </a:bodyPr>
          <a:lstStyle/>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自我超越</a:t>
            </a:r>
            <a:endParaRPr kumimoji="1" lang="zh-CN" altLang="en-US" sz="1350" b="1" dirty="0" smtClean="0">
              <a:solidFill>
                <a:schemeClr val="tx1"/>
              </a:solidFill>
              <a:latin typeface="Times New Roman" panose="02020603050405020304" pitchFamily="18" charset="0"/>
            </a:endParaRPr>
          </a:p>
        </p:txBody>
      </p:sp>
      <p:grpSp>
        <p:nvGrpSpPr>
          <p:cNvPr id="2" name="Group 17"/>
          <p:cNvGrpSpPr/>
          <p:nvPr/>
        </p:nvGrpSpPr>
        <p:grpSpPr bwMode="auto">
          <a:xfrm>
            <a:off x="3752994" y="5235718"/>
            <a:ext cx="1174517" cy="515540"/>
            <a:chOff x="2744" y="3838"/>
            <a:chExt cx="1905" cy="482"/>
          </a:xfrm>
        </p:grpSpPr>
        <p:sp>
          <p:nvSpPr>
            <p:cNvPr id="156709" name="Oval 18"/>
            <p:cNvSpPr>
              <a:spLocks noChangeArrowheads="1"/>
            </p:cNvSpPr>
            <p:nvPr/>
          </p:nvSpPr>
          <p:spPr bwMode="auto">
            <a:xfrm>
              <a:off x="2744" y="3929"/>
              <a:ext cx="1905" cy="391"/>
            </a:xfrm>
            <a:prstGeom prst="ellipse">
              <a:avLst/>
            </a:prstGeom>
            <a:gradFill rotWithShape="1">
              <a:gsLst>
                <a:gs pos="0">
                  <a:schemeClr val="bg1"/>
                </a:gs>
                <a:gs pos="100000">
                  <a:srgbClr val="FF66FF"/>
                </a:gs>
              </a:gsLst>
              <a:lin ang="5400000" scaled="1"/>
            </a:gradFill>
            <a:ln w="9525">
              <a:solidFill>
                <a:srgbClr val="F9C3D0"/>
              </a:solidFill>
              <a:round/>
            </a:ln>
          </p:spPr>
          <p:txBody>
            <a:bodyPr wrap="none" anchor="ctr"/>
            <a:lstStyle/>
            <a:p>
              <a:pPr algn="ctr" eaLnBrk="0" fontAlgn="base" hangingPunct="0">
                <a:spcBef>
                  <a:spcPct val="0"/>
                </a:spcBef>
                <a:spcAft>
                  <a:spcPct val="0"/>
                </a:spcAft>
              </a:pPr>
              <a:r>
                <a:rPr kumimoji="1" lang="zh-CN" altLang="en-US" sz="1500" b="1" smtClean="0">
                  <a:solidFill>
                    <a:schemeClr val="tx1"/>
                  </a:solidFill>
                  <a:latin typeface="Times New Roman" panose="02020603050405020304" pitchFamily="18" charset="0"/>
                </a:rPr>
                <a:t>自我习惯</a:t>
              </a:r>
              <a:endParaRPr kumimoji="1" lang="zh-CN" altLang="en-US" sz="1500" b="1" smtClean="0">
                <a:solidFill>
                  <a:schemeClr val="tx1"/>
                </a:solidFill>
                <a:latin typeface="Times New Roman" panose="02020603050405020304" pitchFamily="18" charset="0"/>
                <a:ea typeface="宋体" panose="02010600030101010101" pitchFamily="2" charset="-122"/>
              </a:endParaRPr>
            </a:p>
          </p:txBody>
        </p:sp>
        <p:sp>
          <p:nvSpPr>
            <p:cNvPr id="156710" name="Line 19"/>
            <p:cNvSpPr>
              <a:spLocks noChangeShapeType="1"/>
            </p:cNvSpPr>
            <p:nvPr/>
          </p:nvSpPr>
          <p:spPr bwMode="auto">
            <a:xfrm>
              <a:off x="2880" y="3838"/>
              <a:ext cx="363" cy="136"/>
            </a:xfrm>
            <a:prstGeom prst="line">
              <a:avLst/>
            </a:prstGeom>
            <a:noFill/>
            <a:ln w="41275">
              <a:solidFill>
                <a:srgbClr val="F9C3D0"/>
              </a:solidFill>
              <a:round/>
              <a:tailEnd type="triangle" w="med" len="med"/>
            </a:ln>
          </p:spPr>
          <p:txBody>
            <a:bodyPr/>
            <a:lstStyle/>
            <a:p>
              <a:pPr fontAlgn="base">
                <a:spcBef>
                  <a:spcPct val="0"/>
                </a:spcBef>
                <a:spcAft>
                  <a:spcPct val="0"/>
                </a:spcAft>
              </a:pPr>
              <a:endParaRPr lang="zh-CN" altLang="en-US" sz="1350" b="1" smtClean="0">
                <a:solidFill>
                  <a:schemeClr val="bg2">
                    <a:lumMod val="40000"/>
                    <a:lumOff val="60000"/>
                  </a:schemeClr>
                </a:solidFill>
                <a:latin typeface="华文中宋" panose="02010600040101010101" pitchFamily="2" charset="-122"/>
                <a:ea typeface="宋体" panose="02010600030101010101" pitchFamily="2" charset="-122"/>
              </a:endParaRPr>
            </a:p>
          </p:txBody>
        </p:sp>
        <p:sp>
          <p:nvSpPr>
            <p:cNvPr id="156711" name="Line 20"/>
            <p:cNvSpPr>
              <a:spLocks noChangeShapeType="1"/>
            </p:cNvSpPr>
            <p:nvPr/>
          </p:nvSpPr>
          <p:spPr bwMode="auto">
            <a:xfrm flipH="1">
              <a:off x="4195" y="3838"/>
              <a:ext cx="363" cy="136"/>
            </a:xfrm>
            <a:prstGeom prst="line">
              <a:avLst/>
            </a:prstGeom>
            <a:noFill/>
            <a:ln w="41275">
              <a:solidFill>
                <a:srgbClr val="F9C3D0"/>
              </a:solidFill>
              <a:round/>
              <a:tailEnd type="triangle" w="med" len="med"/>
            </a:ln>
          </p:spPr>
          <p:txBody>
            <a:bodyPr/>
            <a:lstStyle/>
            <a:p>
              <a:pPr fontAlgn="base">
                <a:spcBef>
                  <a:spcPct val="0"/>
                </a:spcBef>
                <a:spcAft>
                  <a:spcPct val="0"/>
                </a:spcAft>
              </a:pPr>
              <a:endParaRPr lang="zh-CN" altLang="en-US" sz="1350" b="1" smtClean="0">
                <a:solidFill>
                  <a:schemeClr val="bg2">
                    <a:lumMod val="40000"/>
                    <a:lumOff val="60000"/>
                  </a:schemeClr>
                </a:solidFill>
                <a:latin typeface="华文中宋" panose="02010600040101010101" pitchFamily="2" charset="-122"/>
                <a:ea typeface="宋体" panose="02010600030101010101" pitchFamily="2" charset="-122"/>
              </a:endParaRPr>
            </a:p>
          </p:txBody>
        </p:sp>
      </p:grpSp>
      <p:sp>
        <p:nvSpPr>
          <p:cNvPr id="298005" name="Oval 21"/>
          <p:cNvSpPr>
            <a:spLocks noChangeArrowheads="1"/>
          </p:cNvSpPr>
          <p:nvPr/>
        </p:nvSpPr>
        <p:spPr bwMode="auto">
          <a:xfrm>
            <a:off x="2438935" y="4803670"/>
            <a:ext cx="611981" cy="339328"/>
          </a:xfrm>
          <a:prstGeom prst="ellipse">
            <a:avLst/>
          </a:prstGeom>
          <a:noFill/>
          <a:ln w="9525">
            <a:solidFill>
              <a:srgbClr val="F9C3D0"/>
            </a:solidFill>
            <a:round/>
          </a:ln>
        </p:spPr>
        <p:txBody>
          <a:bodyPr wrap="none" anchor="ctr"/>
          <a:lstStyle/>
          <a:p>
            <a:pPr algn="ct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ea typeface="隶书" panose="02010509060101010101" pitchFamily="49" charset="-122"/>
              </a:rPr>
              <a:t>心力</a:t>
            </a:r>
            <a:endParaRPr kumimoji="1" lang="zh-CN" altLang="en-US" sz="1350" b="1" smtClean="0">
              <a:solidFill>
                <a:schemeClr val="tx1"/>
              </a:solidFill>
              <a:latin typeface="Times New Roman" panose="02020603050405020304" pitchFamily="18" charset="0"/>
              <a:ea typeface="隶书" panose="02010509060101010101" pitchFamily="49" charset="-122"/>
            </a:endParaRPr>
          </a:p>
        </p:txBody>
      </p:sp>
      <p:sp>
        <p:nvSpPr>
          <p:cNvPr id="298006" name="Oval 22"/>
          <p:cNvSpPr>
            <a:spLocks noChangeArrowheads="1"/>
          </p:cNvSpPr>
          <p:nvPr/>
        </p:nvSpPr>
        <p:spPr bwMode="auto">
          <a:xfrm>
            <a:off x="2456850" y="3831041"/>
            <a:ext cx="599052" cy="339328"/>
          </a:xfrm>
          <a:prstGeom prst="ellipse">
            <a:avLst/>
          </a:prstGeom>
          <a:noFill/>
          <a:ln w="9525">
            <a:solidFill>
              <a:srgbClr val="F9C3D0"/>
            </a:solidFill>
            <a:round/>
          </a:ln>
        </p:spPr>
        <p:txBody>
          <a:bodyPr wrap="none" anchor="ctr"/>
          <a:lstStyle/>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ea typeface="隶书" panose="02010509060101010101" pitchFamily="49" charset="-122"/>
              </a:rPr>
              <a:t>内驱力</a:t>
            </a:r>
            <a:endParaRPr kumimoji="1" lang="zh-CN" altLang="en-US" sz="1350" b="1" dirty="0" smtClean="0">
              <a:solidFill>
                <a:schemeClr val="tx1"/>
              </a:solidFill>
              <a:latin typeface="Times New Roman" panose="02020603050405020304" pitchFamily="18" charset="0"/>
              <a:ea typeface="隶书" panose="02010509060101010101" pitchFamily="49" charset="-122"/>
            </a:endParaRPr>
          </a:p>
        </p:txBody>
      </p:sp>
      <p:sp>
        <p:nvSpPr>
          <p:cNvPr id="298007" name="Oval 23"/>
          <p:cNvSpPr>
            <a:spLocks noChangeArrowheads="1"/>
          </p:cNvSpPr>
          <p:nvPr/>
        </p:nvSpPr>
        <p:spPr bwMode="auto">
          <a:xfrm>
            <a:off x="2456850" y="2805876"/>
            <a:ext cx="611981" cy="339329"/>
          </a:xfrm>
          <a:prstGeom prst="ellipse">
            <a:avLst/>
          </a:prstGeom>
          <a:noFill/>
          <a:ln w="9525">
            <a:solidFill>
              <a:srgbClr val="F9C3D0"/>
            </a:solidFill>
            <a:round/>
          </a:ln>
        </p:spPr>
        <p:txBody>
          <a:bodyPr wrap="none" anchor="ctr"/>
          <a:lstStyle/>
          <a:p>
            <a:pPr algn="ct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ea typeface="隶书" panose="02010509060101010101" pitchFamily="49" charset="-122"/>
              </a:rPr>
              <a:t>做人</a:t>
            </a:r>
            <a:endParaRPr kumimoji="1" lang="zh-CN" altLang="en-US" sz="1350" b="1" smtClean="0">
              <a:solidFill>
                <a:schemeClr val="tx1"/>
              </a:solidFill>
              <a:latin typeface="Times New Roman" panose="02020603050405020304" pitchFamily="18" charset="0"/>
              <a:ea typeface="隶书" panose="02010509060101010101" pitchFamily="49" charset="-122"/>
            </a:endParaRPr>
          </a:p>
        </p:txBody>
      </p:sp>
      <p:sp>
        <p:nvSpPr>
          <p:cNvPr id="298008" name="Oval 24"/>
          <p:cNvSpPr>
            <a:spLocks noChangeArrowheads="1"/>
          </p:cNvSpPr>
          <p:nvPr/>
        </p:nvSpPr>
        <p:spPr bwMode="auto">
          <a:xfrm>
            <a:off x="5751216" y="4803670"/>
            <a:ext cx="611981" cy="339328"/>
          </a:xfrm>
          <a:prstGeom prst="ellipse">
            <a:avLst/>
          </a:prstGeom>
          <a:noFill/>
          <a:ln w="9525">
            <a:solidFill>
              <a:srgbClr val="FF3300"/>
            </a:solidFill>
            <a:round/>
          </a:ln>
        </p:spPr>
        <p:txBody>
          <a:bodyPr wrap="none" anchor="ct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ea typeface="隶书" panose="02010509060101010101" pitchFamily="49" charset="-122"/>
              </a:rPr>
              <a:t>能力</a:t>
            </a:r>
            <a:endParaRPr kumimoji="1" lang="zh-CN" altLang="en-US" sz="1350" b="1" smtClean="0">
              <a:solidFill>
                <a:srgbClr val="000000"/>
              </a:solidFill>
              <a:latin typeface="Times New Roman" panose="02020603050405020304" pitchFamily="18" charset="0"/>
              <a:ea typeface="隶书" panose="02010509060101010101" pitchFamily="49" charset="-122"/>
            </a:endParaRPr>
          </a:p>
        </p:txBody>
      </p:sp>
      <p:sp>
        <p:nvSpPr>
          <p:cNvPr id="298009" name="Oval 25"/>
          <p:cNvSpPr>
            <a:spLocks noChangeArrowheads="1"/>
          </p:cNvSpPr>
          <p:nvPr/>
        </p:nvSpPr>
        <p:spPr bwMode="auto">
          <a:xfrm>
            <a:off x="5687735" y="3816269"/>
            <a:ext cx="648072" cy="339329"/>
          </a:xfrm>
          <a:prstGeom prst="ellipse">
            <a:avLst/>
          </a:prstGeom>
          <a:noFill/>
          <a:ln w="9525">
            <a:solidFill>
              <a:srgbClr val="FF3300"/>
            </a:solidFill>
            <a:round/>
          </a:ln>
        </p:spPr>
        <p:txBody>
          <a:bodyPr wrap="none" anchor="ctr"/>
          <a:lstStyle/>
          <a:p>
            <a:pPr algn="ct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ea typeface="隶书" panose="02010509060101010101" pitchFamily="49" charset="-122"/>
              </a:rPr>
              <a:t>外驱力</a:t>
            </a:r>
            <a:endParaRPr kumimoji="1" lang="zh-CN" altLang="en-US" sz="1350" b="1" dirty="0" smtClean="0">
              <a:solidFill>
                <a:srgbClr val="000000"/>
              </a:solidFill>
              <a:latin typeface="Times New Roman" panose="02020603050405020304" pitchFamily="18" charset="0"/>
              <a:ea typeface="隶书" panose="02010509060101010101" pitchFamily="49" charset="-122"/>
            </a:endParaRPr>
          </a:p>
        </p:txBody>
      </p:sp>
      <p:sp>
        <p:nvSpPr>
          <p:cNvPr id="298010" name="Oval 26"/>
          <p:cNvSpPr>
            <a:spLocks noChangeArrowheads="1"/>
          </p:cNvSpPr>
          <p:nvPr/>
        </p:nvSpPr>
        <p:spPr bwMode="auto">
          <a:xfrm>
            <a:off x="5678105" y="2860645"/>
            <a:ext cx="613172" cy="339329"/>
          </a:xfrm>
          <a:prstGeom prst="ellipse">
            <a:avLst/>
          </a:prstGeom>
          <a:noFill/>
          <a:ln w="9525">
            <a:solidFill>
              <a:srgbClr val="FF3300"/>
            </a:solidFill>
            <a:round/>
          </a:ln>
        </p:spPr>
        <p:txBody>
          <a:bodyPr wrap="none" anchor="ct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ea typeface="隶书" panose="02010509060101010101" pitchFamily="49" charset="-122"/>
              </a:rPr>
              <a:t>做事</a:t>
            </a:r>
            <a:endParaRPr kumimoji="1" lang="zh-CN" altLang="en-US" sz="1350" b="1" smtClean="0">
              <a:solidFill>
                <a:srgbClr val="000000"/>
              </a:solidFill>
              <a:latin typeface="Times New Roman" panose="02020603050405020304" pitchFamily="18" charset="0"/>
              <a:ea typeface="隶书" panose="02010509060101010101" pitchFamily="49" charset="-122"/>
            </a:endParaRPr>
          </a:p>
        </p:txBody>
      </p:sp>
      <p:cxnSp>
        <p:nvCxnSpPr>
          <p:cNvPr id="298013" name="AutoShape 29"/>
          <p:cNvCxnSpPr>
            <a:cxnSpLocks noChangeShapeType="1"/>
            <a:stCxn id="298005" idx="0"/>
            <a:endCxn id="298006" idx="4"/>
          </p:cNvCxnSpPr>
          <p:nvPr/>
        </p:nvCxnSpPr>
        <p:spPr bwMode="auto">
          <a:xfrm rot="5400000" flipH="1" flipV="1">
            <a:off x="2434001" y="4481295"/>
            <a:ext cx="633301" cy="11450"/>
          </a:xfrm>
          <a:prstGeom prst="curvedConnector3">
            <a:avLst>
              <a:gd name="adj1" fmla="val 50000"/>
            </a:avLst>
          </a:prstGeom>
          <a:noFill/>
          <a:ln w="28575">
            <a:solidFill>
              <a:srgbClr val="F9C3D0"/>
            </a:solidFill>
            <a:round/>
            <a:tailEnd type="triangle" w="med" len="med"/>
          </a:ln>
        </p:spPr>
      </p:cxnSp>
      <p:cxnSp>
        <p:nvCxnSpPr>
          <p:cNvPr id="298014" name="AutoShape 30"/>
          <p:cNvCxnSpPr>
            <a:cxnSpLocks noChangeShapeType="1"/>
            <a:stCxn id="298006" idx="0"/>
            <a:endCxn id="298007" idx="4"/>
          </p:cNvCxnSpPr>
          <p:nvPr/>
        </p:nvCxnSpPr>
        <p:spPr bwMode="auto">
          <a:xfrm rot="5400000" flipH="1" flipV="1">
            <a:off x="2416691" y="3484891"/>
            <a:ext cx="685837" cy="6465"/>
          </a:xfrm>
          <a:prstGeom prst="curvedConnector3">
            <a:avLst>
              <a:gd name="adj1" fmla="val 50000"/>
            </a:avLst>
          </a:prstGeom>
          <a:noFill/>
          <a:ln w="28575">
            <a:solidFill>
              <a:srgbClr val="F9C3D0"/>
            </a:solidFill>
            <a:round/>
            <a:tailEnd type="triangle" w="med" len="med"/>
          </a:ln>
        </p:spPr>
      </p:cxnSp>
      <p:cxnSp>
        <p:nvCxnSpPr>
          <p:cNvPr id="298015" name="AutoShape 31"/>
          <p:cNvCxnSpPr>
            <a:cxnSpLocks noChangeShapeType="1"/>
            <a:stCxn id="298007" idx="0"/>
            <a:endCxn id="4" idx="2"/>
          </p:cNvCxnSpPr>
          <p:nvPr/>
        </p:nvCxnSpPr>
        <p:spPr bwMode="auto">
          <a:xfrm rot="5400000" flipH="1" flipV="1">
            <a:off x="2945547" y="1766106"/>
            <a:ext cx="857064" cy="1222476"/>
          </a:xfrm>
          <a:prstGeom prst="curvedConnector2">
            <a:avLst/>
          </a:prstGeom>
          <a:noFill/>
          <a:ln w="28575">
            <a:solidFill>
              <a:srgbClr val="F9C3D0"/>
            </a:solidFill>
            <a:round/>
            <a:tailEnd type="triangle" w="med" len="med"/>
          </a:ln>
        </p:spPr>
      </p:cxnSp>
      <p:cxnSp>
        <p:nvCxnSpPr>
          <p:cNvPr id="298016" name="AutoShape 32"/>
          <p:cNvCxnSpPr>
            <a:cxnSpLocks noChangeShapeType="1"/>
            <a:stCxn id="298008" idx="0"/>
            <a:endCxn id="298009" idx="4"/>
          </p:cNvCxnSpPr>
          <p:nvPr/>
        </p:nvCxnSpPr>
        <p:spPr bwMode="auto">
          <a:xfrm rot="16200000" flipV="1">
            <a:off x="5710454" y="4456916"/>
            <a:ext cx="648072" cy="45436"/>
          </a:xfrm>
          <a:prstGeom prst="curvedConnector3">
            <a:avLst>
              <a:gd name="adj1" fmla="val 50000"/>
            </a:avLst>
          </a:prstGeom>
          <a:noFill/>
          <a:ln w="28575">
            <a:solidFill>
              <a:srgbClr val="FF3300"/>
            </a:solidFill>
            <a:round/>
            <a:tailEnd type="triangle" w="med" len="med"/>
          </a:ln>
        </p:spPr>
      </p:cxnSp>
      <p:cxnSp>
        <p:nvCxnSpPr>
          <p:cNvPr id="298017" name="AutoShape 33"/>
          <p:cNvCxnSpPr>
            <a:cxnSpLocks noChangeShapeType="1"/>
            <a:stCxn id="298009" idx="0"/>
            <a:endCxn id="298010" idx="4"/>
          </p:cNvCxnSpPr>
          <p:nvPr/>
        </p:nvCxnSpPr>
        <p:spPr bwMode="auto">
          <a:xfrm rot="16200000" flipV="1">
            <a:off x="5690083" y="3494581"/>
            <a:ext cx="616296" cy="27081"/>
          </a:xfrm>
          <a:prstGeom prst="curvedConnector3">
            <a:avLst>
              <a:gd name="adj1" fmla="val 50000"/>
            </a:avLst>
          </a:prstGeom>
          <a:noFill/>
          <a:ln w="28575">
            <a:solidFill>
              <a:srgbClr val="FF3300"/>
            </a:solidFill>
            <a:round/>
            <a:tailEnd type="triangle" w="med" len="med"/>
          </a:ln>
        </p:spPr>
      </p:cxnSp>
      <p:cxnSp>
        <p:nvCxnSpPr>
          <p:cNvPr id="298018" name="AutoShape 34"/>
          <p:cNvCxnSpPr>
            <a:cxnSpLocks noChangeShapeType="1"/>
            <a:stCxn id="298010" idx="0"/>
            <a:endCxn id="4" idx="6"/>
          </p:cNvCxnSpPr>
          <p:nvPr/>
        </p:nvCxnSpPr>
        <p:spPr bwMode="auto">
          <a:xfrm rot="16200000" flipV="1">
            <a:off x="4835674" y="1711628"/>
            <a:ext cx="911833" cy="1386201"/>
          </a:xfrm>
          <a:prstGeom prst="curvedConnector2">
            <a:avLst/>
          </a:prstGeom>
          <a:noFill/>
          <a:ln w="28575">
            <a:solidFill>
              <a:srgbClr val="F9C3D0"/>
            </a:solidFill>
            <a:round/>
            <a:tailEnd type="triangle" w="med" len="med"/>
          </a:ln>
        </p:spPr>
      </p:cxnSp>
      <p:sp>
        <p:nvSpPr>
          <p:cNvPr id="298019" name="Text Box 35" descr="50%"/>
          <p:cNvSpPr txBox="1">
            <a:spLocks noChangeArrowheads="1"/>
          </p:cNvSpPr>
          <p:nvPr/>
        </p:nvSpPr>
        <p:spPr bwMode="auto">
          <a:xfrm>
            <a:off x="2827729" y="4870643"/>
            <a:ext cx="1254919" cy="299085"/>
          </a:xfrm>
          <a:prstGeom prst="rect">
            <a:avLst/>
          </a:prstGeom>
          <a:noFill/>
          <a:ln w="9525" algn="ctr">
            <a:noFill/>
            <a:miter lim="800000"/>
          </a:ln>
        </p:spPr>
        <p:txBody>
          <a:bodyPr>
            <a:spAutoFit/>
          </a:bodyPr>
          <a:lstStyle/>
          <a:p>
            <a:pPr algn="ctr" eaLnBrk="0" fontAlgn="base" hangingPunct="0">
              <a:spcBef>
                <a:spcPct val="0"/>
              </a:spcBef>
              <a:spcAft>
                <a:spcPct val="0"/>
              </a:spcAft>
            </a:pPr>
            <a:r>
              <a:rPr kumimoji="1" lang="zh-CN" altLang="en-US" sz="1350" b="1" smtClean="0">
                <a:solidFill>
                  <a:schemeClr val="bg2">
                    <a:lumMod val="40000"/>
                    <a:lumOff val="60000"/>
                  </a:schemeClr>
                </a:solidFill>
                <a:latin typeface="Times New Roman" panose="02020603050405020304" pitchFamily="18" charset="0"/>
              </a:rPr>
              <a:t>心智改善</a:t>
            </a:r>
            <a:endParaRPr kumimoji="1" lang="zh-CN" altLang="en-US" sz="1350" b="1" smtClean="0">
              <a:solidFill>
                <a:schemeClr val="bg2">
                  <a:lumMod val="40000"/>
                  <a:lumOff val="60000"/>
                </a:schemeClr>
              </a:solidFill>
              <a:latin typeface="Times New Roman" panose="02020603050405020304" pitchFamily="18" charset="0"/>
            </a:endParaRPr>
          </a:p>
        </p:txBody>
      </p:sp>
      <p:sp>
        <p:nvSpPr>
          <p:cNvPr id="298020" name="Text Box 36" descr="50%"/>
          <p:cNvSpPr txBox="1">
            <a:spLocks noChangeArrowheads="1"/>
          </p:cNvSpPr>
          <p:nvPr/>
        </p:nvSpPr>
        <p:spPr bwMode="auto">
          <a:xfrm>
            <a:off x="3104922" y="4842068"/>
            <a:ext cx="826852" cy="506730"/>
          </a:xfrm>
          <a:prstGeom prst="rect">
            <a:avLst/>
          </a:prstGeom>
          <a:noFill/>
          <a:ln w="9525" algn="ctr">
            <a:noFill/>
            <a:miter lim="800000"/>
          </a:ln>
        </p:spPr>
        <p:txBody>
          <a:bodyPr wrap="square">
            <a:spAutoFit/>
          </a:bodyPr>
          <a:lstStyle/>
          <a:p>
            <a:pPr algn="ctr" eaLnBrk="0" fontAlgn="base" hangingPunct="0">
              <a:spcBef>
                <a:spcPct val="0"/>
              </a:spcBef>
              <a:spcAft>
                <a:spcPct val="0"/>
              </a:spcAft>
            </a:pPr>
            <a:r>
              <a:rPr kumimoji="1" lang="zh-CN" altLang="en-US" sz="1350" b="1" smtClean="0">
                <a:solidFill>
                  <a:schemeClr val="tx1"/>
                </a:solidFill>
                <a:latin typeface="Times New Roman" panose="02020603050405020304" pitchFamily="18" charset="0"/>
              </a:rPr>
              <a:t>心智改善</a:t>
            </a:r>
            <a:endParaRPr kumimoji="1" lang="zh-CN" altLang="en-US" sz="1350" b="1" smtClean="0">
              <a:solidFill>
                <a:schemeClr val="tx1"/>
              </a:solidFill>
              <a:latin typeface="Times New Roman" panose="02020603050405020304" pitchFamily="18" charset="0"/>
            </a:endParaRPr>
          </a:p>
        </p:txBody>
      </p:sp>
      <p:sp>
        <p:nvSpPr>
          <p:cNvPr id="297988" name="Oval 4"/>
          <p:cNvSpPr>
            <a:spLocks noChangeArrowheads="1"/>
          </p:cNvSpPr>
          <p:nvPr/>
        </p:nvSpPr>
        <p:spPr bwMode="auto">
          <a:xfrm>
            <a:off x="4123430" y="1455298"/>
            <a:ext cx="338138" cy="303610"/>
          </a:xfrm>
          <a:prstGeom prst="ellipse">
            <a:avLst/>
          </a:prstGeom>
          <a:noFill/>
          <a:ln w="9525">
            <a:solidFill>
              <a:schemeClr val="bg1">
                <a:lumMod val="95000"/>
              </a:schemeClr>
            </a:solidFill>
            <a:round/>
          </a:ln>
        </p:spPr>
        <p:txBody>
          <a:bodyPr wrap="none" anchor="ctr"/>
          <a:lstStyle/>
          <a:p>
            <a:pPr algn="ctr" fontAlgn="base">
              <a:spcBef>
                <a:spcPct val="0"/>
              </a:spcBef>
              <a:spcAft>
                <a:spcPct val="0"/>
              </a:spcAft>
            </a:pPr>
            <a:r>
              <a:rPr lang="zh-CN" altLang="en-US" sz="1200" b="1" smtClean="0">
                <a:solidFill>
                  <a:schemeClr val="tx1"/>
                </a:solidFill>
                <a:latin typeface="华文中宋" panose="02010600040101010101" pitchFamily="2" charset="-122"/>
              </a:rPr>
              <a:t>因</a:t>
            </a:r>
            <a:endParaRPr lang="zh-CN" altLang="en-US" sz="1200" b="1" smtClean="0">
              <a:solidFill>
                <a:schemeClr val="tx1"/>
              </a:solidFill>
              <a:latin typeface="华文中宋" panose="02010600040101010101" pitchFamily="2" charset="-122"/>
            </a:endParaRPr>
          </a:p>
        </p:txBody>
      </p:sp>
      <p:sp>
        <p:nvSpPr>
          <p:cNvPr id="297989" name="Oval 5"/>
          <p:cNvSpPr>
            <a:spLocks noChangeArrowheads="1"/>
          </p:cNvSpPr>
          <p:nvPr/>
        </p:nvSpPr>
        <p:spPr bwMode="auto">
          <a:xfrm>
            <a:off x="3389109" y="2730867"/>
            <a:ext cx="338138" cy="303609"/>
          </a:xfrm>
          <a:prstGeom prst="ellipse">
            <a:avLst/>
          </a:prstGeom>
          <a:noFill/>
          <a:ln w="9525">
            <a:solidFill>
              <a:srgbClr val="F9C3D0"/>
            </a:solidFill>
            <a:round/>
          </a:ln>
        </p:spPr>
        <p:txBody>
          <a:bodyPr wrap="none" anchor="ctr"/>
          <a:lstStyle/>
          <a:p>
            <a:pPr algn="ctr" fontAlgn="base">
              <a:spcBef>
                <a:spcPct val="0"/>
              </a:spcBef>
              <a:spcAft>
                <a:spcPct val="0"/>
              </a:spcAft>
            </a:pPr>
            <a:r>
              <a:rPr lang="zh-CN" altLang="en-US" sz="1200" b="1" smtClean="0">
                <a:solidFill>
                  <a:schemeClr val="tx1"/>
                </a:solidFill>
                <a:latin typeface="华文中宋" panose="02010600040101010101" pitchFamily="2" charset="-122"/>
              </a:rPr>
              <a:t>道</a:t>
            </a:r>
            <a:endParaRPr lang="zh-CN" altLang="en-US" sz="1200" b="1" smtClean="0">
              <a:solidFill>
                <a:schemeClr val="tx1"/>
              </a:solidFill>
              <a:latin typeface="华文中宋" panose="02010600040101010101" pitchFamily="2" charset="-122"/>
            </a:endParaRPr>
          </a:p>
        </p:txBody>
      </p:sp>
      <p:sp>
        <p:nvSpPr>
          <p:cNvPr id="297990" name="Oval 6"/>
          <p:cNvSpPr>
            <a:spLocks noChangeArrowheads="1"/>
          </p:cNvSpPr>
          <p:nvPr/>
        </p:nvSpPr>
        <p:spPr bwMode="auto">
          <a:xfrm>
            <a:off x="5224085" y="2697530"/>
            <a:ext cx="338138" cy="303609"/>
          </a:xfrm>
          <a:prstGeom prst="ellipse">
            <a:avLst/>
          </a:prstGeom>
          <a:noFill/>
          <a:ln w="9525">
            <a:solidFill>
              <a:schemeClr val="tx1"/>
            </a:solidFill>
            <a:round/>
          </a:ln>
        </p:spPr>
        <p:txBody>
          <a:bodyPr wrap="none" anchor="ctr"/>
          <a:lstStyle/>
          <a:p>
            <a:pPr algn="ctr" fontAlgn="base">
              <a:spcBef>
                <a:spcPct val="0"/>
              </a:spcBef>
              <a:spcAft>
                <a:spcPct val="0"/>
              </a:spcAft>
            </a:pPr>
            <a:r>
              <a:rPr lang="zh-CN" altLang="en-US" sz="1200" b="1" smtClean="0">
                <a:solidFill>
                  <a:srgbClr val="FF0000"/>
                </a:solidFill>
                <a:latin typeface="华文中宋" panose="02010600040101010101" pitchFamily="2" charset="-122"/>
              </a:rPr>
              <a:t>术</a:t>
            </a:r>
            <a:endParaRPr lang="zh-CN" altLang="en-US" sz="1200" b="1" smtClean="0">
              <a:solidFill>
                <a:srgbClr val="FF0000"/>
              </a:solidFill>
              <a:latin typeface="华文中宋" panose="02010600040101010101" pitchFamily="2" charset="-122"/>
            </a:endParaRPr>
          </a:p>
        </p:txBody>
      </p:sp>
      <p:sp>
        <p:nvSpPr>
          <p:cNvPr id="298011" name="Text Box 27" descr="50%"/>
          <p:cNvSpPr txBox="1">
            <a:spLocks noChangeArrowheads="1"/>
          </p:cNvSpPr>
          <p:nvPr/>
        </p:nvSpPr>
        <p:spPr bwMode="auto">
          <a:xfrm rot="-267177">
            <a:off x="6342483" y="3033280"/>
            <a:ext cx="390525" cy="1081907"/>
          </a:xfrm>
          <a:prstGeom prst="rect">
            <a:avLst/>
          </a:prstGeom>
          <a:gradFill rotWithShape="1">
            <a:gsLst>
              <a:gs pos="0">
                <a:srgbClr val="CAAFFF"/>
              </a:gs>
              <a:gs pos="50000">
                <a:srgbClr val="FFFFFF"/>
              </a:gs>
              <a:gs pos="100000">
                <a:srgbClr val="CAAFFF"/>
              </a:gs>
            </a:gsLst>
            <a:lin ang="5400000" scaled="1"/>
          </a:gradFill>
          <a:ln w="9525">
            <a:solidFill>
              <a:srgbClr val="000066"/>
            </a:solidFill>
            <a:miter lim="800000"/>
          </a:ln>
        </p:spPr>
        <p:txBody>
          <a:bodyPr vert="eaVert" wrap="square">
            <a:spAutoFit/>
          </a:bodyP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rPr>
              <a:t>系统思考</a:t>
            </a:r>
            <a:endParaRPr kumimoji="1" lang="zh-CN" altLang="en-US" sz="1350" b="1" smtClean="0">
              <a:solidFill>
                <a:srgbClr val="000000"/>
              </a:solidFill>
              <a:latin typeface="Times New Roman" panose="02020603050405020304" pitchFamily="18" charset="0"/>
            </a:endParaRPr>
          </a:p>
        </p:txBody>
      </p:sp>
      <p:sp>
        <p:nvSpPr>
          <p:cNvPr id="3" name="Text Box 27" descr="50%"/>
          <p:cNvSpPr txBox="1">
            <a:spLocks noChangeArrowheads="1"/>
          </p:cNvSpPr>
          <p:nvPr/>
        </p:nvSpPr>
        <p:spPr bwMode="auto">
          <a:xfrm rot="266336">
            <a:off x="1976785" y="3045114"/>
            <a:ext cx="390525" cy="1081907"/>
          </a:xfrm>
          <a:prstGeom prst="rect">
            <a:avLst/>
          </a:prstGeom>
          <a:noFill/>
          <a:ln w="9525">
            <a:noFill/>
            <a:miter lim="800000"/>
          </a:ln>
        </p:spPr>
        <p:txBody>
          <a:bodyPr vert="eaVert" wrap="square">
            <a:spAutoFit/>
          </a:bodyPr>
          <a:lstStyle/>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系统思考</a:t>
            </a:r>
            <a:endParaRPr kumimoji="1" lang="zh-CN" altLang="en-US" sz="1350" b="1" dirty="0" smtClean="0">
              <a:solidFill>
                <a:schemeClr val="tx1"/>
              </a:solidFill>
              <a:latin typeface="Times New Roman" panose="02020603050405020304" pitchFamily="18" charset="0"/>
            </a:endParaRPr>
          </a:p>
        </p:txBody>
      </p:sp>
      <p:sp>
        <p:nvSpPr>
          <p:cNvPr id="4" name="Oval 26"/>
          <p:cNvSpPr>
            <a:spLocks noChangeArrowheads="1"/>
          </p:cNvSpPr>
          <p:nvPr/>
        </p:nvSpPr>
        <p:spPr bwMode="auto">
          <a:xfrm>
            <a:off x="3985317" y="1779148"/>
            <a:ext cx="613172" cy="339329"/>
          </a:xfrm>
          <a:prstGeom prst="ellipse">
            <a:avLst/>
          </a:prstGeom>
          <a:noFill/>
          <a:ln w="9525">
            <a:solidFill>
              <a:srgbClr val="F9C3D0"/>
            </a:solidFill>
            <a:round/>
          </a:ln>
        </p:spPr>
        <p:txBody>
          <a:bodyPr wrap="none" anchor="ctr"/>
          <a:lstStyle/>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ea typeface="隶书" panose="02010509060101010101" pitchFamily="49" charset="-122"/>
              </a:rPr>
              <a:t>意义</a:t>
            </a:r>
            <a:endParaRPr kumimoji="1" lang="zh-CN" altLang="en-US" sz="1350" b="1" dirty="0" smtClean="0">
              <a:solidFill>
                <a:schemeClr val="tx1"/>
              </a:solidFill>
              <a:latin typeface="Times New Roman" panose="02020603050405020304" pitchFamily="18" charset="0"/>
              <a:ea typeface="隶书" panose="02010509060101010101" pitchFamily="49" charset="-122"/>
            </a:endParaRPr>
          </a:p>
        </p:txBody>
      </p:sp>
      <p:sp>
        <p:nvSpPr>
          <p:cNvPr id="40" name="灯片编号占位符 39"/>
          <p:cNvSpPr>
            <a:spLocks noGrp="1"/>
          </p:cNvSpPr>
          <p:nvPr>
            <p:ph type="sldNum" sz="quarter" idx="10"/>
          </p:nvPr>
        </p:nvSpPr>
        <p:spPr>
          <a:xfrm>
            <a:off x="6266166" y="5433008"/>
            <a:ext cx="1600200" cy="357188"/>
          </a:xfrm>
        </p:spPr>
        <p:txBody>
          <a:bodyPr/>
          <a:lstStyle/>
          <a:p>
            <a:pPr>
              <a:defRPr/>
            </a:pPr>
            <a:fld id="{95B4DDBB-DDBD-4749-A72B-E014001A1F98}" type="slidenum">
              <a:rPr lang="zh-CN" altLang="en-US" sz="1350" smtClean="0"/>
            </a:fld>
            <a:endParaRPr lang="en-US" altLang="zh-CN" sz="1350" dirty="0"/>
          </a:p>
        </p:txBody>
      </p:sp>
      <p:sp>
        <p:nvSpPr>
          <p:cNvPr id="41" name="矩形 40"/>
          <p:cNvSpPr/>
          <p:nvPr/>
        </p:nvSpPr>
        <p:spPr>
          <a:xfrm>
            <a:off x="4833114" y="2622892"/>
            <a:ext cx="2052228" cy="2612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2" name="TextBox 5"/>
          <p:cNvSpPr txBox="1">
            <a:spLocks noChangeArrowheads="1"/>
          </p:cNvSpPr>
          <p:nvPr/>
        </p:nvSpPr>
        <p:spPr bwMode="auto">
          <a:xfrm>
            <a:off x="1015830" y="763842"/>
            <a:ext cx="3243580" cy="691515"/>
          </a:xfrm>
          <a:prstGeom prst="rect">
            <a:avLst/>
          </a:prstGeom>
          <a:noFill/>
          <a:ln w="9525">
            <a:noFill/>
            <a:miter lim="800000"/>
          </a:ln>
        </p:spPr>
        <p:txBody>
          <a:bodyPr wrap="none">
            <a:spAutoFit/>
          </a:bodyPr>
          <a:lstStyle/>
          <a:p>
            <a:pPr algn="ctr" fontAlgn="base">
              <a:spcBef>
                <a:spcPct val="0"/>
              </a:spcBef>
              <a:spcAft>
                <a:spcPct val="0"/>
              </a:spcAft>
            </a:pPr>
            <a:r>
              <a:rPr lang="zh-CN" altLang="en-US" sz="2400" b="1" dirty="0" smtClean="0">
                <a:solidFill>
                  <a:srgbClr val="002060"/>
                </a:solidFill>
                <a:latin typeface="+mn-ea"/>
              </a:rPr>
              <a:t>第二种</a:t>
            </a:r>
            <a:r>
              <a:rPr lang="en-US" altLang="zh-CN" sz="2400" b="1" dirty="0" smtClean="0">
                <a:solidFill>
                  <a:srgbClr val="002060"/>
                </a:solidFill>
                <a:latin typeface="+mn-ea"/>
              </a:rPr>
              <a:t>——</a:t>
            </a:r>
            <a:r>
              <a:rPr lang="zh-CN" altLang="en-US" sz="2400" b="1" dirty="0" smtClean="0">
                <a:solidFill>
                  <a:srgbClr val="002060"/>
                </a:solidFill>
                <a:latin typeface="+mn-ea"/>
              </a:rPr>
              <a:t>绩效型组织</a:t>
            </a:r>
            <a:endParaRPr lang="en-US" altLang="zh-CN" sz="2400" b="1" dirty="0" smtClean="0">
              <a:solidFill>
                <a:srgbClr val="002060"/>
              </a:solidFill>
              <a:latin typeface="+mn-ea"/>
            </a:endParaRPr>
          </a:p>
          <a:p>
            <a:pPr algn="ctr" fontAlgn="base">
              <a:spcBef>
                <a:spcPct val="0"/>
              </a:spcBef>
              <a:spcAft>
                <a:spcPct val="0"/>
              </a:spcAft>
            </a:pPr>
            <a:r>
              <a:rPr lang="zh-CN" altLang="en-US" sz="1500" b="1" dirty="0" smtClean="0">
                <a:solidFill>
                  <a:srgbClr val="FF0000"/>
                </a:solidFill>
                <a:latin typeface="隶书" panose="02010509060101010101" pitchFamily="49" charset="-122"/>
                <a:ea typeface="隶书" panose="02010509060101010101" pitchFamily="49" charset="-122"/>
              </a:rPr>
              <a:t>关注人的利益欲望</a:t>
            </a:r>
            <a:endParaRPr lang="zh-CN" altLang="en-US" sz="1500" b="1" dirty="0" smtClean="0">
              <a:solidFill>
                <a:srgbClr val="FF0000"/>
              </a:solidFill>
              <a:latin typeface="隶书" panose="02010509060101010101" pitchFamily="49" charset="-122"/>
              <a:ea typeface="隶书" panose="02010509060101010101" pitchFamily="49" charset="-122"/>
            </a:endParaRPr>
          </a:p>
        </p:txBody>
      </p:sp>
      <p:sp>
        <p:nvSpPr>
          <p:cNvPr id="43" name="Text Box 10"/>
          <p:cNvSpPr txBox="1">
            <a:spLocks noChangeArrowheads="1"/>
          </p:cNvSpPr>
          <p:nvPr/>
        </p:nvSpPr>
        <p:spPr bwMode="auto">
          <a:xfrm>
            <a:off x="4833114" y="3932605"/>
            <a:ext cx="1516856" cy="299085"/>
          </a:xfrm>
          <a:prstGeom prst="rect">
            <a:avLst/>
          </a:prstGeom>
          <a:noFill/>
          <a:ln w="9525">
            <a:noFill/>
            <a:miter lim="800000"/>
          </a:ln>
        </p:spPr>
        <p:txBody>
          <a:bodyPr>
            <a:spAutoFit/>
          </a:bodyPr>
          <a:lstStyle/>
          <a:p>
            <a:pP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规矩</a:t>
            </a:r>
            <a:r>
              <a:rPr kumimoji="1" lang="en-US" altLang="zh-CN" sz="1350" b="1" dirty="0" smtClean="0">
                <a:solidFill>
                  <a:srgbClr val="000000"/>
                </a:solidFill>
                <a:latin typeface="Times New Roman" panose="02020603050405020304" pitchFamily="18" charset="0"/>
              </a:rPr>
              <a:t>/</a:t>
            </a:r>
            <a:r>
              <a:rPr kumimoji="1" lang="zh-CN" altLang="en-US" sz="1350" b="1" dirty="0" smtClean="0">
                <a:solidFill>
                  <a:srgbClr val="000000"/>
                </a:solidFill>
                <a:latin typeface="Times New Roman" panose="02020603050405020304" pitchFamily="18" charset="0"/>
              </a:rPr>
              <a:t>业绩</a:t>
            </a:r>
            <a:endParaRPr kumimoji="1" lang="zh-CN" altLang="en-US" sz="1350" b="1" dirty="0" smtClean="0">
              <a:solidFill>
                <a:srgbClr val="000000"/>
              </a:solidFill>
              <a:latin typeface="Times New Roman" panose="02020603050405020304" pitchFamily="18" charset="0"/>
            </a:endParaRPr>
          </a:p>
        </p:txBody>
      </p:sp>
      <p:sp>
        <p:nvSpPr>
          <p:cNvPr id="44" name="矩形 22"/>
          <p:cNvSpPr>
            <a:spLocks noChangeArrowheads="1"/>
          </p:cNvSpPr>
          <p:nvPr/>
        </p:nvSpPr>
        <p:spPr bwMode="auto">
          <a:xfrm>
            <a:off x="5004048" y="998730"/>
            <a:ext cx="2996952" cy="714375"/>
          </a:xfrm>
          <a:prstGeom prst="rect">
            <a:avLst/>
          </a:prstGeom>
          <a:noFill/>
          <a:ln w="9525">
            <a:noFill/>
            <a:miter lim="800000"/>
          </a:ln>
        </p:spPr>
        <p:txBody>
          <a:bodyPr wrap="square">
            <a:spAutoFit/>
          </a:bodyPr>
          <a:lstStyle/>
          <a:p>
            <a:pPr eaLnBrk="0" hangingPunct="0">
              <a:buNone/>
            </a:pPr>
            <a:r>
              <a:rPr lang="zh-CN" altLang="en-US" sz="1350" b="1" dirty="0" smtClean="0">
                <a:solidFill>
                  <a:srgbClr val="000000"/>
                </a:solidFill>
                <a:latin typeface="+mn-ea"/>
              </a:rPr>
              <a:t>当激活人们的</a:t>
            </a:r>
            <a:r>
              <a:rPr lang="zh-CN" altLang="en-US" sz="1350" b="1" dirty="0" smtClean="0">
                <a:solidFill>
                  <a:srgbClr val="FF0000"/>
                </a:solidFill>
                <a:latin typeface="+mn-ea"/>
              </a:rPr>
              <a:t>利益欲望</a:t>
            </a:r>
            <a:r>
              <a:rPr lang="zh-CN" altLang="en-US" sz="1350" b="1" dirty="0" smtClean="0">
                <a:solidFill>
                  <a:srgbClr val="000000"/>
                </a:solidFill>
                <a:latin typeface="+mn-ea"/>
              </a:rPr>
              <a:t>，</a:t>
            </a:r>
            <a:endParaRPr lang="en-US" altLang="zh-CN" sz="1350" b="1" dirty="0" smtClean="0">
              <a:solidFill>
                <a:srgbClr val="000000"/>
              </a:solidFill>
              <a:latin typeface="+mn-ea"/>
            </a:endParaRPr>
          </a:p>
          <a:p>
            <a:pPr eaLnBrk="0" hangingPunct="0">
              <a:buNone/>
            </a:pPr>
            <a:r>
              <a:rPr lang="zh-CN" altLang="en-US" sz="1350" b="1" dirty="0" smtClean="0">
                <a:solidFill>
                  <a:srgbClr val="000000"/>
                </a:solidFill>
                <a:latin typeface="+mn-ea"/>
              </a:rPr>
              <a:t>并转化为生产力时，</a:t>
            </a:r>
            <a:endParaRPr lang="en-US" altLang="zh-CN" sz="1350" b="1" dirty="0" smtClean="0">
              <a:solidFill>
                <a:srgbClr val="000000"/>
              </a:solidFill>
              <a:latin typeface="+mn-ea"/>
            </a:endParaRPr>
          </a:p>
          <a:p>
            <a:pPr eaLnBrk="0" hangingPunct="0">
              <a:buNone/>
            </a:pPr>
            <a:r>
              <a:rPr lang="zh-CN" altLang="en-US" sz="1350" b="1" dirty="0" smtClean="0">
                <a:solidFill>
                  <a:srgbClr val="000000"/>
                </a:solidFill>
                <a:latin typeface="+mn-ea"/>
              </a:rPr>
              <a:t>为组织带来的能量相当于点燃柴火。</a:t>
            </a:r>
            <a:endParaRPr lang="zh-CN" altLang="en-US" sz="1350" b="1" dirty="0" smtClean="0">
              <a:solidFill>
                <a:srgbClr val="000000"/>
              </a:solidFill>
              <a:latin typeface="+mn-ea"/>
            </a:endParaRPr>
          </a:p>
        </p:txBody>
      </p:sp>
      <p:sp>
        <p:nvSpPr>
          <p:cNvPr id="45" name="矩形 25"/>
          <p:cNvSpPr>
            <a:spLocks noChangeArrowheads="1"/>
          </p:cNvSpPr>
          <p:nvPr/>
        </p:nvSpPr>
        <p:spPr bwMode="auto">
          <a:xfrm>
            <a:off x="6030162" y="1700808"/>
            <a:ext cx="1564640" cy="506730"/>
          </a:xfrm>
          <a:prstGeom prst="rect">
            <a:avLst/>
          </a:prstGeom>
          <a:noFill/>
          <a:ln w="9525">
            <a:solidFill>
              <a:srgbClr val="FF0000"/>
            </a:solidFill>
            <a:miter lim="800000"/>
          </a:ln>
        </p:spPr>
        <p:txBody>
          <a:bodyPr wrap="none">
            <a:spAutoFit/>
          </a:bodyPr>
          <a:lstStyle/>
          <a:p>
            <a:pPr eaLnBrk="0" fontAlgn="base" hangingPunct="0">
              <a:spcBef>
                <a:spcPct val="0"/>
              </a:spcBef>
              <a:spcAft>
                <a:spcPct val="0"/>
              </a:spcAft>
              <a:buNone/>
            </a:pPr>
            <a:r>
              <a:rPr lang="zh-CN" altLang="en-US" sz="1350" b="1" smtClean="0">
                <a:solidFill>
                  <a:srgbClr val="000000"/>
                </a:solidFill>
                <a:latin typeface="隶书" panose="02010509060101010101" pitchFamily="49" charset="-122"/>
                <a:ea typeface="隶书" panose="02010509060101010101" pitchFamily="49" charset="-122"/>
                <a:cs typeface="宋体" panose="02010600030101010101" pitchFamily="2" charset="-122"/>
              </a:rPr>
              <a:t>利益闭环</a:t>
            </a:r>
            <a:endParaRPr lang="en-US" altLang="zh-CN" sz="1350" b="1" smtClean="0">
              <a:solidFill>
                <a:srgbClr val="000000"/>
              </a:solidFill>
              <a:latin typeface="隶书" panose="02010509060101010101" pitchFamily="49" charset="-122"/>
              <a:ea typeface="隶书" panose="02010509060101010101" pitchFamily="49" charset="-122"/>
              <a:cs typeface="宋体" panose="02010600030101010101" pitchFamily="2" charset="-122"/>
            </a:endParaRPr>
          </a:p>
          <a:p>
            <a:pPr eaLnBrk="0" fontAlgn="base" hangingPunct="0">
              <a:spcBef>
                <a:spcPct val="0"/>
              </a:spcBef>
              <a:spcAft>
                <a:spcPct val="0"/>
              </a:spcAft>
              <a:buNone/>
            </a:pPr>
            <a:r>
              <a:rPr lang="zh-CN" altLang="en-US" sz="1350" b="1" smtClean="0">
                <a:solidFill>
                  <a:srgbClr val="000000"/>
                </a:solidFill>
                <a:latin typeface="隶书" panose="02010509060101010101" pitchFamily="49" charset="-122"/>
                <a:ea typeface="隶书" panose="02010509060101010101" pitchFamily="49" charset="-122"/>
                <a:cs typeface="宋体" panose="02010600030101010101" pitchFamily="2" charset="-122"/>
              </a:rPr>
              <a:t>创造利益共同体！</a:t>
            </a:r>
            <a:endParaRPr lang="en-US" altLang="zh-CN" sz="1350" b="1" smtClean="0">
              <a:solidFill>
                <a:srgbClr val="000000"/>
              </a:solidFill>
              <a:latin typeface="隶书" panose="02010509060101010101" pitchFamily="49" charset="-122"/>
              <a:ea typeface="隶书" panose="02010509060101010101" pitchFamily="49"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2" name="标题 1"/>
          <p:cNvSpPr>
            <a:spLocks noGrp="1"/>
          </p:cNvSpPr>
          <p:nvPr>
            <p:ph type="title"/>
          </p:nvPr>
        </p:nvSpPr>
        <p:spPr>
          <a:xfrm>
            <a:off x="457200" y="112713"/>
            <a:ext cx="8229600" cy="1143000"/>
          </a:xfrm>
        </p:spPr>
        <p:txBody>
          <a:bodyPr/>
          <a:p>
            <a:pPr algn="l"/>
            <a:r>
              <a:rPr lang="zh-CN" altLang="en-US" sz="3600"/>
              <a:t>引言：</a:t>
            </a:r>
            <a:r>
              <a:rPr lang="zh-CN" altLang="en-US" sz="3600">
                <a:latin typeface="隶书" panose="02010509060101010101" pitchFamily="49" charset="-122"/>
                <a:ea typeface="隶书" panose="02010509060101010101" pitchFamily="49" charset="-122"/>
              </a:rPr>
              <a:t>职业教育发展与改革</a:t>
            </a:r>
            <a:endParaRPr lang="zh-CN" altLang="en-US" sz="3600">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a:xfrm>
            <a:off x="457200" y="1256030"/>
            <a:ext cx="8229600" cy="4525963"/>
          </a:xfrm>
        </p:spPr>
        <p:txBody>
          <a:bodyPr/>
          <a:p>
            <a:pPr marL="0" indent="0">
              <a:buNone/>
            </a:pPr>
            <a:r>
              <a:rPr lang="en-US" altLang="zh-CN" sz="2400"/>
              <a:t>——</a:t>
            </a:r>
            <a:r>
              <a:rPr lang="zh-CN" altLang="en-US" sz="2400"/>
              <a:t>国务院《关于大力推进职业教育改革与发展的决定》</a:t>
            </a:r>
            <a:endParaRPr lang="zh-CN" altLang="en-US" sz="2400"/>
          </a:p>
          <a:p>
            <a:pPr marL="0" indent="0">
              <a:buNone/>
            </a:pPr>
            <a:r>
              <a:rPr lang="zh-CN" altLang="en-US" sz="2000"/>
              <a:t>国发〔2002〕16号</a:t>
            </a:r>
            <a:endParaRPr lang="zh-CN" altLang="en-US" sz="2000"/>
          </a:p>
          <a:p>
            <a:pPr marL="0" indent="0">
              <a:buNone/>
            </a:pPr>
            <a:r>
              <a:rPr lang="en-US" altLang="zh-CN" sz="1600"/>
              <a:t>        </a:t>
            </a:r>
            <a:r>
              <a:rPr lang="en-US" altLang="zh-CN" sz="1800"/>
              <a:t>“</a:t>
            </a:r>
            <a:r>
              <a:rPr lang="zh-CN" altLang="en-US" sz="1800"/>
              <a:t>在"十五"期间初步建立起</a:t>
            </a:r>
            <a:r>
              <a:rPr lang="zh-CN" altLang="en-US" sz="1800">
                <a:solidFill>
                  <a:srgbClr val="FF0000"/>
                </a:solidFill>
              </a:rPr>
              <a:t>适应社会主义市场经济体制</a:t>
            </a:r>
            <a:r>
              <a:rPr lang="zh-CN" altLang="en-US" sz="1800"/>
              <a:t>，与市场需求和劳动就业紧密结合，结构合理、灵活开放、特色鲜明、自主发展的现代职业教育体系。深化职业教育办学体制改革，形成政府主导、依靠企业、充分发挥行业作用、社会力量积极参与的多元办学格局</a:t>
            </a:r>
            <a:r>
              <a:rPr lang="en-US" altLang="zh-CN" sz="1800"/>
              <a:t>”</a:t>
            </a:r>
            <a:r>
              <a:rPr lang="zh-CN" altLang="en-US" sz="1800"/>
              <a:t>。</a:t>
            </a:r>
            <a:endParaRPr lang="zh-CN" altLang="en-US" sz="1800"/>
          </a:p>
          <a:p>
            <a:pPr marL="0" indent="0">
              <a:buNone/>
            </a:pPr>
            <a:r>
              <a:rPr lang="en-US" altLang="zh-CN" sz="2400"/>
              <a:t>——</a:t>
            </a:r>
            <a:r>
              <a:rPr lang="zh-CN" altLang="en-US" sz="2400"/>
              <a:t>国务院《关于大力发展职业教育的决定》 </a:t>
            </a:r>
            <a:endParaRPr lang="zh-CN" altLang="en-US" sz="2400"/>
          </a:p>
          <a:p>
            <a:pPr marL="0" indent="0">
              <a:buNone/>
            </a:pPr>
            <a:r>
              <a:rPr lang="zh-CN" altLang="en-US" sz="2000"/>
              <a:t>国发〔2005〕35号</a:t>
            </a:r>
            <a:endParaRPr lang="zh-CN" altLang="en-US" sz="2000"/>
          </a:p>
          <a:p>
            <a:pPr marL="0" indent="0">
              <a:buNone/>
            </a:pPr>
            <a:r>
              <a:rPr lang="en-US" altLang="zh-CN" sz="1600"/>
              <a:t>       </a:t>
            </a:r>
            <a:r>
              <a:rPr lang="en-US" altLang="zh-CN" sz="1800"/>
              <a:t> “</a:t>
            </a:r>
            <a:r>
              <a:rPr lang="zh-CN" altLang="en-US" sz="1800"/>
              <a:t>进一步建立和完善适应社会主义市场经济体制，满足人民群众终身学习需要，与市场需求和劳动就业紧密结合，</a:t>
            </a:r>
            <a:r>
              <a:rPr lang="zh-CN" altLang="en-US" sz="1800">
                <a:solidFill>
                  <a:srgbClr val="FF0000"/>
                </a:solidFill>
              </a:rPr>
              <a:t>校企合作、工学结合，结构合理、形式多样，灵活开放、自主发展</a:t>
            </a:r>
            <a:r>
              <a:rPr lang="zh-CN" altLang="en-US" sz="1800"/>
              <a:t>，有中国特色的现代职业教育体系</a:t>
            </a:r>
            <a:r>
              <a:rPr lang="en-US" altLang="zh-CN" sz="1800"/>
              <a:t>”</a:t>
            </a:r>
            <a:r>
              <a:rPr lang="zh-CN" altLang="en-US" sz="1800"/>
              <a:t>。</a:t>
            </a:r>
            <a:endParaRPr lang="zh-CN" altLang="en-US" sz="1800"/>
          </a:p>
          <a:p>
            <a:pPr marL="0" indent="0">
              <a:buNone/>
            </a:pPr>
            <a:r>
              <a:rPr lang="zh-CN" altLang="en-US" sz="1600"/>
              <a:t>    </a:t>
            </a:r>
            <a:r>
              <a:rPr lang="zh-CN" altLang="en-US" sz="2400"/>
              <a:t>    </a:t>
            </a:r>
            <a:r>
              <a:rPr lang="zh-CN" altLang="en-US" sz="2400" b="1">
                <a:latin typeface="隶书" panose="02010509060101010101" pitchFamily="49" charset="-122"/>
                <a:ea typeface="隶书" panose="02010509060101010101" pitchFamily="49" charset="-122"/>
              </a:rPr>
              <a:t>职业教育初步实现了从计划培养向市场驱动转变，从政府直接管理向宏观引导转变，从学科本位向能力本位转变，质量逐步提高，发展充满了生机与活力。</a:t>
            </a:r>
            <a:endParaRPr lang="zh-CN" altLang="en-US" sz="2400" b="1">
              <a:latin typeface="隶书" panose="02010509060101010101" pitchFamily="49" charset="-122"/>
              <a:ea typeface="隶书" panose="020105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97986" name="WordArt 2"/>
          <p:cNvSpPr>
            <a:spLocks noChangeArrowheads="1" noChangeShapeType="1" noTextEdit="1"/>
          </p:cNvSpPr>
          <p:nvPr/>
        </p:nvSpPr>
        <p:spPr bwMode="auto">
          <a:xfrm>
            <a:off x="4025711" y="2389641"/>
            <a:ext cx="1084659" cy="82391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zh-CN" altLang="en-US" sz="2100" b="1" kern="10" smtClean="0">
                <a:ln w="9525">
                  <a:solidFill>
                    <a:srgbClr val="000000"/>
                  </a:solidFill>
                  <a:round/>
                </a:ln>
                <a:solidFill>
                  <a:srgbClr val="000000"/>
                </a:solidFill>
                <a:latin typeface="宋体" panose="02010600030101010101" pitchFamily="2" charset="-122"/>
                <a:ea typeface="宋体" panose="02010600030101010101" pitchFamily="2" charset="-122"/>
              </a:rPr>
              <a:t>人</a:t>
            </a:r>
            <a:endParaRPr lang="zh-CN" altLang="en-US" sz="2100" b="1" kern="10" smtClean="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297987" name="Text Box 3"/>
          <p:cNvSpPr txBox="1">
            <a:spLocks noChangeArrowheads="1"/>
          </p:cNvSpPr>
          <p:nvPr/>
        </p:nvSpPr>
        <p:spPr bwMode="auto">
          <a:xfrm>
            <a:off x="3113838" y="2045293"/>
            <a:ext cx="2909888" cy="299085"/>
          </a:xfrm>
          <a:prstGeom prst="rect">
            <a:avLst/>
          </a:prstGeom>
          <a:noFill/>
          <a:ln w="9525">
            <a:noFill/>
            <a:miter lim="800000"/>
          </a:ln>
        </p:spPr>
        <p:txBody>
          <a:bodyPr>
            <a:spAutoFit/>
          </a:bodyPr>
          <a:lstStyle/>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rPr>
              <a:t>组织</a:t>
            </a:r>
            <a:r>
              <a:rPr kumimoji="1" lang="en-US" altLang="zh-CN" sz="1350" b="1" dirty="0" smtClean="0">
                <a:solidFill>
                  <a:schemeClr val="tx1"/>
                </a:solidFill>
                <a:latin typeface="Times New Roman" panose="02020603050405020304" pitchFamily="18" charset="0"/>
              </a:rPr>
              <a:t>/</a:t>
            </a:r>
            <a:r>
              <a:rPr kumimoji="1" lang="zh-CN" altLang="en-US" sz="1350" b="1" dirty="0" smtClean="0">
                <a:solidFill>
                  <a:schemeClr val="tx1"/>
                </a:solidFill>
                <a:latin typeface="Times New Roman" panose="02020603050405020304" pitchFamily="18" charset="0"/>
              </a:rPr>
              <a:t>个人：使命、愿景</a:t>
            </a:r>
            <a:endParaRPr kumimoji="1" lang="zh-CN" altLang="en-US" sz="1350" b="1" dirty="0" smtClean="0">
              <a:solidFill>
                <a:schemeClr val="tx1"/>
              </a:solidFill>
              <a:latin typeface="Times New Roman" panose="02020603050405020304" pitchFamily="18" charset="0"/>
            </a:endParaRPr>
          </a:p>
        </p:txBody>
      </p:sp>
      <p:sp>
        <p:nvSpPr>
          <p:cNvPr id="297991" name="Text Box 7"/>
          <p:cNvSpPr txBox="1">
            <a:spLocks noChangeArrowheads="1"/>
          </p:cNvSpPr>
          <p:nvPr/>
        </p:nvSpPr>
        <p:spPr bwMode="auto">
          <a:xfrm>
            <a:off x="3228287" y="2943281"/>
            <a:ext cx="1140619" cy="299085"/>
          </a:xfrm>
          <a:prstGeom prst="rect">
            <a:avLst/>
          </a:prstGeom>
          <a:noFill/>
          <a:ln w="9525">
            <a:noFill/>
            <a:miter lim="800000"/>
          </a:ln>
        </p:spPr>
        <p:txBody>
          <a:bodyPr>
            <a:spAutoFit/>
          </a:bodyPr>
          <a:lstStyle/>
          <a:p>
            <a:pP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rPr>
              <a:t>氛围和谐</a:t>
            </a:r>
            <a:endParaRPr kumimoji="1" lang="zh-CN" altLang="en-US" sz="1350" b="1" smtClean="0">
              <a:solidFill>
                <a:srgbClr val="000000"/>
              </a:solidFill>
              <a:latin typeface="Times New Roman" panose="02020603050405020304" pitchFamily="18" charset="0"/>
            </a:endParaRPr>
          </a:p>
        </p:txBody>
      </p:sp>
      <p:sp>
        <p:nvSpPr>
          <p:cNvPr id="297992" name="Text Box 8"/>
          <p:cNvSpPr txBox="1">
            <a:spLocks noChangeArrowheads="1"/>
          </p:cNvSpPr>
          <p:nvPr/>
        </p:nvSpPr>
        <p:spPr bwMode="auto">
          <a:xfrm>
            <a:off x="5004048" y="2728228"/>
            <a:ext cx="1532335" cy="506730"/>
          </a:xfrm>
          <a:prstGeom prst="rect">
            <a:avLst/>
          </a:prstGeom>
          <a:noFill/>
          <a:ln w="9525">
            <a:noFill/>
            <a:miter lim="800000"/>
          </a:ln>
        </p:spPr>
        <p:txBody>
          <a:bodyPr>
            <a:spAutoFit/>
          </a:bodyPr>
          <a:lstStyle/>
          <a:p>
            <a:pP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战略</a:t>
            </a:r>
            <a:endParaRPr kumimoji="1" lang="zh-CN" altLang="en-US" sz="1350" b="1" dirty="0" smtClean="0">
              <a:solidFill>
                <a:srgbClr val="000000"/>
              </a:solidFill>
              <a:latin typeface="Times New Roman" panose="02020603050405020304" pitchFamily="18" charset="0"/>
            </a:endParaRPr>
          </a:p>
          <a:p>
            <a:pP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管理机制</a:t>
            </a:r>
            <a:endParaRPr kumimoji="1" lang="zh-CN" altLang="en-US" sz="1350" b="1" dirty="0" smtClean="0">
              <a:solidFill>
                <a:srgbClr val="000000"/>
              </a:solidFill>
              <a:latin typeface="Times New Roman" panose="02020603050405020304" pitchFamily="18" charset="0"/>
            </a:endParaRPr>
          </a:p>
        </p:txBody>
      </p:sp>
      <p:sp>
        <p:nvSpPr>
          <p:cNvPr id="297993" name="Text Box 9" descr="50%"/>
          <p:cNvSpPr txBox="1">
            <a:spLocks noChangeArrowheads="1"/>
          </p:cNvSpPr>
          <p:nvPr/>
        </p:nvSpPr>
        <p:spPr bwMode="auto">
          <a:xfrm>
            <a:off x="4139952" y="2619431"/>
            <a:ext cx="827675" cy="506730"/>
          </a:xfrm>
          <a:prstGeom prst="rect">
            <a:avLst/>
          </a:prstGeom>
          <a:gradFill rotWithShape="1">
            <a:gsLst>
              <a:gs pos="0">
                <a:srgbClr val="CAAFFF"/>
              </a:gs>
              <a:gs pos="50000">
                <a:srgbClr val="FFFFFF"/>
              </a:gs>
              <a:gs pos="100000">
                <a:srgbClr val="CAAFFF"/>
              </a:gs>
            </a:gsLst>
            <a:lin ang="5400000" scaled="1"/>
          </a:gradFill>
          <a:ln w="9525">
            <a:solidFill>
              <a:srgbClr val="000066"/>
            </a:solidFill>
            <a:miter lim="800000"/>
          </a:ln>
        </p:spPr>
        <p:txBody>
          <a:bodyPr wrap="square">
            <a:spAutoFit/>
          </a:bodyPr>
          <a:lstStyle/>
          <a:p>
            <a:pPr algn="ct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共同愿景</a:t>
            </a:r>
            <a:endParaRPr kumimoji="1" lang="zh-CN" altLang="en-US" sz="1350" b="1" dirty="0" smtClean="0">
              <a:solidFill>
                <a:srgbClr val="000000"/>
              </a:solidFill>
              <a:latin typeface="Times New Roman" panose="02020603050405020304" pitchFamily="18" charset="0"/>
            </a:endParaRPr>
          </a:p>
        </p:txBody>
      </p:sp>
      <p:sp>
        <p:nvSpPr>
          <p:cNvPr id="297995" name="WordArt 11"/>
          <p:cNvSpPr>
            <a:spLocks noChangeArrowheads="1" noChangeShapeType="1" noTextEdit="1"/>
          </p:cNvSpPr>
          <p:nvPr/>
        </p:nvSpPr>
        <p:spPr bwMode="auto">
          <a:xfrm>
            <a:off x="4052500" y="3240974"/>
            <a:ext cx="1084659" cy="82391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zh-CN" altLang="en-US" sz="2100" b="1" kern="10" smtClean="0">
                <a:ln w="9525">
                  <a:solidFill>
                    <a:srgbClr val="000000"/>
                  </a:solidFill>
                  <a:round/>
                </a:ln>
                <a:solidFill>
                  <a:srgbClr val="000000"/>
                </a:solidFill>
                <a:latin typeface="宋体" panose="02010600030101010101" pitchFamily="2" charset="-122"/>
                <a:ea typeface="宋体" panose="02010600030101010101" pitchFamily="2" charset="-122"/>
              </a:rPr>
              <a:t>人</a:t>
            </a:r>
            <a:endParaRPr lang="zh-CN" altLang="en-US" sz="2100" b="1" kern="10" smtClean="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297996" name="Text Box 12"/>
          <p:cNvSpPr txBox="1">
            <a:spLocks noChangeArrowheads="1"/>
          </p:cNvSpPr>
          <p:nvPr/>
        </p:nvSpPr>
        <p:spPr bwMode="auto">
          <a:xfrm>
            <a:off x="3257457" y="3889865"/>
            <a:ext cx="1140619" cy="299085"/>
          </a:xfrm>
          <a:prstGeom prst="rect">
            <a:avLst/>
          </a:prstGeom>
          <a:noFill/>
          <a:ln w="9525">
            <a:noFill/>
            <a:miter lim="800000"/>
          </a:ln>
        </p:spPr>
        <p:txBody>
          <a:bodyPr>
            <a:spAutoFit/>
          </a:bodyPr>
          <a:lstStyle/>
          <a:p>
            <a:pP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rPr>
              <a:t>个人成长</a:t>
            </a:r>
            <a:endParaRPr kumimoji="1" lang="zh-CN" altLang="en-US" sz="1350" b="1" smtClean="0">
              <a:solidFill>
                <a:srgbClr val="000000"/>
              </a:solidFill>
              <a:latin typeface="Times New Roman" panose="02020603050405020304" pitchFamily="18" charset="0"/>
            </a:endParaRPr>
          </a:p>
        </p:txBody>
      </p:sp>
      <p:sp>
        <p:nvSpPr>
          <p:cNvPr id="297997" name="Text Box 13" descr="50%"/>
          <p:cNvSpPr txBox="1">
            <a:spLocks noChangeArrowheads="1"/>
          </p:cNvSpPr>
          <p:nvPr/>
        </p:nvSpPr>
        <p:spPr bwMode="auto">
          <a:xfrm>
            <a:off x="4181029" y="3388612"/>
            <a:ext cx="827675" cy="506730"/>
          </a:xfrm>
          <a:prstGeom prst="rect">
            <a:avLst/>
          </a:prstGeom>
          <a:gradFill rotWithShape="1">
            <a:gsLst>
              <a:gs pos="0">
                <a:srgbClr val="CAAFFF"/>
              </a:gs>
              <a:gs pos="50000">
                <a:srgbClr val="FFFFFF"/>
              </a:gs>
              <a:gs pos="100000">
                <a:srgbClr val="CAAFFF"/>
              </a:gs>
            </a:gsLst>
            <a:lin ang="5400000" scaled="1"/>
          </a:gradFill>
          <a:ln w="9525">
            <a:solidFill>
              <a:srgbClr val="000066"/>
            </a:solidFill>
            <a:miter lim="800000"/>
          </a:ln>
        </p:spPr>
        <p:txBody>
          <a:bodyPr wrap="square">
            <a:spAutoFit/>
          </a:bodyP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rPr>
              <a:t>团队学习</a:t>
            </a:r>
            <a:endParaRPr kumimoji="1" lang="zh-CN" altLang="en-US" sz="1350" b="1" smtClean="0">
              <a:solidFill>
                <a:srgbClr val="000000"/>
              </a:solidFill>
              <a:latin typeface="Times New Roman" panose="02020603050405020304" pitchFamily="18" charset="0"/>
            </a:endParaRPr>
          </a:p>
        </p:txBody>
      </p:sp>
      <p:sp>
        <p:nvSpPr>
          <p:cNvPr id="297998" name="WordArt 14"/>
          <p:cNvSpPr>
            <a:spLocks noChangeArrowheads="1" noChangeShapeType="1" noTextEdit="1"/>
          </p:cNvSpPr>
          <p:nvPr/>
        </p:nvSpPr>
        <p:spPr bwMode="auto">
          <a:xfrm>
            <a:off x="4054881" y="4048405"/>
            <a:ext cx="1084659" cy="82391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zh-CN" altLang="en-US" sz="2100" b="1" kern="10" smtClean="0">
                <a:ln w="9525">
                  <a:solidFill>
                    <a:srgbClr val="000000"/>
                  </a:solidFill>
                  <a:round/>
                </a:ln>
                <a:solidFill>
                  <a:srgbClr val="000000"/>
                </a:solidFill>
                <a:latin typeface="宋体" panose="02010600030101010101" pitchFamily="2" charset="-122"/>
                <a:ea typeface="宋体" panose="02010600030101010101" pitchFamily="2" charset="-122"/>
              </a:rPr>
              <a:t>人</a:t>
            </a:r>
            <a:endParaRPr lang="zh-CN" altLang="en-US" sz="2100" b="1" kern="10" smtClean="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297999" name="Text Box 15"/>
          <p:cNvSpPr txBox="1">
            <a:spLocks noChangeArrowheads="1"/>
          </p:cNvSpPr>
          <p:nvPr/>
        </p:nvSpPr>
        <p:spPr bwMode="auto">
          <a:xfrm>
            <a:off x="4990712" y="4697295"/>
            <a:ext cx="1458515" cy="506730"/>
          </a:xfrm>
          <a:prstGeom prst="rect">
            <a:avLst/>
          </a:prstGeom>
          <a:noFill/>
          <a:ln w="9525">
            <a:noFill/>
            <a:miter lim="800000"/>
          </a:ln>
        </p:spPr>
        <p:txBody>
          <a:bodyPr>
            <a:spAutoFit/>
          </a:bodyPr>
          <a:lstStyle/>
          <a:p>
            <a:pP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工具、方法</a:t>
            </a:r>
            <a:endParaRPr kumimoji="1" lang="zh-CN" altLang="en-US" sz="1350" b="1" dirty="0" smtClean="0">
              <a:solidFill>
                <a:srgbClr val="000000"/>
              </a:solidFill>
              <a:latin typeface="Times New Roman" panose="02020603050405020304" pitchFamily="18" charset="0"/>
            </a:endParaRPr>
          </a:p>
          <a:p>
            <a:pP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知识、技能</a:t>
            </a:r>
            <a:endParaRPr kumimoji="1" lang="zh-CN" altLang="en-US" sz="1350" b="1" dirty="0" smtClean="0">
              <a:solidFill>
                <a:srgbClr val="000000"/>
              </a:solidFill>
              <a:latin typeface="Times New Roman" panose="02020603050405020304" pitchFamily="18" charset="0"/>
            </a:endParaRPr>
          </a:p>
        </p:txBody>
      </p:sp>
      <p:sp>
        <p:nvSpPr>
          <p:cNvPr id="298000" name="Text Box 16" descr="50%"/>
          <p:cNvSpPr txBox="1">
            <a:spLocks noChangeArrowheads="1"/>
          </p:cNvSpPr>
          <p:nvPr/>
        </p:nvSpPr>
        <p:spPr bwMode="auto">
          <a:xfrm>
            <a:off x="4171504" y="4206758"/>
            <a:ext cx="827675" cy="506730"/>
          </a:xfrm>
          <a:prstGeom prst="rect">
            <a:avLst/>
          </a:prstGeom>
          <a:gradFill rotWithShape="1">
            <a:gsLst>
              <a:gs pos="0">
                <a:srgbClr val="CAAFFF"/>
              </a:gs>
              <a:gs pos="50000">
                <a:srgbClr val="FFFFFF"/>
              </a:gs>
              <a:gs pos="100000">
                <a:srgbClr val="CAAFFF"/>
              </a:gs>
            </a:gsLst>
            <a:lin ang="5400000" scaled="1"/>
          </a:gradFill>
          <a:ln w="9525">
            <a:solidFill>
              <a:srgbClr val="000066"/>
            </a:solidFill>
            <a:miter lim="800000"/>
          </a:ln>
        </p:spPr>
        <p:txBody>
          <a:bodyPr wrap="square">
            <a:spAutoFit/>
          </a:bodyPr>
          <a:lstStyle/>
          <a:p>
            <a:pPr algn="ct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自我超越</a:t>
            </a:r>
            <a:endParaRPr kumimoji="1" lang="zh-CN" altLang="en-US" sz="1350" b="1" dirty="0" smtClean="0">
              <a:solidFill>
                <a:srgbClr val="000000"/>
              </a:solidFill>
              <a:latin typeface="Times New Roman" panose="02020603050405020304" pitchFamily="18" charset="0"/>
            </a:endParaRPr>
          </a:p>
        </p:txBody>
      </p:sp>
      <p:grpSp>
        <p:nvGrpSpPr>
          <p:cNvPr id="2" name="Group 17"/>
          <p:cNvGrpSpPr/>
          <p:nvPr/>
        </p:nvGrpSpPr>
        <p:grpSpPr bwMode="auto">
          <a:xfrm>
            <a:off x="3977934" y="5211198"/>
            <a:ext cx="1174517" cy="515540"/>
            <a:chOff x="2744" y="3838"/>
            <a:chExt cx="1905" cy="482"/>
          </a:xfrm>
        </p:grpSpPr>
        <p:sp>
          <p:nvSpPr>
            <p:cNvPr id="156709" name="Oval 18"/>
            <p:cNvSpPr>
              <a:spLocks noChangeArrowheads="1"/>
            </p:cNvSpPr>
            <p:nvPr/>
          </p:nvSpPr>
          <p:spPr bwMode="auto">
            <a:xfrm>
              <a:off x="2744" y="3929"/>
              <a:ext cx="1905" cy="391"/>
            </a:xfrm>
            <a:prstGeom prst="ellipse">
              <a:avLst/>
            </a:prstGeom>
            <a:gradFill rotWithShape="1">
              <a:gsLst>
                <a:gs pos="0">
                  <a:schemeClr val="bg1"/>
                </a:gs>
                <a:gs pos="100000">
                  <a:srgbClr val="FF66FF"/>
                </a:gs>
              </a:gsLst>
              <a:lin ang="5400000" scaled="1"/>
            </a:gradFill>
            <a:ln w="9525">
              <a:solidFill>
                <a:schemeClr val="tx1"/>
              </a:solidFill>
              <a:round/>
            </a:ln>
          </p:spPr>
          <p:txBody>
            <a:bodyPr wrap="none" anchor="ctr"/>
            <a:lstStyle/>
            <a:p>
              <a:pPr algn="ctr" eaLnBrk="0" fontAlgn="base" hangingPunct="0">
                <a:spcBef>
                  <a:spcPct val="0"/>
                </a:spcBef>
                <a:spcAft>
                  <a:spcPct val="0"/>
                </a:spcAft>
              </a:pPr>
              <a:r>
                <a:rPr kumimoji="1" lang="zh-CN" altLang="en-US" sz="1500" b="1" smtClean="0">
                  <a:solidFill>
                    <a:srgbClr val="000000"/>
                  </a:solidFill>
                  <a:latin typeface="Times New Roman" panose="02020603050405020304" pitchFamily="18" charset="0"/>
                </a:rPr>
                <a:t>自我习惯</a:t>
              </a:r>
              <a:endParaRPr lang="zh-CN" altLang="en-US" sz="900" b="1" smtClean="0">
                <a:solidFill>
                  <a:srgbClr val="000000"/>
                </a:solidFill>
                <a:latin typeface="华文中宋" panose="02010600040101010101" pitchFamily="2" charset="-122"/>
                <a:ea typeface="宋体" panose="02010600030101010101" pitchFamily="2" charset="-122"/>
              </a:endParaRPr>
            </a:p>
          </p:txBody>
        </p:sp>
        <p:sp>
          <p:nvSpPr>
            <p:cNvPr id="156710" name="Line 19"/>
            <p:cNvSpPr>
              <a:spLocks noChangeShapeType="1"/>
            </p:cNvSpPr>
            <p:nvPr/>
          </p:nvSpPr>
          <p:spPr bwMode="auto">
            <a:xfrm>
              <a:off x="2880" y="3838"/>
              <a:ext cx="363" cy="136"/>
            </a:xfrm>
            <a:prstGeom prst="line">
              <a:avLst/>
            </a:prstGeom>
            <a:noFill/>
            <a:ln w="41275">
              <a:solidFill>
                <a:schemeClr val="tx1"/>
              </a:solidFill>
              <a:round/>
              <a:tailEnd type="triangle" w="med" len="med"/>
            </a:ln>
          </p:spPr>
          <p:txBody>
            <a:bodyPr/>
            <a:lstStyle/>
            <a:p>
              <a:pPr fontAlgn="base">
                <a:spcBef>
                  <a:spcPct val="0"/>
                </a:spcBef>
                <a:spcAft>
                  <a:spcPct val="0"/>
                </a:spcAft>
              </a:pPr>
              <a:endParaRPr lang="zh-CN" altLang="en-US" sz="1350" b="1" smtClean="0">
                <a:solidFill>
                  <a:srgbClr val="000000"/>
                </a:solidFill>
                <a:latin typeface="华文中宋" panose="02010600040101010101" pitchFamily="2" charset="-122"/>
                <a:ea typeface="宋体" panose="02010600030101010101" pitchFamily="2" charset="-122"/>
              </a:endParaRPr>
            </a:p>
          </p:txBody>
        </p:sp>
        <p:sp>
          <p:nvSpPr>
            <p:cNvPr id="156711" name="Line 20"/>
            <p:cNvSpPr>
              <a:spLocks noChangeShapeType="1"/>
            </p:cNvSpPr>
            <p:nvPr/>
          </p:nvSpPr>
          <p:spPr bwMode="auto">
            <a:xfrm flipH="1">
              <a:off x="4195" y="3838"/>
              <a:ext cx="363" cy="136"/>
            </a:xfrm>
            <a:prstGeom prst="line">
              <a:avLst/>
            </a:prstGeom>
            <a:noFill/>
            <a:ln w="41275">
              <a:solidFill>
                <a:schemeClr val="tx1"/>
              </a:solidFill>
              <a:round/>
              <a:tailEnd type="triangle" w="med" len="med"/>
            </a:ln>
          </p:spPr>
          <p:txBody>
            <a:bodyPr/>
            <a:lstStyle/>
            <a:p>
              <a:pPr fontAlgn="base">
                <a:spcBef>
                  <a:spcPct val="0"/>
                </a:spcBef>
                <a:spcAft>
                  <a:spcPct val="0"/>
                </a:spcAft>
              </a:pPr>
              <a:endParaRPr lang="zh-CN" altLang="en-US" sz="1350" b="1" smtClean="0">
                <a:solidFill>
                  <a:srgbClr val="000000"/>
                </a:solidFill>
                <a:latin typeface="华文中宋" panose="02010600040101010101" pitchFamily="2" charset="-122"/>
                <a:ea typeface="宋体" panose="02010600030101010101" pitchFamily="2" charset="-122"/>
              </a:endParaRPr>
            </a:p>
          </p:txBody>
        </p:sp>
      </p:grpSp>
      <p:sp>
        <p:nvSpPr>
          <p:cNvPr id="298005" name="Oval 21"/>
          <p:cNvSpPr>
            <a:spLocks noChangeArrowheads="1"/>
          </p:cNvSpPr>
          <p:nvPr/>
        </p:nvSpPr>
        <p:spPr bwMode="auto">
          <a:xfrm>
            <a:off x="2663875" y="4779150"/>
            <a:ext cx="611981" cy="339328"/>
          </a:xfrm>
          <a:prstGeom prst="ellipse">
            <a:avLst/>
          </a:prstGeom>
          <a:noFill/>
          <a:ln w="9525">
            <a:solidFill>
              <a:srgbClr val="FF3300"/>
            </a:solidFill>
            <a:round/>
          </a:ln>
        </p:spPr>
        <p:txBody>
          <a:bodyPr wrap="none" anchor="ct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ea typeface="隶书" panose="02010509060101010101" pitchFamily="49" charset="-122"/>
              </a:rPr>
              <a:t>心力</a:t>
            </a:r>
            <a:endParaRPr kumimoji="1" lang="zh-CN" altLang="en-US" sz="1350" b="1" smtClean="0">
              <a:solidFill>
                <a:srgbClr val="000000"/>
              </a:solidFill>
              <a:latin typeface="Times New Roman" panose="02020603050405020304" pitchFamily="18" charset="0"/>
              <a:ea typeface="隶书" panose="02010509060101010101" pitchFamily="49" charset="-122"/>
            </a:endParaRPr>
          </a:p>
        </p:txBody>
      </p:sp>
      <p:sp>
        <p:nvSpPr>
          <p:cNvPr id="298006" name="Oval 22"/>
          <p:cNvSpPr>
            <a:spLocks noChangeArrowheads="1"/>
          </p:cNvSpPr>
          <p:nvPr/>
        </p:nvSpPr>
        <p:spPr bwMode="auto">
          <a:xfrm>
            <a:off x="2681790" y="3806522"/>
            <a:ext cx="599052" cy="339328"/>
          </a:xfrm>
          <a:prstGeom prst="ellipse">
            <a:avLst/>
          </a:prstGeom>
          <a:noFill/>
          <a:ln w="9525">
            <a:solidFill>
              <a:srgbClr val="FF3300"/>
            </a:solidFill>
            <a:round/>
          </a:ln>
        </p:spPr>
        <p:txBody>
          <a:bodyPr wrap="none" anchor="ctr"/>
          <a:lstStyle/>
          <a:p>
            <a:pPr algn="ct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ea typeface="隶书" panose="02010509060101010101" pitchFamily="49" charset="-122"/>
              </a:rPr>
              <a:t>内驱力</a:t>
            </a:r>
            <a:endParaRPr kumimoji="1" lang="zh-CN" altLang="en-US" sz="1350" b="1" dirty="0" smtClean="0">
              <a:solidFill>
                <a:srgbClr val="000000"/>
              </a:solidFill>
              <a:latin typeface="Times New Roman" panose="02020603050405020304" pitchFamily="18" charset="0"/>
              <a:ea typeface="隶书" panose="02010509060101010101" pitchFamily="49" charset="-122"/>
            </a:endParaRPr>
          </a:p>
        </p:txBody>
      </p:sp>
      <p:sp>
        <p:nvSpPr>
          <p:cNvPr id="298007" name="Oval 23"/>
          <p:cNvSpPr>
            <a:spLocks noChangeArrowheads="1"/>
          </p:cNvSpPr>
          <p:nvPr/>
        </p:nvSpPr>
        <p:spPr bwMode="auto">
          <a:xfrm>
            <a:off x="2681790" y="2781356"/>
            <a:ext cx="611981" cy="339329"/>
          </a:xfrm>
          <a:prstGeom prst="ellipse">
            <a:avLst/>
          </a:prstGeom>
          <a:noFill/>
          <a:ln w="9525">
            <a:solidFill>
              <a:srgbClr val="FF3300"/>
            </a:solidFill>
            <a:round/>
          </a:ln>
        </p:spPr>
        <p:txBody>
          <a:bodyPr wrap="none" anchor="ct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ea typeface="隶书" panose="02010509060101010101" pitchFamily="49" charset="-122"/>
              </a:rPr>
              <a:t>做人</a:t>
            </a:r>
            <a:endParaRPr kumimoji="1" lang="zh-CN" altLang="en-US" sz="1350" b="1" smtClean="0">
              <a:solidFill>
                <a:srgbClr val="000000"/>
              </a:solidFill>
              <a:latin typeface="Times New Roman" panose="02020603050405020304" pitchFamily="18" charset="0"/>
              <a:ea typeface="隶书" panose="02010509060101010101" pitchFamily="49" charset="-122"/>
            </a:endParaRPr>
          </a:p>
        </p:txBody>
      </p:sp>
      <p:sp>
        <p:nvSpPr>
          <p:cNvPr id="298008" name="Oval 24"/>
          <p:cNvSpPr>
            <a:spLocks noChangeArrowheads="1"/>
          </p:cNvSpPr>
          <p:nvPr/>
        </p:nvSpPr>
        <p:spPr bwMode="auto">
          <a:xfrm>
            <a:off x="5976156" y="4779150"/>
            <a:ext cx="611981" cy="339328"/>
          </a:xfrm>
          <a:prstGeom prst="ellipse">
            <a:avLst/>
          </a:prstGeom>
          <a:noFill/>
          <a:ln w="9525">
            <a:solidFill>
              <a:srgbClr val="FF3300"/>
            </a:solidFill>
            <a:round/>
          </a:ln>
        </p:spPr>
        <p:txBody>
          <a:bodyPr wrap="none" anchor="ct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ea typeface="隶书" panose="02010509060101010101" pitchFamily="49" charset="-122"/>
              </a:rPr>
              <a:t>能力</a:t>
            </a:r>
            <a:endParaRPr kumimoji="1" lang="zh-CN" altLang="en-US" sz="1350" b="1" smtClean="0">
              <a:solidFill>
                <a:srgbClr val="000000"/>
              </a:solidFill>
              <a:latin typeface="Times New Roman" panose="02020603050405020304" pitchFamily="18" charset="0"/>
              <a:ea typeface="隶书" panose="02010509060101010101" pitchFamily="49" charset="-122"/>
            </a:endParaRPr>
          </a:p>
        </p:txBody>
      </p:sp>
      <p:sp>
        <p:nvSpPr>
          <p:cNvPr id="298009" name="Oval 25"/>
          <p:cNvSpPr>
            <a:spLocks noChangeArrowheads="1"/>
          </p:cNvSpPr>
          <p:nvPr/>
        </p:nvSpPr>
        <p:spPr bwMode="auto">
          <a:xfrm>
            <a:off x="5912675" y="3791750"/>
            <a:ext cx="648072" cy="339329"/>
          </a:xfrm>
          <a:prstGeom prst="ellipse">
            <a:avLst/>
          </a:prstGeom>
          <a:noFill/>
          <a:ln w="9525">
            <a:solidFill>
              <a:srgbClr val="FF3300"/>
            </a:solidFill>
            <a:round/>
          </a:ln>
        </p:spPr>
        <p:txBody>
          <a:bodyPr wrap="none" anchor="ctr"/>
          <a:lstStyle/>
          <a:p>
            <a:pPr algn="ct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ea typeface="隶书" panose="02010509060101010101" pitchFamily="49" charset="-122"/>
              </a:rPr>
              <a:t>外驱力</a:t>
            </a:r>
            <a:endParaRPr kumimoji="1" lang="zh-CN" altLang="en-US" sz="1350" b="1" dirty="0" smtClean="0">
              <a:solidFill>
                <a:srgbClr val="000000"/>
              </a:solidFill>
              <a:latin typeface="Times New Roman" panose="02020603050405020304" pitchFamily="18" charset="0"/>
              <a:ea typeface="隶书" panose="02010509060101010101" pitchFamily="49" charset="-122"/>
            </a:endParaRPr>
          </a:p>
        </p:txBody>
      </p:sp>
      <p:sp>
        <p:nvSpPr>
          <p:cNvPr id="298010" name="Oval 26"/>
          <p:cNvSpPr>
            <a:spLocks noChangeArrowheads="1"/>
          </p:cNvSpPr>
          <p:nvPr/>
        </p:nvSpPr>
        <p:spPr bwMode="auto">
          <a:xfrm>
            <a:off x="5903045" y="2836125"/>
            <a:ext cx="613172" cy="339329"/>
          </a:xfrm>
          <a:prstGeom prst="ellipse">
            <a:avLst/>
          </a:prstGeom>
          <a:noFill/>
          <a:ln w="9525">
            <a:solidFill>
              <a:srgbClr val="FF3300"/>
            </a:solidFill>
            <a:round/>
          </a:ln>
        </p:spPr>
        <p:txBody>
          <a:bodyPr wrap="none" anchor="ct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ea typeface="隶书" panose="02010509060101010101" pitchFamily="49" charset="-122"/>
              </a:rPr>
              <a:t>做事</a:t>
            </a:r>
            <a:endParaRPr kumimoji="1" lang="zh-CN" altLang="en-US" sz="1350" b="1" smtClean="0">
              <a:solidFill>
                <a:srgbClr val="000000"/>
              </a:solidFill>
              <a:latin typeface="Times New Roman" panose="02020603050405020304" pitchFamily="18" charset="0"/>
              <a:ea typeface="隶书" panose="02010509060101010101" pitchFamily="49" charset="-122"/>
            </a:endParaRPr>
          </a:p>
        </p:txBody>
      </p:sp>
      <p:cxnSp>
        <p:nvCxnSpPr>
          <p:cNvPr id="298013" name="AutoShape 29"/>
          <p:cNvCxnSpPr>
            <a:cxnSpLocks noChangeShapeType="1"/>
            <a:stCxn id="298005" idx="0"/>
            <a:endCxn id="298006" idx="4"/>
          </p:cNvCxnSpPr>
          <p:nvPr/>
        </p:nvCxnSpPr>
        <p:spPr bwMode="auto">
          <a:xfrm rot="5400000" flipH="1" flipV="1">
            <a:off x="2658941" y="4456775"/>
            <a:ext cx="633301" cy="11450"/>
          </a:xfrm>
          <a:prstGeom prst="curvedConnector3">
            <a:avLst>
              <a:gd name="adj1" fmla="val 50000"/>
            </a:avLst>
          </a:prstGeom>
          <a:noFill/>
          <a:ln w="28575">
            <a:solidFill>
              <a:srgbClr val="FF3300"/>
            </a:solidFill>
            <a:round/>
            <a:tailEnd type="triangle" w="med" len="med"/>
          </a:ln>
        </p:spPr>
      </p:cxnSp>
      <p:cxnSp>
        <p:nvCxnSpPr>
          <p:cNvPr id="298014" name="AutoShape 30"/>
          <p:cNvCxnSpPr>
            <a:cxnSpLocks noChangeShapeType="1"/>
            <a:stCxn id="298006" idx="0"/>
            <a:endCxn id="298007" idx="4"/>
          </p:cNvCxnSpPr>
          <p:nvPr/>
        </p:nvCxnSpPr>
        <p:spPr bwMode="auto">
          <a:xfrm rot="5400000" flipH="1" flipV="1">
            <a:off x="2641631" y="3460371"/>
            <a:ext cx="685837" cy="6465"/>
          </a:xfrm>
          <a:prstGeom prst="curvedConnector3">
            <a:avLst>
              <a:gd name="adj1" fmla="val 50000"/>
            </a:avLst>
          </a:prstGeom>
          <a:noFill/>
          <a:ln w="28575">
            <a:solidFill>
              <a:srgbClr val="FF3300"/>
            </a:solidFill>
            <a:round/>
            <a:tailEnd type="triangle" w="med" len="med"/>
          </a:ln>
        </p:spPr>
      </p:cxnSp>
      <p:cxnSp>
        <p:nvCxnSpPr>
          <p:cNvPr id="298015" name="AutoShape 31"/>
          <p:cNvCxnSpPr>
            <a:cxnSpLocks noChangeShapeType="1"/>
            <a:stCxn id="298007" idx="0"/>
            <a:endCxn id="4" idx="2"/>
          </p:cNvCxnSpPr>
          <p:nvPr/>
        </p:nvCxnSpPr>
        <p:spPr bwMode="auto">
          <a:xfrm rot="5400000" flipH="1" flipV="1">
            <a:off x="3170487" y="1741586"/>
            <a:ext cx="857064" cy="1222476"/>
          </a:xfrm>
          <a:prstGeom prst="curvedConnector2">
            <a:avLst/>
          </a:prstGeom>
          <a:noFill/>
          <a:ln w="28575">
            <a:solidFill>
              <a:srgbClr val="F9C3D0"/>
            </a:solidFill>
            <a:round/>
            <a:tailEnd type="triangle" w="med" len="med"/>
          </a:ln>
        </p:spPr>
      </p:cxnSp>
      <p:cxnSp>
        <p:nvCxnSpPr>
          <p:cNvPr id="298016" name="AutoShape 32"/>
          <p:cNvCxnSpPr>
            <a:cxnSpLocks noChangeShapeType="1"/>
            <a:stCxn id="298008" idx="0"/>
            <a:endCxn id="298009" idx="4"/>
          </p:cNvCxnSpPr>
          <p:nvPr/>
        </p:nvCxnSpPr>
        <p:spPr bwMode="auto">
          <a:xfrm rot="16200000" flipV="1">
            <a:off x="5935394" y="4432396"/>
            <a:ext cx="648072" cy="45436"/>
          </a:xfrm>
          <a:prstGeom prst="curvedConnector3">
            <a:avLst>
              <a:gd name="adj1" fmla="val 50000"/>
            </a:avLst>
          </a:prstGeom>
          <a:noFill/>
          <a:ln w="28575">
            <a:solidFill>
              <a:srgbClr val="FF3300"/>
            </a:solidFill>
            <a:round/>
            <a:tailEnd type="triangle" w="med" len="med"/>
          </a:ln>
        </p:spPr>
      </p:cxnSp>
      <p:cxnSp>
        <p:nvCxnSpPr>
          <p:cNvPr id="298017" name="AutoShape 33"/>
          <p:cNvCxnSpPr>
            <a:cxnSpLocks noChangeShapeType="1"/>
            <a:stCxn id="298009" idx="0"/>
            <a:endCxn id="298010" idx="4"/>
          </p:cNvCxnSpPr>
          <p:nvPr/>
        </p:nvCxnSpPr>
        <p:spPr bwMode="auto">
          <a:xfrm rot="16200000" flipV="1">
            <a:off x="5915023" y="3470061"/>
            <a:ext cx="616296" cy="27081"/>
          </a:xfrm>
          <a:prstGeom prst="curvedConnector3">
            <a:avLst>
              <a:gd name="adj1" fmla="val 50000"/>
            </a:avLst>
          </a:prstGeom>
          <a:noFill/>
          <a:ln w="28575">
            <a:solidFill>
              <a:srgbClr val="FF3300"/>
            </a:solidFill>
            <a:round/>
            <a:tailEnd type="triangle" w="med" len="med"/>
          </a:ln>
        </p:spPr>
      </p:cxnSp>
      <p:cxnSp>
        <p:nvCxnSpPr>
          <p:cNvPr id="298018" name="AutoShape 34"/>
          <p:cNvCxnSpPr>
            <a:cxnSpLocks noChangeShapeType="1"/>
            <a:stCxn id="298010" idx="0"/>
            <a:endCxn id="4" idx="6"/>
          </p:cNvCxnSpPr>
          <p:nvPr/>
        </p:nvCxnSpPr>
        <p:spPr bwMode="auto">
          <a:xfrm rot="16200000" flipV="1">
            <a:off x="5060614" y="1687109"/>
            <a:ext cx="911833" cy="1386201"/>
          </a:xfrm>
          <a:prstGeom prst="curvedConnector2">
            <a:avLst/>
          </a:prstGeom>
          <a:noFill/>
          <a:ln w="28575">
            <a:solidFill>
              <a:srgbClr val="F9C3D0"/>
            </a:solidFill>
            <a:round/>
            <a:tailEnd type="triangle" w="med" len="med"/>
          </a:ln>
        </p:spPr>
      </p:cxnSp>
      <p:sp>
        <p:nvSpPr>
          <p:cNvPr id="298019" name="Text Box 35" descr="50%"/>
          <p:cNvSpPr txBox="1">
            <a:spLocks noChangeArrowheads="1"/>
          </p:cNvSpPr>
          <p:nvPr/>
        </p:nvSpPr>
        <p:spPr bwMode="auto">
          <a:xfrm>
            <a:off x="3052670" y="4846124"/>
            <a:ext cx="1254919" cy="299085"/>
          </a:xfrm>
          <a:prstGeom prst="rect">
            <a:avLst/>
          </a:prstGeom>
          <a:noFill/>
          <a:ln w="9525" algn="ctr">
            <a:noFill/>
            <a:miter lim="800000"/>
          </a:ln>
        </p:spPr>
        <p:txBody>
          <a:bodyPr>
            <a:spAutoFit/>
          </a:bodyP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rPr>
              <a:t>心智改善</a:t>
            </a:r>
            <a:endParaRPr kumimoji="1" lang="zh-CN" altLang="en-US" sz="1350" b="1" smtClean="0">
              <a:solidFill>
                <a:srgbClr val="000000"/>
              </a:solidFill>
              <a:latin typeface="Times New Roman" panose="02020603050405020304" pitchFamily="18" charset="0"/>
            </a:endParaRPr>
          </a:p>
        </p:txBody>
      </p:sp>
      <p:sp>
        <p:nvSpPr>
          <p:cNvPr id="298020" name="Text Box 36" descr="50%"/>
          <p:cNvSpPr txBox="1">
            <a:spLocks noChangeArrowheads="1"/>
          </p:cNvSpPr>
          <p:nvPr/>
        </p:nvSpPr>
        <p:spPr bwMode="auto">
          <a:xfrm>
            <a:off x="3329862" y="4817549"/>
            <a:ext cx="826852" cy="506730"/>
          </a:xfrm>
          <a:prstGeom prst="rect">
            <a:avLst/>
          </a:prstGeom>
          <a:gradFill rotWithShape="1">
            <a:gsLst>
              <a:gs pos="0">
                <a:srgbClr val="CAAFFF"/>
              </a:gs>
              <a:gs pos="50000">
                <a:srgbClr val="FFFFFF"/>
              </a:gs>
              <a:gs pos="100000">
                <a:srgbClr val="CAAFFF"/>
              </a:gs>
            </a:gsLst>
            <a:lin ang="5400000" scaled="1"/>
          </a:gradFill>
          <a:ln w="9525" algn="ctr">
            <a:solidFill>
              <a:srgbClr val="000066"/>
            </a:solidFill>
            <a:miter lim="800000"/>
          </a:ln>
        </p:spPr>
        <p:txBody>
          <a:bodyPr wrap="square">
            <a:spAutoFit/>
          </a:bodyP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rPr>
              <a:t>心智改善</a:t>
            </a:r>
            <a:endParaRPr kumimoji="1" lang="zh-CN" altLang="en-US" sz="1350" b="1" smtClean="0">
              <a:solidFill>
                <a:srgbClr val="000000"/>
              </a:solidFill>
              <a:latin typeface="Times New Roman" panose="02020603050405020304" pitchFamily="18" charset="0"/>
            </a:endParaRPr>
          </a:p>
        </p:txBody>
      </p:sp>
      <p:sp>
        <p:nvSpPr>
          <p:cNvPr id="297988" name="Oval 4"/>
          <p:cNvSpPr>
            <a:spLocks noChangeArrowheads="1"/>
          </p:cNvSpPr>
          <p:nvPr/>
        </p:nvSpPr>
        <p:spPr bwMode="auto">
          <a:xfrm>
            <a:off x="4348370" y="1430778"/>
            <a:ext cx="338138" cy="303610"/>
          </a:xfrm>
          <a:prstGeom prst="ellipse">
            <a:avLst/>
          </a:prstGeom>
          <a:noFill/>
          <a:ln w="9525">
            <a:solidFill>
              <a:srgbClr val="FF0000"/>
            </a:solidFill>
            <a:round/>
          </a:ln>
        </p:spPr>
        <p:txBody>
          <a:bodyPr wrap="none" anchor="ctr"/>
          <a:lstStyle/>
          <a:p>
            <a:pPr algn="ctr" fontAlgn="base">
              <a:spcBef>
                <a:spcPct val="0"/>
              </a:spcBef>
              <a:spcAft>
                <a:spcPct val="0"/>
              </a:spcAft>
            </a:pPr>
            <a:r>
              <a:rPr lang="zh-CN" altLang="en-US" sz="1200" b="1" smtClean="0">
                <a:latin typeface="华文中宋" panose="02010600040101010101" pitchFamily="2" charset="-122"/>
              </a:rPr>
              <a:t>因</a:t>
            </a:r>
            <a:endParaRPr lang="zh-CN" altLang="en-US" sz="1200" b="1" smtClean="0">
              <a:latin typeface="华文中宋" panose="02010600040101010101" pitchFamily="2" charset="-122"/>
            </a:endParaRPr>
          </a:p>
        </p:txBody>
      </p:sp>
      <p:sp>
        <p:nvSpPr>
          <p:cNvPr id="297989" name="Oval 5"/>
          <p:cNvSpPr>
            <a:spLocks noChangeArrowheads="1"/>
          </p:cNvSpPr>
          <p:nvPr/>
        </p:nvSpPr>
        <p:spPr bwMode="auto">
          <a:xfrm>
            <a:off x="3614049" y="2706347"/>
            <a:ext cx="338138" cy="303609"/>
          </a:xfrm>
          <a:prstGeom prst="ellipse">
            <a:avLst/>
          </a:prstGeom>
          <a:noFill/>
          <a:ln w="9525">
            <a:solidFill>
              <a:schemeClr val="tx1"/>
            </a:solidFill>
            <a:round/>
          </a:ln>
        </p:spPr>
        <p:txBody>
          <a:bodyPr wrap="none" anchor="ctr"/>
          <a:lstStyle/>
          <a:p>
            <a:pPr algn="ctr" fontAlgn="base">
              <a:spcBef>
                <a:spcPct val="0"/>
              </a:spcBef>
              <a:spcAft>
                <a:spcPct val="0"/>
              </a:spcAft>
            </a:pPr>
            <a:r>
              <a:rPr lang="zh-CN" altLang="en-US" sz="1200" b="1" smtClean="0">
                <a:solidFill>
                  <a:srgbClr val="FF0000"/>
                </a:solidFill>
                <a:latin typeface="华文中宋" panose="02010600040101010101" pitchFamily="2" charset="-122"/>
              </a:rPr>
              <a:t>道</a:t>
            </a:r>
            <a:endParaRPr lang="zh-CN" altLang="en-US" sz="1200" b="1" smtClean="0">
              <a:solidFill>
                <a:srgbClr val="FF0000"/>
              </a:solidFill>
              <a:latin typeface="华文中宋" panose="02010600040101010101" pitchFamily="2" charset="-122"/>
            </a:endParaRPr>
          </a:p>
        </p:txBody>
      </p:sp>
      <p:sp>
        <p:nvSpPr>
          <p:cNvPr id="297990" name="Oval 6"/>
          <p:cNvSpPr>
            <a:spLocks noChangeArrowheads="1"/>
          </p:cNvSpPr>
          <p:nvPr/>
        </p:nvSpPr>
        <p:spPr bwMode="auto">
          <a:xfrm>
            <a:off x="5449025" y="2673010"/>
            <a:ext cx="338138" cy="303609"/>
          </a:xfrm>
          <a:prstGeom prst="ellipse">
            <a:avLst/>
          </a:prstGeom>
          <a:noFill/>
          <a:ln w="9525">
            <a:solidFill>
              <a:schemeClr val="tx1"/>
            </a:solidFill>
            <a:round/>
          </a:ln>
        </p:spPr>
        <p:txBody>
          <a:bodyPr wrap="none" anchor="ctr"/>
          <a:lstStyle/>
          <a:p>
            <a:pPr algn="ctr" fontAlgn="base">
              <a:spcBef>
                <a:spcPct val="0"/>
              </a:spcBef>
              <a:spcAft>
                <a:spcPct val="0"/>
              </a:spcAft>
            </a:pPr>
            <a:r>
              <a:rPr lang="zh-CN" altLang="en-US" sz="1200" b="1" smtClean="0">
                <a:solidFill>
                  <a:srgbClr val="FF0000"/>
                </a:solidFill>
                <a:latin typeface="华文中宋" panose="02010600040101010101" pitchFamily="2" charset="-122"/>
              </a:rPr>
              <a:t>术</a:t>
            </a:r>
            <a:endParaRPr lang="zh-CN" altLang="en-US" sz="1200" b="1" smtClean="0">
              <a:solidFill>
                <a:srgbClr val="FF0000"/>
              </a:solidFill>
              <a:latin typeface="华文中宋" panose="02010600040101010101" pitchFamily="2" charset="-122"/>
            </a:endParaRPr>
          </a:p>
        </p:txBody>
      </p:sp>
      <p:sp>
        <p:nvSpPr>
          <p:cNvPr id="298011" name="Text Box 27" descr="50%"/>
          <p:cNvSpPr txBox="1">
            <a:spLocks noChangeArrowheads="1"/>
          </p:cNvSpPr>
          <p:nvPr/>
        </p:nvSpPr>
        <p:spPr bwMode="auto">
          <a:xfrm rot="-267177">
            <a:off x="6621429" y="3008761"/>
            <a:ext cx="390525" cy="1081907"/>
          </a:xfrm>
          <a:prstGeom prst="rect">
            <a:avLst/>
          </a:prstGeom>
          <a:gradFill rotWithShape="1">
            <a:gsLst>
              <a:gs pos="0">
                <a:srgbClr val="CAAFFF"/>
              </a:gs>
              <a:gs pos="50000">
                <a:srgbClr val="FFFFFF"/>
              </a:gs>
              <a:gs pos="100000">
                <a:srgbClr val="CAAFFF"/>
              </a:gs>
            </a:gsLst>
            <a:lin ang="5400000" scaled="1"/>
          </a:gradFill>
          <a:ln w="9525">
            <a:solidFill>
              <a:srgbClr val="000066"/>
            </a:solidFill>
            <a:miter lim="800000"/>
          </a:ln>
        </p:spPr>
        <p:txBody>
          <a:bodyPr vert="eaVert" wrap="square">
            <a:spAutoFit/>
          </a:bodyPr>
          <a:lstStyle/>
          <a:p>
            <a:pPr algn="ctr" eaLnBrk="0" fontAlgn="base" hangingPunct="0">
              <a:spcBef>
                <a:spcPct val="0"/>
              </a:spcBef>
              <a:spcAft>
                <a:spcPct val="0"/>
              </a:spcAft>
            </a:pPr>
            <a:r>
              <a:rPr kumimoji="1" lang="zh-CN" altLang="en-US" sz="1350" b="1" smtClean="0">
                <a:solidFill>
                  <a:srgbClr val="000000"/>
                </a:solidFill>
                <a:latin typeface="Times New Roman" panose="02020603050405020304" pitchFamily="18" charset="0"/>
              </a:rPr>
              <a:t>系统思考</a:t>
            </a:r>
            <a:endParaRPr kumimoji="1" lang="zh-CN" altLang="en-US" sz="1350" b="1" smtClean="0">
              <a:solidFill>
                <a:srgbClr val="000000"/>
              </a:solidFill>
              <a:latin typeface="Times New Roman" panose="02020603050405020304" pitchFamily="18" charset="0"/>
            </a:endParaRPr>
          </a:p>
        </p:txBody>
      </p:sp>
      <p:sp>
        <p:nvSpPr>
          <p:cNvPr id="3" name="Text Box 27" descr="50%"/>
          <p:cNvSpPr txBox="1">
            <a:spLocks noChangeArrowheads="1"/>
          </p:cNvSpPr>
          <p:nvPr/>
        </p:nvSpPr>
        <p:spPr bwMode="auto">
          <a:xfrm rot="266336">
            <a:off x="2201725" y="3020594"/>
            <a:ext cx="390525" cy="1081907"/>
          </a:xfrm>
          <a:prstGeom prst="rect">
            <a:avLst/>
          </a:prstGeom>
          <a:gradFill rotWithShape="1">
            <a:gsLst>
              <a:gs pos="0">
                <a:srgbClr val="CAAFFF"/>
              </a:gs>
              <a:gs pos="50000">
                <a:srgbClr val="FFFFFF"/>
              </a:gs>
              <a:gs pos="100000">
                <a:srgbClr val="CAAFFF"/>
              </a:gs>
            </a:gsLst>
            <a:lin ang="5400000" scaled="1"/>
          </a:gradFill>
          <a:ln w="9525">
            <a:solidFill>
              <a:srgbClr val="000066"/>
            </a:solidFill>
            <a:miter lim="800000"/>
          </a:ln>
        </p:spPr>
        <p:txBody>
          <a:bodyPr vert="eaVert" wrap="square">
            <a:spAutoFit/>
          </a:bodyPr>
          <a:lstStyle/>
          <a:p>
            <a:pPr algn="ct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系统思考</a:t>
            </a:r>
            <a:endParaRPr kumimoji="1" lang="zh-CN" altLang="en-US" sz="1350" b="1" dirty="0" smtClean="0">
              <a:solidFill>
                <a:srgbClr val="000000"/>
              </a:solidFill>
              <a:latin typeface="Times New Roman" panose="02020603050405020304" pitchFamily="18" charset="0"/>
            </a:endParaRPr>
          </a:p>
        </p:txBody>
      </p:sp>
      <p:sp>
        <p:nvSpPr>
          <p:cNvPr id="4" name="Oval 26"/>
          <p:cNvSpPr>
            <a:spLocks noChangeArrowheads="1"/>
          </p:cNvSpPr>
          <p:nvPr/>
        </p:nvSpPr>
        <p:spPr bwMode="auto">
          <a:xfrm>
            <a:off x="4210257" y="1754628"/>
            <a:ext cx="613172" cy="339329"/>
          </a:xfrm>
          <a:prstGeom prst="ellipse">
            <a:avLst/>
          </a:prstGeom>
          <a:noFill/>
          <a:ln w="9525">
            <a:solidFill>
              <a:srgbClr val="F9C3D0"/>
            </a:solidFill>
            <a:round/>
          </a:ln>
        </p:spPr>
        <p:txBody>
          <a:bodyPr wrap="none" anchor="ctr"/>
          <a:lstStyle/>
          <a:p>
            <a:pPr algn="ctr" eaLnBrk="0" fontAlgn="base" hangingPunct="0">
              <a:spcBef>
                <a:spcPct val="0"/>
              </a:spcBef>
              <a:spcAft>
                <a:spcPct val="0"/>
              </a:spcAft>
            </a:pPr>
            <a:r>
              <a:rPr kumimoji="1" lang="zh-CN" altLang="en-US" sz="1350" b="1" dirty="0" smtClean="0">
                <a:solidFill>
                  <a:schemeClr val="tx1"/>
                </a:solidFill>
                <a:latin typeface="Times New Roman" panose="02020603050405020304" pitchFamily="18" charset="0"/>
                <a:ea typeface="隶书" panose="02010509060101010101" pitchFamily="49" charset="-122"/>
              </a:rPr>
              <a:t>意义</a:t>
            </a:r>
            <a:endParaRPr kumimoji="1" lang="zh-CN" altLang="en-US" sz="1350" b="1" dirty="0" smtClean="0">
              <a:solidFill>
                <a:schemeClr val="tx1"/>
              </a:solidFill>
              <a:latin typeface="Times New Roman" panose="02020603050405020304" pitchFamily="18" charset="0"/>
              <a:ea typeface="隶书" panose="02010509060101010101" pitchFamily="49" charset="-122"/>
            </a:endParaRPr>
          </a:p>
        </p:txBody>
      </p:sp>
      <p:sp>
        <p:nvSpPr>
          <p:cNvPr id="40" name="灯片编号占位符 39"/>
          <p:cNvSpPr>
            <a:spLocks noGrp="1"/>
          </p:cNvSpPr>
          <p:nvPr>
            <p:ph type="sldNum" sz="quarter" idx="10"/>
          </p:nvPr>
        </p:nvSpPr>
        <p:spPr>
          <a:xfrm>
            <a:off x="6057900" y="5433008"/>
            <a:ext cx="1600200" cy="357188"/>
          </a:xfrm>
        </p:spPr>
        <p:txBody>
          <a:bodyPr/>
          <a:lstStyle/>
          <a:p>
            <a:pPr>
              <a:defRPr/>
            </a:pPr>
            <a:fld id="{95B4DDBB-DDBD-4749-A72B-E014001A1F98}" type="slidenum">
              <a:rPr lang="zh-CN" altLang="en-US" sz="1350" smtClean="0"/>
            </a:fld>
            <a:endParaRPr lang="en-US" altLang="zh-CN" sz="1350" dirty="0"/>
          </a:p>
        </p:txBody>
      </p:sp>
      <p:sp>
        <p:nvSpPr>
          <p:cNvPr id="41" name="矩形 40"/>
          <p:cNvSpPr/>
          <p:nvPr/>
        </p:nvSpPr>
        <p:spPr>
          <a:xfrm>
            <a:off x="2033718" y="2598372"/>
            <a:ext cx="5184576" cy="3206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2" name="TextBox 6"/>
          <p:cNvSpPr txBox="1">
            <a:spLocks noChangeArrowheads="1"/>
          </p:cNvSpPr>
          <p:nvPr/>
        </p:nvSpPr>
        <p:spPr bwMode="auto">
          <a:xfrm>
            <a:off x="971349" y="1052736"/>
            <a:ext cx="3242310" cy="691515"/>
          </a:xfrm>
          <a:prstGeom prst="rect">
            <a:avLst/>
          </a:prstGeom>
          <a:noFill/>
          <a:ln w="9525">
            <a:noFill/>
            <a:miter lim="800000"/>
          </a:ln>
        </p:spPr>
        <p:txBody>
          <a:bodyPr wrap="none">
            <a:spAutoFit/>
          </a:bodyPr>
          <a:lstStyle/>
          <a:p>
            <a:pPr algn="ctr" fontAlgn="base">
              <a:spcBef>
                <a:spcPct val="0"/>
              </a:spcBef>
              <a:spcAft>
                <a:spcPct val="0"/>
              </a:spcAft>
            </a:pPr>
            <a:r>
              <a:rPr lang="zh-CN" altLang="en-US" sz="2400" b="1" dirty="0" smtClean="0">
                <a:solidFill>
                  <a:srgbClr val="002060"/>
                </a:solidFill>
                <a:latin typeface="华文中宋" panose="02010600040101010101" pitchFamily="2" charset="-122"/>
              </a:rPr>
              <a:t>第三种</a:t>
            </a:r>
            <a:r>
              <a:rPr lang="en-US" altLang="zh-CN" sz="2400" b="1" dirty="0" smtClean="0">
                <a:solidFill>
                  <a:srgbClr val="002060"/>
                </a:solidFill>
                <a:latin typeface="华文中宋" panose="02010600040101010101" pitchFamily="2" charset="-122"/>
              </a:rPr>
              <a:t>——</a:t>
            </a:r>
            <a:r>
              <a:rPr lang="zh-CN" altLang="en-US" sz="2400" b="1" dirty="0" smtClean="0">
                <a:solidFill>
                  <a:srgbClr val="002060"/>
                </a:solidFill>
                <a:latin typeface="华文中宋" panose="02010600040101010101" pitchFamily="2" charset="-122"/>
              </a:rPr>
              <a:t>学习型组织</a:t>
            </a:r>
            <a:endParaRPr lang="en-US" altLang="zh-CN" sz="2400" b="1" dirty="0" smtClean="0">
              <a:solidFill>
                <a:srgbClr val="002060"/>
              </a:solidFill>
              <a:latin typeface="华文中宋" panose="02010600040101010101" pitchFamily="2" charset="-122"/>
            </a:endParaRPr>
          </a:p>
          <a:p>
            <a:pPr algn="ctr" fontAlgn="base">
              <a:spcBef>
                <a:spcPct val="0"/>
              </a:spcBef>
              <a:spcAft>
                <a:spcPct val="0"/>
              </a:spcAft>
            </a:pPr>
            <a:r>
              <a:rPr lang="zh-CN" altLang="en-US" sz="1500" b="1" dirty="0" smtClean="0">
                <a:solidFill>
                  <a:srgbClr val="FF0000"/>
                </a:solidFill>
                <a:latin typeface="隶书" panose="02010509060101010101" pitchFamily="49" charset="-122"/>
                <a:ea typeface="隶书" panose="02010509060101010101" pitchFamily="49" charset="-122"/>
              </a:rPr>
              <a:t>关注系统和人的心智</a:t>
            </a:r>
            <a:endParaRPr lang="zh-CN" altLang="en-US" sz="1500" b="1" dirty="0" smtClean="0">
              <a:solidFill>
                <a:srgbClr val="FF0000"/>
              </a:solidFill>
              <a:latin typeface="隶书" panose="02010509060101010101" pitchFamily="49" charset="-122"/>
              <a:ea typeface="隶书" panose="02010509060101010101" pitchFamily="49" charset="-122"/>
            </a:endParaRPr>
          </a:p>
        </p:txBody>
      </p:sp>
      <p:sp>
        <p:nvSpPr>
          <p:cNvPr id="43" name="Text Box 10"/>
          <p:cNvSpPr txBox="1">
            <a:spLocks noChangeArrowheads="1"/>
          </p:cNvSpPr>
          <p:nvPr/>
        </p:nvSpPr>
        <p:spPr bwMode="auto">
          <a:xfrm>
            <a:off x="5058054" y="3908085"/>
            <a:ext cx="1516856" cy="299085"/>
          </a:xfrm>
          <a:prstGeom prst="rect">
            <a:avLst/>
          </a:prstGeom>
          <a:noFill/>
          <a:ln w="9525">
            <a:noFill/>
            <a:miter lim="800000"/>
          </a:ln>
        </p:spPr>
        <p:txBody>
          <a:bodyPr>
            <a:spAutoFit/>
          </a:bodyPr>
          <a:lstStyle/>
          <a:p>
            <a:pPr eaLnBrk="0" fontAlgn="base" hangingPunct="0">
              <a:spcBef>
                <a:spcPct val="0"/>
              </a:spcBef>
              <a:spcAft>
                <a:spcPct val="0"/>
              </a:spcAft>
            </a:pPr>
            <a:r>
              <a:rPr kumimoji="1" lang="zh-CN" altLang="en-US" sz="1350" b="1" dirty="0" smtClean="0">
                <a:solidFill>
                  <a:srgbClr val="000000"/>
                </a:solidFill>
                <a:latin typeface="Times New Roman" panose="02020603050405020304" pitchFamily="18" charset="0"/>
              </a:rPr>
              <a:t>规矩</a:t>
            </a:r>
            <a:r>
              <a:rPr kumimoji="1" lang="en-US" altLang="zh-CN" sz="1350" b="1" dirty="0" smtClean="0">
                <a:solidFill>
                  <a:srgbClr val="000000"/>
                </a:solidFill>
                <a:latin typeface="Times New Roman" panose="02020603050405020304" pitchFamily="18" charset="0"/>
              </a:rPr>
              <a:t>/</a:t>
            </a:r>
            <a:r>
              <a:rPr kumimoji="1" lang="zh-CN" altLang="en-US" sz="1350" b="1" dirty="0" smtClean="0">
                <a:solidFill>
                  <a:srgbClr val="000000"/>
                </a:solidFill>
                <a:latin typeface="Times New Roman" panose="02020603050405020304" pitchFamily="18" charset="0"/>
              </a:rPr>
              <a:t>业绩</a:t>
            </a:r>
            <a:endParaRPr kumimoji="1" lang="zh-CN" altLang="en-US" sz="1350" b="1" dirty="0" smtClean="0">
              <a:solidFill>
                <a:srgbClr val="000000"/>
              </a:solidFill>
              <a:latin typeface="Times New Roman" panose="02020603050405020304" pitchFamily="18" charset="0"/>
            </a:endParaRPr>
          </a:p>
        </p:txBody>
      </p:sp>
      <p:sp>
        <p:nvSpPr>
          <p:cNvPr id="44" name="矩形 24"/>
          <p:cNvSpPr>
            <a:spLocks noChangeArrowheads="1"/>
          </p:cNvSpPr>
          <p:nvPr/>
        </p:nvSpPr>
        <p:spPr bwMode="auto">
          <a:xfrm>
            <a:off x="6192180" y="1754814"/>
            <a:ext cx="1591028" cy="506730"/>
          </a:xfrm>
          <a:prstGeom prst="rect">
            <a:avLst/>
          </a:prstGeom>
          <a:noFill/>
          <a:ln w="9525">
            <a:solidFill>
              <a:srgbClr val="FF0000"/>
            </a:solidFill>
            <a:miter lim="800000"/>
          </a:ln>
        </p:spPr>
        <p:txBody>
          <a:bodyPr wrap="square">
            <a:spAutoFit/>
          </a:bodyPr>
          <a:lstStyle/>
          <a:p>
            <a:pPr eaLnBrk="0" fontAlgn="base" hangingPunct="0">
              <a:spcBef>
                <a:spcPct val="0"/>
              </a:spcBef>
              <a:spcAft>
                <a:spcPct val="0"/>
              </a:spcAft>
              <a:buNone/>
            </a:pPr>
            <a:r>
              <a:rPr lang="zh-CN" altLang="en-US" sz="1350" b="1" dirty="0" smtClean="0">
                <a:solidFill>
                  <a:srgbClr val="000000"/>
                </a:solidFill>
                <a:latin typeface="隶书" panose="02010509060101010101" pitchFamily="49" charset="-122"/>
                <a:ea typeface="隶书" panose="02010509060101010101" pitchFamily="49" charset="-122"/>
                <a:cs typeface="宋体" panose="02010600030101010101" pitchFamily="2" charset="-122"/>
              </a:rPr>
              <a:t>学习闭环</a:t>
            </a:r>
            <a:endParaRPr lang="en-US" altLang="zh-CN" sz="1350" b="1" dirty="0" smtClean="0">
              <a:solidFill>
                <a:srgbClr val="000000"/>
              </a:solidFill>
              <a:latin typeface="隶书" panose="02010509060101010101" pitchFamily="49" charset="-122"/>
              <a:ea typeface="隶书" panose="02010509060101010101" pitchFamily="49" charset="-122"/>
              <a:cs typeface="宋体" panose="02010600030101010101" pitchFamily="2" charset="-122"/>
            </a:endParaRPr>
          </a:p>
          <a:p>
            <a:pPr eaLnBrk="0" fontAlgn="base" hangingPunct="0">
              <a:spcBef>
                <a:spcPct val="0"/>
              </a:spcBef>
              <a:spcAft>
                <a:spcPct val="0"/>
              </a:spcAft>
              <a:buNone/>
            </a:pPr>
            <a:r>
              <a:rPr lang="zh-CN" altLang="en-US" sz="1350" b="1" dirty="0" smtClean="0">
                <a:solidFill>
                  <a:srgbClr val="000000"/>
                </a:solidFill>
                <a:latin typeface="隶书" panose="02010509060101010101" pitchFamily="49" charset="-122"/>
                <a:ea typeface="隶书" panose="02010509060101010101" pitchFamily="49" charset="-122"/>
                <a:cs typeface="宋体" panose="02010600030101010101" pitchFamily="2" charset="-122"/>
              </a:rPr>
              <a:t>创建学习型组织！</a:t>
            </a:r>
            <a:endParaRPr lang="en-US" altLang="zh-CN" sz="1350" b="1" dirty="0" smtClean="0">
              <a:solidFill>
                <a:srgbClr val="000000"/>
              </a:solidFill>
              <a:latin typeface="隶书" panose="02010509060101010101" pitchFamily="49" charset="-122"/>
              <a:ea typeface="隶书" panose="02010509060101010101" pitchFamily="49" charset="-122"/>
              <a:cs typeface="宋体" panose="02010600030101010101" pitchFamily="2" charset="-122"/>
            </a:endParaRPr>
          </a:p>
        </p:txBody>
      </p:sp>
      <p:sp>
        <p:nvSpPr>
          <p:cNvPr id="45" name="矩形 22"/>
          <p:cNvSpPr>
            <a:spLocks noChangeArrowheads="1"/>
          </p:cNvSpPr>
          <p:nvPr/>
        </p:nvSpPr>
        <p:spPr bwMode="auto">
          <a:xfrm>
            <a:off x="5058054" y="1052736"/>
            <a:ext cx="3186354" cy="714375"/>
          </a:xfrm>
          <a:prstGeom prst="rect">
            <a:avLst/>
          </a:prstGeom>
          <a:noFill/>
          <a:ln w="9525">
            <a:noFill/>
            <a:miter lim="800000"/>
          </a:ln>
        </p:spPr>
        <p:txBody>
          <a:bodyPr wrap="square">
            <a:spAutoFit/>
          </a:bodyPr>
          <a:lstStyle/>
          <a:p>
            <a:pPr eaLnBrk="0" hangingPunct="0">
              <a:buNone/>
            </a:pPr>
            <a:r>
              <a:rPr lang="zh-CN" altLang="en-US" sz="1350" b="1" dirty="0" smtClean="0">
                <a:solidFill>
                  <a:srgbClr val="000000"/>
                </a:solidFill>
                <a:latin typeface="+mn-ea"/>
              </a:rPr>
              <a:t>当激活人们的</a:t>
            </a:r>
            <a:r>
              <a:rPr lang="zh-CN" altLang="en-US" sz="1350" b="1" dirty="0" smtClean="0">
                <a:solidFill>
                  <a:srgbClr val="FF0000"/>
                </a:solidFill>
                <a:latin typeface="+mn-ea"/>
              </a:rPr>
              <a:t>情感归属</a:t>
            </a:r>
            <a:r>
              <a:rPr lang="zh-CN" altLang="en-US" sz="1350" b="1" dirty="0" smtClean="0">
                <a:solidFill>
                  <a:srgbClr val="000000"/>
                </a:solidFill>
                <a:latin typeface="+mn-ea"/>
              </a:rPr>
              <a:t>，</a:t>
            </a:r>
            <a:endParaRPr lang="en-US" altLang="zh-CN" sz="1350" b="1" dirty="0" smtClean="0">
              <a:solidFill>
                <a:srgbClr val="000000"/>
              </a:solidFill>
              <a:latin typeface="+mn-ea"/>
            </a:endParaRPr>
          </a:p>
          <a:p>
            <a:pPr eaLnBrk="0" hangingPunct="0">
              <a:buNone/>
            </a:pPr>
            <a:r>
              <a:rPr lang="zh-CN" altLang="en-US" sz="1350" b="1" dirty="0" smtClean="0">
                <a:solidFill>
                  <a:srgbClr val="000000"/>
                </a:solidFill>
                <a:latin typeface="+mn-ea"/>
              </a:rPr>
              <a:t>并转化为生产力时，</a:t>
            </a:r>
            <a:endParaRPr lang="en-US" altLang="zh-CN" sz="1350" b="1" dirty="0" smtClean="0">
              <a:solidFill>
                <a:srgbClr val="000000"/>
              </a:solidFill>
              <a:latin typeface="+mn-ea"/>
            </a:endParaRPr>
          </a:p>
          <a:p>
            <a:pPr eaLnBrk="0" hangingPunct="0">
              <a:buNone/>
            </a:pPr>
            <a:r>
              <a:rPr lang="zh-CN" altLang="en-US" sz="1350" b="1" dirty="0" smtClean="0">
                <a:solidFill>
                  <a:srgbClr val="000000"/>
                </a:solidFill>
                <a:latin typeface="+mn-ea"/>
              </a:rPr>
              <a:t>其为组织带来的能量相当于利用石油。</a:t>
            </a:r>
            <a:endParaRPr lang="zh-CN" altLang="en-US" sz="1350" b="1" dirty="0" smtClean="0">
              <a:solidFill>
                <a:srgbClr val="000000"/>
              </a:solidFill>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2" name="标题 1"/>
          <p:cNvSpPr>
            <a:spLocks noGrp="1"/>
          </p:cNvSpPr>
          <p:nvPr>
            <p:ph type="title"/>
          </p:nvPr>
        </p:nvSpPr>
        <p:spPr>
          <a:xfrm>
            <a:off x="53340" y="4685030"/>
            <a:ext cx="8732520" cy="1169670"/>
          </a:xfrm>
        </p:spPr>
        <p:txBody>
          <a:bodyPr/>
          <a:p>
            <a:r>
              <a:rPr lang="zh-CN" altLang="en-US" sz="3600"/>
              <a:t>《国家中长期教育改革和发展规划纲要》(2010-2020年)</a:t>
            </a:r>
            <a:endParaRPr lang="zh-CN" altLang="en-US" sz="3600"/>
          </a:p>
        </p:txBody>
      </p:sp>
      <p:sp>
        <p:nvSpPr>
          <p:cNvPr id="3" name="内容占位符 2"/>
          <p:cNvSpPr>
            <a:spLocks noGrp="1"/>
          </p:cNvSpPr>
          <p:nvPr>
            <p:ph idx="1"/>
          </p:nvPr>
        </p:nvSpPr>
        <p:spPr>
          <a:xfrm>
            <a:off x="456565" y="586740"/>
            <a:ext cx="8329295" cy="3459480"/>
          </a:xfrm>
        </p:spPr>
        <p:txBody>
          <a:bodyPr/>
          <a:p>
            <a:pPr marL="0" indent="0">
              <a:buNone/>
            </a:pPr>
            <a:r>
              <a:rPr lang="en-US" altLang="zh-CN" sz="2400">
                <a:sym typeface="+mn-ea"/>
              </a:rPr>
              <a:t> ——</a:t>
            </a:r>
            <a:r>
              <a:rPr lang="zh-CN" altLang="en-US" sz="2400">
                <a:sym typeface="+mn-ea"/>
              </a:rPr>
              <a:t>国务院《关于加快发展现代职业教育的决定》</a:t>
            </a:r>
            <a:endParaRPr lang="zh-CN" altLang="en-US" sz="2400"/>
          </a:p>
          <a:p>
            <a:pPr marL="0" indent="0">
              <a:buNone/>
            </a:pPr>
            <a:r>
              <a:rPr lang="zh-CN" altLang="en-US" sz="2400"/>
              <a:t> </a:t>
            </a:r>
            <a:r>
              <a:rPr lang="zh-CN" altLang="en-US" sz="2000"/>
              <a:t>国发〔2014〕19号</a:t>
            </a:r>
            <a:endParaRPr lang="zh-CN" altLang="en-US" sz="2000"/>
          </a:p>
          <a:p>
            <a:r>
              <a:rPr lang="zh-CN" altLang="en-US" sz="2000"/>
              <a:t>      以邓小平理论、“三个代表”重要思想、科学发展观为指导，坚持以立德树人为根本，以服务发展为宗旨，以促进就业为导向，适应技术进步和生产方式变革以及社会公共服务的需要，深化体制机制改革，</a:t>
            </a:r>
            <a:r>
              <a:rPr lang="zh-CN" altLang="en-US" sz="2000">
                <a:solidFill>
                  <a:srgbClr val="FF0000"/>
                </a:solidFill>
              </a:rPr>
              <a:t>统筹发挥好政府和市场的作用，</a:t>
            </a:r>
            <a:r>
              <a:rPr lang="zh-CN" altLang="en-US" sz="2000"/>
              <a:t>加快现代职业教育体系建设，深化</a:t>
            </a:r>
            <a:r>
              <a:rPr lang="zh-CN" altLang="en-US" sz="2000">
                <a:solidFill>
                  <a:srgbClr val="FF0000"/>
                </a:solidFill>
              </a:rPr>
              <a:t>产教融合、校企合作</a:t>
            </a:r>
            <a:r>
              <a:rPr lang="zh-CN" altLang="en-US" sz="2000"/>
              <a:t>，培养数以亿计的高素质劳动者和技术技能人才。</a:t>
            </a:r>
            <a:endParaRPr lang="zh-CN" altLang="en-US" sz="2000"/>
          </a:p>
          <a:p>
            <a:r>
              <a:rPr lang="zh-CN" altLang="en-US" sz="2000"/>
              <a:t>目标任务：到2020年，形成适应发展需求、产教深度融合、中职高职衔接、职业教育与普通教育相互沟通，体现终身教育理念，具有中国特色、世界水平的现代职业教育体系。</a:t>
            </a:r>
            <a:endParaRPr lang="zh-CN"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4098" name="Rectangle 2"/>
          <p:cNvSpPr>
            <a:spLocks noGrp="1"/>
          </p:cNvSpPr>
          <p:nvPr>
            <p:ph type="title"/>
          </p:nvPr>
        </p:nvSpPr>
        <p:spPr>
          <a:xfrm>
            <a:off x="453390" y="1081405"/>
            <a:ext cx="8237855" cy="838200"/>
          </a:xfrm>
        </p:spPr>
        <p:txBody>
          <a:bodyPr vert="horz" wrap="square" lIns="91440" tIns="45720" rIns="91440" bIns="45720" anchor="ctr"/>
          <a:p>
            <a:r>
              <a:rPr lang="zh-CN" altLang="en-US" dirty="0">
                <a:solidFill>
                  <a:srgbClr val="663300"/>
                </a:solidFill>
                <a:latin typeface="Arial" panose="020B0604020202020204" pitchFamily="34" charset="0"/>
                <a:ea typeface="宋体" panose="02010600030101010101" pitchFamily="2" charset="-122"/>
                <a:sym typeface="+mn-ea"/>
              </a:rPr>
              <a:t> </a:t>
            </a:r>
            <a:r>
              <a:rPr lang="en-US" altLang="zh-CN" sz="3200" dirty="0">
                <a:solidFill>
                  <a:srgbClr val="663300"/>
                </a:solidFill>
                <a:latin typeface="Arial" panose="020B0604020202020204" pitchFamily="34" charset="0"/>
                <a:ea typeface="宋体" panose="02010600030101010101" pitchFamily="2" charset="-122"/>
                <a:sym typeface="+mn-ea"/>
              </a:rPr>
              <a:t>2017</a:t>
            </a:r>
            <a:r>
              <a:rPr lang="zh-CN" altLang="en-US" sz="3200" dirty="0">
                <a:solidFill>
                  <a:srgbClr val="663300"/>
                </a:solidFill>
                <a:latin typeface="Arial" panose="020B0604020202020204" pitchFamily="34" charset="0"/>
                <a:ea typeface="宋体" panose="02010600030101010101" pitchFamily="2" charset="-122"/>
                <a:sym typeface="+mn-ea"/>
              </a:rPr>
              <a:t>年</a:t>
            </a:r>
            <a:r>
              <a:rPr lang="en-US" altLang="zh-CN" sz="3200" dirty="0">
                <a:solidFill>
                  <a:srgbClr val="663300"/>
                </a:solidFill>
                <a:latin typeface="Arial" panose="020B0604020202020204" pitchFamily="34" charset="0"/>
                <a:ea typeface="宋体" panose="02010600030101010101" pitchFamily="2" charset="-122"/>
                <a:sym typeface="+mn-ea"/>
              </a:rPr>
              <a:t>8</a:t>
            </a:r>
            <a:r>
              <a:rPr lang="zh-CN" altLang="en-US" sz="3200" dirty="0">
                <a:solidFill>
                  <a:srgbClr val="663300"/>
                </a:solidFill>
                <a:latin typeface="Arial" panose="020B0604020202020204" pitchFamily="34" charset="0"/>
                <a:ea typeface="宋体" panose="02010600030101010101" pitchFamily="2" charset="-122"/>
                <a:sym typeface="+mn-ea"/>
              </a:rPr>
              <a:t>月</a:t>
            </a:r>
            <a:r>
              <a:rPr lang="en-US" altLang="zh-CN" sz="3200" dirty="0">
                <a:solidFill>
                  <a:srgbClr val="663300"/>
                </a:solidFill>
                <a:latin typeface="Arial" panose="020B0604020202020204" pitchFamily="34" charset="0"/>
                <a:ea typeface="宋体" panose="02010600030101010101" pitchFamily="2" charset="-122"/>
                <a:sym typeface="+mn-ea"/>
              </a:rPr>
              <a:t>3</a:t>
            </a:r>
            <a:r>
              <a:rPr lang="zh-CN" altLang="en-US" sz="3200" dirty="0">
                <a:solidFill>
                  <a:srgbClr val="663300"/>
                </a:solidFill>
                <a:latin typeface="Arial" panose="020B0604020202020204" pitchFamily="34" charset="0"/>
                <a:ea typeface="宋体" panose="02010600030101010101" pitchFamily="2" charset="-122"/>
                <a:sym typeface="+mn-ea"/>
              </a:rPr>
              <a:t>日中共中央、国务院办公厅发布《关于加强教育体制机制改革的意见》</a:t>
            </a:r>
            <a:endParaRPr lang="zh-CN" altLang="en-US" sz="3200" dirty="0"/>
          </a:p>
        </p:txBody>
      </p:sp>
      <p:sp>
        <p:nvSpPr>
          <p:cNvPr id="4101" name="Text Box 5"/>
          <p:cNvSpPr txBox="1"/>
          <p:nvPr/>
        </p:nvSpPr>
        <p:spPr>
          <a:xfrm>
            <a:off x="647383" y="2344103"/>
            <a:ext cx="7848600" cy="4402455"/>
          </a:xfrm>
          <a:prstGeom prst="rect">
            <a:avLst/>
          </a:prstGeom>
          <a:noFill/>
          <a:ln w="9525">
            <a:noFill/>
          </a:ln>
        </p:spPr>
        <p:txBody>
          <a:bodyPr lIns="90170" tIns="46990" rIns="90170" bIns="46990">
            <a:spAutoFit/>
          </a:bodyPr>
          <a:p>
            <a:pPr lvl="0" eaLnBrk="1" hangingPunct="1">
              <a:lnSpc>
                <a:spcPct val="130000"/>
              </a:lnSpc>
            </a:pPr>
            <a:r>
              <a:rPr lang="zh-CN" altLang="en-US" dirty="0">
                <a:solidFill>
                  <a:srgbClr val="663300"/>
                </a:solidFill>
                <a:latin typeface="Arial" panose="020B0604020202020204" pitchFamily="34" charset="0"/>
                <a:ea typeface="宋体" panose="02010600030101010101" pitchFamily="2" charset="-122"/>
              </a:rPr>
              <a:t>   </a:t>
            </a:r>
            <a:r>
              <a:rPr lang="zh-CN" altLang="en-US">
                <a:sym typeface="+mn-ea"/>
              </a:rPr>
              <a:t>  </a:t>
            </a:r>
            <a:r>
              <a:rPr lang="zh-CN" altLang="en-US" sz="2000">
                <a:sym typeface="+mn-ea"/>
              </a:rPr>
              <a:t> 《意见》指出，要完善</a:t>
            </a:r>
            <a:r>
              <a:rPr lang="zh-CN" altLang="en-US" sz="2000">
                <a:solidFill>
                  <a:srgbClr val="FF0000"/>
                </a:solidFill>
                <a:sym typeface="+mn-ea"/>
              </a:rPr>
              <a:t>提高职业教育质量的体制机制。</a:t>
            </a:r>
            <a:r>
              <a:rPr lang="zh-CN" altLang="en-US" sz="2000">
                <a:sym typeface="+mn-ea"/>
              </a:rPr>
              <a:t>强调要健全德技并修、工学结合的</a:t>
            </a:r>
            <a:r>
              <a:rPr lang="zh-CN" altLang="en-US" sz="2000">
                <a:solidFill>
                  <a:srgbClr val="FF0000"/>
                </a:solidFill>
                <a:sym typeface="+mn-ea"/>
              </a:rPr>
              <a:t>育人机制</a:t>
            </a:r>
            <a:r>
              <a:rPr lang="zh-CN" altLang="en-US" sz="2000">
                <a:sym typeface="+mn-ea"/>
              </a:rPr>
              <a:t>。坚持以就业为导向，着力培养学生的</a:t>
            </a:r>
            <a:r>
              <a:rPr lang="zh-CN" altLang="en-US" sz="2000">
                <a:solidFill>
                  <a:srgbClr val="FF0000"/>
                </a:solidFill>
                <a:sym typeface="+mn-ea"/>
              </a:rPr>
              <a:t>工匠精神、职业道德、职业技能和就业创业能力</a:t>
            </a:r>
            <a:r>
              <a:rPr lang="zh-CN" altLang="en-US" sz="2000">
                <a:sym typeface="+mn-ea"/>
              </a:rPr>
              <a:t>。坚持学中做、做中学，推动形成具有职业教育特色的</a:t>
            </a:r>
            <a:r>
              <a:rPr lang="zh-CN" altLang="en-US" sz="2000">
                <a:solidFill>
                  <a:srgbClr val="FF0000"/>
                </a:solidFill>
                <a:sym typeface="+mn-ea"/>
              </a:rPr>
              <a:t>人才培养模式</a:t>
            </a:r>
            <a:r>
              <a:rPr lang="zh-CN" altLang="en-US" sz="2000">
                <a:sym typeface="+mn-ea"/>
              </a:rPr>
              <a:t>。完善专业动态调整机制，完善</a:t>
            </a:r>
            <a:r>
              <a:rPr lang="zh-CN" altLang="en-US" sz="2000">
                <a:solidFill>
                  <a:srgbClr val="FF0000"/>
                </a:solidFill>
                <a:sym typeface="+mn-ea"/>
              </a:rPr>
              <a:t>教学标准</a:t>
            </a:r>
            <a:r>
              <a:rPr lang="zh-CN" altLang="en-US" sz="2000">
                <a:sym typeface="+mn-ea"/>
              </a:rPr>
              <a:t>，创新</a:t>
            </a:r>
            <a:r>
              <a:rPr lang="zh-CN" altLang="en-US" sz="2000">
                <a:solidFill>
                  <a:srgbClr val="FF0000"/>
                </a:solidFill>
                <a:sym typeface="+mn-ea"/>
              </a:rPr>
              <a:t>教学方式</a:t>
            </a:r>
            <a:r>
              <a:rPr lang="zh-CN" altLang="en-US" sz="2000">
                <a:sym typeface="+mn-ea"/>
              </a:rPr>
              <a:t>，改善实训条件，加强和改进公共基础课教学，严格教学管理。大力增强职业教育服务现代农业、新农村建设、新型职业农民培育和农民工职业技能提升的能力。要</a:t>
            </a:r>
            <a:r>
              <a:rPr lang="zh-CN" altLang="en-US" sz="2000">
                <a:solidFill>
                  <a:srgbClr val="FF0000"/>
                </a:solidFill>
                <a:sym typeface="+mn-ea"/>
              </a:rPr>
              <a:t>改进产教融合、校企合作的办学模式</a:t>
            </a:r>
            <a:r>
              <a:rPr lang="zh-CN" altLang="en-US" sz="2000">
                <a:sym typeface="+mn-ea"/>
              </a:rPr>
              <a:t>。</a:t>
            </a:r>
            <a:r>
              <a:rPr lang="zh-CN" altLang="en-US" sz="2000">
                <a:solidFill>
                  <a:srgbClr val="FF0000"/>
                </a:solidFill>
                <a:sym typeface="+mn-ea"/>
              </a:rPr>
              <a:t>健全行业企业参与办学的体制机制和支持政策</a:t>
            </a:r>
            <a:r>
              <a:rPr lang="zh-CN" altLang="en-US" sz="2000">
                <a:sym typeface="+mn-ea"/>
              </a:rPr>
              <a:t>，支持行业企业参与人才培养全过程，促进职业教育与经济社会需求对接。</a:t>
            </a:r>
            <a:endParaRPr lang="zh-CN" altLang="en-US" sz="2000"/>
          </a:p>
          <a:p>
            <a:pPr lvl="0" eaLnBrk="1" hangingPunct="1"/>
            <a:endParaRPr lang="zh-CN" altLang="en-US" sz="2000" dirty="0">
              <a:solidFill>
                <a:srgbClr val="663300"/>
              </a:solidFill>
              <a:latin typeface="Arial" panose="020B0604020202020204" pitchFamily="34" charset="0"/>
              <a:ea typeface="宋体" panose="02010600030101010101" pitchFamily="2" charset="-122"/>
            </a:endParaRPr>
          </a:p>
        </p:txBody>
      </p:sp>
      <p:sp>
        <p:nvSpPr>
          <p:cNvPr id="7" name="Oval 22"/>
          <p:cNvSpPr/>
          <p:nvPr/>
        </p:nvSpPr>
        <p:spPr>
          <a:xfrm>
            <a:off x="7702550" y="756285"/>
            <a:ext cx="558800" cy="548005"/>
          </a:xfrm>
          <a:prstGeom prst="ellipse">
            <a:avLst/>
          </a:prstGeom>
          <a:gradFill rotWithShape="1">
            <a:gsLst>
              <a:gs pos="0">
                <a:schemeClr val="bg1">
                  <a:alpha val="93999"/>
                </a:schemeClr>
              </a:gs>
              <a:gs pos="100000">
                <a:srgbClr val="FFEBEB">
                  <a:alpha val="0"/>
                </a:srgbClr>
              </a:gs>
            </a:gsLst>
            <a:path path="shape">
              <a:fillToRect l="50000" t="50000" r="50000" b="50000"/>
            </a:path>
            <a:tileRect/>
          </a:gra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8" name="Line 23"/>
          <p:cNvSpPr/>
          <p:nvPr/>
        </p:nvSpPr>
        <p:spPr>
          <a:xfrm>
            <a:off x="8796020" y="4897755"/>
            <a:ext cx="0" cy="0"/>
          </a:xfrm>
          <a:prstGeom prst="line">
            <a:avLst/>
          </a:prstGeom>
          <a:ln w="14288" cap="flat" cmpd="sng">
            <a:solidFill>
              <a:srgbClr val="000000"/>
            </a:solidFill>
            <a:prstDash val="solid"/>
            <a:headEnd type="none" w="med" len="med"/>
            <a:tailEnd type="none" w="med" len="med"/>
          </a:ln>
        </p:spPr>
      </p:sp>
      <p:sp>
        <p:nvSpPr>
          <p:cNvPr id="9" name="Line 24"/>
          <p:cNvSpPr/>
          <p:nvPr/>
        </p:nvSpPr>
        <p:spPr>
          <a:xfrm>
            <a:off x="5878195" y="4429760"/>
            <a:ext cx="0" cy="0"/>
          </a:xfrm>
          <a:prstGeom prst="line">
            <a:avLst/>
          </a:prstGeom>
          <a:ln w="14288" cap="flat" cmpd="sng">
            <a:solidFill>
              <a:srgbClr val="000000"/>
            </a:solidFill>
            <a:prstDash val="solid"/>
            <a:headEnd type="none" w="med" len="med"/>
            <a:tailEnd type="none" w="med" len="med"/>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dirty="0">
                <a:solidFill>
                  <a:srgbClr val="663300"/>
                </a:solidFill>
                <a:latin typeface="Arial" panose="020B0604020202020204" pitchFamily="34" charset="0"/>
                <a:ea typeface="宋体" panose="02010600030101010101" pitchFamily="2" charset="-122"/>
                <a:sym typeface="+mn-ea"/>
              </a:rPr>
              <a:t>2017</a:t>
            </a:r>
            <a:r>
              <a:rPr lang="zh-CN" altLang="en-US" dirty="0">
                <a:solidFill>
                  <a:srgbClr val="663300"/>
                </a:solidFill>
                <a:latin typeface="Arial" panose="020B0604020202020204" pitchFamily="34" charset="0"/>
                <a:ea typeface="宋体" panose="02010600030101010101" pitchFamily="2" charset="-122"/>
                <a:sym typeface="+mn-ea"/>
              </a:rPr>
              <a:t>年</a:t>
            </a:r>
            <a:r>
              <a:rPr lang="en-US" altLang="zh-CN" dirty="0">
                <a:solidFill>
                  <a:srgbClr val="663300"/>
                </a:solidFill>
                <a:latin typeface="Arial" panose="020B0604020202020204" pitchFamily="34" charset="0"/>
                <a:ea typeface="宋体" panose="02010600030101010101" pitchFamily="2" charset="-122"/>
                <a:sym typeface="+mn-ea"/>
              </a:rPr>
              <a:t>10</a:t>
            </a:r>
            <a:r>
              <a:rPr lang="zh-CN" altLang="en-US" dirty="0">
                <a:solidFill>
                  <a:srgbClr val="663300"/>
                </a:solidFill>
                <a:latin typeface="Arial" panose="020B0604020202020204" pitchFamily="34" charset="0"/>
                <a:ea typeface="宋体" panose="02010600030101010101" pitchFamily="2" charset="-122"/>
                <a:sym typeface="+mn-ea"/>
              </a:rPr>
              <a:t>月</a:t>
            </a:r>
            <a:r>
              <a:rPr lang="en-US" altLang="zh-CN" dirty="0">
                <a:solidFill>
                  <a:srgbClr val="663300"/>
                </a:solidFill>
                <a:latin typeface="Arial" panose="020B0604020202020204" pitchFamily="34" charset="0"/>
                <a:ea typeface="宋体" panose="02010600030101010101" pitchFamily="2" charset="-122"/>
                <a:sym typeface="+mn-ea"/>
              </a:rPr>
              <a:t>18</a:t>
            </a:r>
            <a:r>
              <a:rPr lang="zh-CN" altLang="en-US" dirty="0">
                <a:solidFill>
                  <a:srgbClr val="663300"/>
                </a:solidFill>
                <a:latin typeface="Arial" panose="020B0604020202020204" pitchFamily="34" charset="0"/>
                <a:ea typeface="宋体" panose="02010600030101010101" pitchFamily="2" charset="-122"/>
                <a:sym typeface="+mn-ea"/>
              </a:rPr>
              <a:t>日习总书记在十九大报告中指出</a:t>
            </a:r>
            <a:r>
              <a:rPr lang="en-US" altLang="zh-CN" dirty="0">
                <a:solidFill>
                  <a:srgbClr val="663300"/>
                </a:solidFill>
                <a:latin typeface="Arial" panose="020B0604020202020204" pitchFamily="34" charset="0"/>
                <a:ea typeface="宋体" panose="02010600030101010101" pitchFamily="2" charset="-122"/>
                <a:sym typeface="+mn-ea"/>
              </a:rPr>
              <a:t>“ ”</a:t>
            </a:r>
            <a:endParaRPr lang="en-US" altLang="zh-CN" dirty="0">
              <a:solidFill>
                <a:srgbClr val="663300"/>
              </a:solidFill>
              <a:latin typeface="Arial" panose="020B0604020202020204" pitchFamily="34" charset="0"/>
              <a:ea typeface="宋体" panose="02010600030101010101" pitchFamily="2" charset="-122"/>
            </a:endParaRPr>
          </a:p>
          <a:p>
            <a:r>
              <a:rPr lang="zh-CN" altLang="en-US"/>
              <a:t>完善职业教育和培训体系，深化产教融合、校企合作。</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p:sp>
        <p:nvSpPr>
          <p:cNvPr id="4" name="爆炸形 1 3"/>
          <p:cNvSpPr/>
          <p:nvPr/>
        </p:nvSpPr>
        <p:spPr>
          <a:xfrm>
            <a:off x="3228340" y="-3810"/>
            <a:ext cx="2687320" cy="1826895"/>
          </a:xfrm>
          <a:prstGeom prst="irregularSeal1">
            <a:avLst/>
          </a:prstGeom>
          <a:solidFill>
            <a:srgbClr val="FFFF99"/>
          </a:solidFill>
          <a:ln w="25400" cap="flat" cmpd="sng" algn="ctr">
            <a:solidFill>
              <a:schemeClr val="bg1"/>
            </a:solidFill>
            <a:prstDash val="solid"/>
            <a:round/>
            <a:headEnd type="none" w="med" len="med"/>
            <a:tailEnd type="none" w="med" len="med"/>
          </a:ln>
        </p:spPr>
        <p:txBody>
          <a:bodyPr vert="horz" wrap="none" lIns="90170" tIns="46990" rIns="90170" bIns="46990" numCol="1"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 name="标题 1"/>
          <p:cNvSpPr>
            <a:spLocks noGrp="1"/>
          </p:cNvSpPr>
          <p:nvPr>
            <p:ph type="title"/>
          </p:nvPr>
        </p:nvSpPr>
        <p:spPr>
          <a:xfrm>
            <a:off x="457200" y="283528"/>
            <a:ext cx="8229600" cy="1143000"/>
          </a:xfrm>
        </p:spPr>
        <p:txBody>
          <a:bodyPr/>
          <a:p>
            <a:r>
              <a:rPr lang="zh-CN" altLang="en-US">
                <a:solidFill>
                  <a:srgbClr val="FF0000"/>
                </a:solidFill>
                <a:latin typeface="隶书" panose="02010509060101010101" pitchFamily="49" charset="-122"/>
                <a:ea typeface="隶书" panose="02010509060101010101" pitchFamily="49" charset="-122"/>
                <a:sym typeface="+mn-ea"/>
              </a:rPr>
              <a:t>重磅</a:t>
            </a:r>
            <a:endParaRPr lang="zh-CN" altLang="en-US">
              <a:solidFill>
                <a:srgbClr val="FF0000"/>
              </a:solidFill>
              <a:latin typeface="隶书" panose="02010509060101010101" pitchFamily="49" charset="-122"/>
              <a:ea typeface="隶书" panose="02010509060101010101" pitchFamily="49" charset="-122"/>
              <a:sym typeface="+mn-ea"/>
            </a:endParaRPr>
          </a:p>
        </p:txBody>
      </p:sp>
      <p:sp>
        <p:nvSpPr>
          <p:cNvPr id="3" name="内容占位符 2"/>
          <p:cNvSpPr>
            <a:spLocks noGrp="1"/>
          </p:cNvSpPr>
          <p:nvPr>
            <p:ph idx="1"/>
          </p:nvPr>
        </p:nvSpPr>
        <p:spPr/>
        <p:txBody>
          <a:bodyPr/>
          <a:p>
            <a:pPr marL="0" indent="0">
              <a:buNone/>
            </a:pPr>
            <a:r>
              <a:rPr lang="en-US" altLang="zh-CN"/>
              <a:t>                            </a:t>
            </a:r>
            <a:r>
              <a:rPr lang="zh-CN" altLang="en-US"/>
              <a:t>2017-12-19 </a:t>
            </a:r>
            <a:endParaRPr lang="zh-CN" altLang="en-US"/>
          </a:p>
          <a:p>
            <a:pPr marL="0" indent="0">
              <a:buNone/>
            </a:pPr>
            <a:r>
              <a:rPr lang="zh-CN" altLang="en-US" sz="2800" b="1"/>
              <a:t>《国务院办公厅关于深化产教融合的若干意见》</a:t>
            </a:r>
            <a:endParaRPr lang="zh-CN" altLang="en-US" sz="2800" b="1"/>
          </a:p>
          <a:p>
            <a:pPr marL="0" indent="0">
              <a:lnSpc>
                <a:spcPct val="120000"/>
              </a:lnSpc>
              <a:buNone/>
            </a:pPr>
            <a:r>
              <a:rPr lang="en-US" altLang="zh-CN" sz="2000"/>
              <a:t>      ——“</a:t>
            </a:r>
            <a:r>
              <a:rPr lang="zh-CN" altLang="en-US" sz="2000"/>
              <a:t>受体制机制等多种因素影响，人才培养供给侧和产业需求侧在结构、质量、水平上还不能完全适应，“两张皮”问题仍然存在</a:t>
            </a:r>
            <a:r>
              <a:rPr lang="en-US" altLang="zh-CN" sz="2000"/>
              <a:t>”</a:t>
            </a:r>
            <a:r>
              <a:rPr lang="zh-CN" altLang="en-US" sz="2000"/>
              <a:t>。</a:t>
            </a:r>
            <a:endParaRPr lang="zh-CN" altLang="en-US" sz="2000"/>
          </a:p>
          <a:p>
            <a:pPr marL="0" indent="0">
              <a:lnSpc>
                <a:spcPct val="120000"/>
              </a:lnSpc>
              <a:buNone/>
            </a:pPr>
            <a:r>
              <a:rPr lang="en-US" altLang="zh-CN" sz="2000"/>
              <a:t>     ——“</a:t>
            </a:r>
            <a:r>
              <a:rPr lang="zh-CN" altLang="en-US" sz="2000"/>
              <a:t>深化产教融合，促进教育链、人才链与产业链、创新链有机衔接，是当前推进人力资源供给侧结构性改革的迫切要求，对新形势下全面提高教育质量、扩大就业创业、</a:t>
            </a:r>
            <a:r>
              <a:rPr lang="zh-CN" altLang="en-US" sz="2000">
                <a:solidFill>
                  <a:srgbClr val="FF0000"/>
                </a:solidFill>
              </a:rPr>
              <a:t>推进经济转型升级</a:t>
            </a:r>
            <a:r>
              <a:rPr lang="zh-CN" altLang="en-US" sz="2000"/>
              <a:t>、</a:t>
            </a:r>
            <a:r>
              <a:rPr lang="zh-CN" altLang="en-US" sz="2000">
                <a:solidFill>
                  <a:srgbClr val="FF0000"/>
                </a:solidFill>
              </a:rPr>
              <a:t>培育经济发展新动能</a:t>
            </a:r>
            <a:r>
              <a:rPr lang="zh-CN" altLang="en-US" sz="2000"/>
              <a:t>具有重要意义</a:t>
            </a:r>
            <a:r>
              <a:rPr lang="en-US" altLang="zh-CN" sz="2000"/>
              <a:t>”</a:t>
            </a:r>
            <a:r>
              <a:rPr lang="zh-CN" altLang="en-US" sz="2000"/>
              <a:t>。</a:t>
            </a:r>
            <a:endParaRPr lang="zh-CN" altLang="en-US" sz="2000"/>
          </a:p>
          <a:p>
            <a:pPr marL="0" indent="0">
              <a:lnSpc>
                <a:spcPct val="120000"/>
              </a:lnSpc>
              <a:buNone/>
            </a:pPr>
            <a:endParaRPr lang="zh-CN"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p:sp>
        <p:nvSpPr>
          <p:cNvPr id="2" name="标题 1"/>
          <p:cNvSpPr>
            <a:spLocks noGrp="1"/>
          </p:cNvSpPr>
          <p:nvPr>
            <p:ph type="title"/>
          </p:nvPr>
        </p:nvSpPr>
        <p:spPr/>
        <p:txBody>
          <a:bodyPr/>
          <a:p>
            <a:pPr algn="l"/>
            <a:r>
              <a:rPr lang="zh-CN" altLang="en-US" sz="3600">
                <a:sym typeface="+mn-ea"/>
              </a:rPr>
              <a:t>深化产教融合的主要目标是：</a:t>
            </a:r>
            <a:endParaRPr lang="zh-CN" altLang="en-US" sz="3600"/>
          </a:p>
        </p:txBody>
      </p:sp>
      <p:sp>
        <p:nvSpPr>
          <p:cNvPr id="3" name="内容占位符 2"/>
          <p:cNvSpPr>
            <a:spLocks noGrp="1"/>
          </p:cNvSpPr>
          <p:nvPr>
            <p:ph idx="1"/>
          </p:nvPr>
        </p:nvSpPr>
        <p:spPr>
          <a:xfrm>
            <a:off x="511175" y="1165860"/>
            <a:ext cx="8229600" cy="4525963"/>
          </a:xfrm>
        </p:spPr>
        <p:txBody>
          <a:bodyPr/>
          <a:p>
            <a:pPr marL="0" indent="0">
              <a:lnSpc>
                <a:spcPct val="150000"/>
              </a:lnSpc>
              <a:buNone/>
            </a:pPr>
            <a:r>
              <a:rPr lang="en-US" altLang="zh-CN"/>
              <a:t>     </a:t>
            </a:r>
            <a:r>
              <a:rPr lang="zh-CN" altLang="en-US" sz="1800"/>
              <a:t>逐步提高行业企业参与办学程度，健全多元化办学体制，全面推行校企协同育人，</a:t>
            </a:r>
            <a:r>
              <a:rPr lang="zh-CN" altLang="en-US" sz="1800">
                <a:solidFill>
                  <a:srgbClr val="FF0000"/>
                </a:solidFill>
              </a:rPr>
              <a:t>用10年左右时间，教育和产业统筹融合、良性互动的发展格局总体形成</a:t>
            </a:r>
            <a:r>
              <a:rPr lang="zh-CN" altLang="en-US" sz="1800"/>
              <a:t>，需求导向的人才培养模式健全完善，人才教育供给与产业需求重大结构性矛盾基本解决，</a:t>
            </a:r>
            <a:r>
              <a:rPr lang="zh-CN" altLang="en-US" sz="1800">
                <a:solidFill>
                  <a:srgbClr val="FF0000"/>
                </a:solidFill>
              </a:rPr>
              <a:t>职业教育、高等教育对经济发展和产业升级的贡献显著增强</a:t>
            </a:r>
            <a:r>
              <a:rPr lang="zh-CN" altLang="en-US" sz="1800"/>
              <a:t>。</a:t>
            </a:r>
            <a:endParaRPr lang="zh-CN" altLang="en-US" sz="1800"/>
          </a:p>
          <a:p>
            <a:pPr marL="0" indent="0">
              <a:lnSpc>
                <a:spcPct val="150000"/>
              </a:lnSpc>
              <a:buNone/>
            </a:pPr>
            <a:r>
              <a:rPr lang="zh-CN" altLang="en-US" sz="1800"/>
              <a:t>   </a:t>
            </a:r>
            <a:endParaRPr lang="zh-CN" altLang="en-US" sz="1800"/>
          </a:p>
          <a:p>
            <a:pPr marL="0" indent="0">
              <a:lnSpc>
                <a:spcPct val="150000"/>
              </a:lnSpc>
              <a:buNone/>
            </a:pPr>
            <a:r>
              <a:rPr lang="zh-CN" altLang="en-US" sz="1800"/>
              <a:t>       七个方面三十条，不同于以往国家层面关于人才培养方式改革、加快职业教育发展、引导地方本科院校转变的政策文件更多强调学校的责任和作用。《意见》聚焦于产教融合的“深化”，更关注产教融合协同体系的构建与合作机制的建设。特别是，《意见》</a:t>
            </a:r>
            <a:r>
              <a:rPr lang="zh-CN" altLang="en-US" sz="1800">
                <a:solidFill>
                  <a:srgbClr val="FF0000"/>
                </a:solidFill>
              </a:rPr>
              <a:t>把企业作为产教融合的重要主体</a:t>
            </a:r>
            <a:r>
              <a:rPr lang="zh-CN" altLang="en-US" sz="1800"/>
              <a:t>，把</a:t>
            </a:r>
            <a:r>
              <a:rPr lang="zh-CN" altLang="en-US" sz="1800">
                <a:solidFill>
                  <a:srgbClr val="FF0000"/>
                </a:solidFill>
              </a:rPr>
              <a:t>发挥企业的作用作为产教融合的关键</a:t>
            </a:r>
            <a:r>
              <a:rPr lang="zh-CN" altLang="en-US" sz="1800"/>
              <a:t>，高度重视行业和社会组织在促进产教衔接方面的作用，在机制设计上着力于</a:t>
            </a:r>
            <a:r>
              <a:rPr lang="zh-CN" altLang="en-US" sz="1800">
                <a:solidFill>
                  <a:srgbClr val="FF0000"/>
                </a:solidFill>
              </a:rPr>
              <a:t>各参与方利益的保障与实现</a:t>
            </a:r>
            <a:r>
              <a:rPr lang="zh-CN" altLang="en-US" sz="1800"/>
              <a:t>。</a:t>
            </a:r>
            <a:endParaRPr lang="zh-CN"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100" name="文本框 99"/>
          <p:cNvSpPr txBox="1"/>
          <p:nvPr/>
        </p:nvSpPr>
        <p:spPr>
          <a:xfrm>
            <a:off x="2032000" y="73342"/>
            <a:ext cx="5080000" cy="398780"/>
          </a:xfrm>
          <a:prstGeom prst="rect">
            <a:avLst/>
          </a:prstGeom>
          <a:noFill/>
          <a:ln w="9525">
            <a:noFill/>
          </a:ln>
        </p:spPr>
        <p:txBody>
          <a:bodyPr>
            <a:spAutoFit/>
          </a:bodyPr>
          <a:p>
            <a:r>
              <a:rPr lang="en-US" altLang="zh-CN" sz="2000" b="1">
                <a:latin typeface="宋体" panose="02010600030101010101" pitchFamily="2" charset="-122"/>
                <a:ea typeface="宋体" panose="02010600030101010101" pitchFamily="2" charset="-122"/>
                <a:cs typeface="宋体" panose="02010600030101010101" pitchFamily="2" charset="-122"/>
              </a:rPr>
              <a:t>2002</a:t>
            </a:r>
            <a:r>
              <a:rPr lang="zh-CN" altLang="en-US" sz="2000" b="1">
                <a:latin typeface="宋体" panose="02010600030101010101" pitchFamily="2" charset="-122"/>
                <a:ea typeface="宋体" panose="02010600030101010101" pitchFamily="2" charset="-122"/>
                <a:cs typeface="宋体" panose="02010600030101010101" pitchFamily="2" charset="-122"/>
              </a:rPr>
              <a:t>年以来国家关于民办职业教育政策比较：</a:t>
            </a:r>
            <a:endParaRPr lang="zh-CN" altLang="en-US" sz="2000"/>
          </a:p>
        </p:txBody>
      </p:sp>
      <p:graphicFrame>
        <p:nvGraphicFramePr>
          <p:cNvPr id="4" name="表格 3"/>
          <p:cNvGraphicFramePr/>
          <p:nvPr/>
        </p:nvGraphicFramePr>
        <p:xfrm>
          <a:off x="530860" y="560705"/>
          <a:ext cx="8243570" cy="5628005"/>
        </p:xfrm>
        <a:graphic>
          <a:graphicData uri="http://schemas.openxmlformats.org/drawingml/2006/table">
            <a:tbl>
              <a:tblPr firstRow="1" bandRow="1">
                <a:tableStyleId>{5940675A-B579-460E-94D1-54222C63F5DA}</a:tableStyleId>
              </a:tblPr>
              <a:tblGrid>
                <a:gridCol w="1196975"/>
                <a:gridCol w="1897380"/>
                <a:gridCol w="2546350"/>
                <a:gridCol w="2602865"/>
              </a:tblGrid>
              <a:tr h="263525">
                <a:tc>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文件</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定位</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政策待遇</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其他</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79880">
                <a:tc>
                  <a:txBody>
                    <a:bodyPr/>
                    <a:p>
                      <a:pPr indent="0">
                        <a:buNone/>
                      </a:pPr>
                      <a:r>
                        <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国务院关于大力推进职业教育改革与发展的决定</a:t>
                      </a:r>
                      <a:r>
                        <a:rPr lang="zh-CN" altLang="en-US" sz="1600" b="0">
                          <a:solidFill>
                            <a:srgbClr val="333333"/>
                          </a:solidFill>
                          <a:latin typeface="宋体" panose="02010600030101010101" pitchFamily="2" charset="-122"/>
                          <a:ea typeface="宋体" panose="02010600030101010101" pitchFamily="2" charset="-122"/>
                          <a:cs typeface="宋体" panose="02010600030101010101" pitchFamily="2" charset="-122"/>
                        </a:rPr>
                        <a:t>国务院国发</a:t>
                      </a:r>
                      <a:r>
                        <a:rPr lang="en-US" altLang="zh-CN" sz="1600" b="0">
                          <a:solidFill>
                            <a:srgbClr val="333333"/>
                          </a:solidFill>
                          <a:latin typeface="宋体" panose="02010600030101010101" pitchFamily="2" charset="-122"/>
                          <a:ea typeface="宋体" panose="02010600030101010101" pitchFamily="2" charset="-122"/>
                          <a:cs typeface="宋体" panose="02010600030101010101" pitchFamily="2" charset="-122"/>
                        </a:rPr>
                        <a:t>200216</a:t>
                      </a:r>
                      <a:r>
                        <a:rPr lang="zh-CN" altLang="en-US" sz="1600" b="0">
                          <a:solidFill>
                            <a:srgbClr val="333333"/>
                          </a:solidFill>
                          <a:latin typeface="宋体" panose="02010600030101010101" pitchFamily="2" charset="-122"/>
                          <a:ea typeface="宋体" panose="02010600030101010101" pitchFamily="2" charset="-122"/>
                          <a:cs typeface="宋体" panose="02010600030101010101" pitchFamily="2" charset="-122"/>
                        </a:rPr>
                        <a:t>号发布</a:t>
                      </a:r>
                      <a:endPar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333333"/>
                          </a:solidFill>
                          <a:latin typeface="宋体" panose="02010600030101010101" pitchFamily="2" charset="-122"/>
                          <a:ea typeface="宋体" panose="02010600030101010101" pitchFamily="2" charset="-122"/>
                          <a:cs typeface="宋体" panose="02010600030101010101" pitchFamily="2" charset="-122"/>
                        </a:rPr>
                        <a:t>鼓励和支持</a:t>
                      </a:r>
                      <a:r>
                        <a:rPr lang="zh-CN" altLang="en-US" sz="1600" b="0">
                          <a:solidFill>
                            <a:srgbClr val="333333"/>
                          </a:solidFill>
                          <a:latin typeface="宋体" panose="02010600030101010101" pitchFamily="2" charset="-122"/>
                          <a:ea typeface="宋体" panose="02010600030101010101" pitchFamily="2" charset="-122"/>
                          <a:cs typeface="宋体" panose="02010600030101010101" pitchFamily="2" charset="-122"/>
                        </a:rPr>
                        <a:t>民办职业教育的发展。非营利性的民办职业学校</a:t>
                      </a:r>
                      <a:r>
                        <a:rPr lang="en-US" altLang="zh-CN" sz="1600" b="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600" b="0">
                          <a:solidFill>
                            <a:srgbClr val="333333"/>
                          </a:solidFill>
                          <a:latin typeface="宋体" panose="02010600030101010101" pitchFamily="2" charset="-122"/>
                          <a:ea typeface="宋体" panose="02010600030101010101" pitchFamily="2" charset="-122"/>
                          <a:cs typeface="宋体" panose="02010600030101010101" pitchFamily="2" charset="-122"/>
                        </a:rPr>
                        <a:t>享受举办社会公益事业的有关优惠政策</a:t>
                      </a:r>
                      <a:endParaRPr lang="zh-CN" altLang="en-US" sz="1600" b="1">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0">
                          <a:solidFill>
                            <a:srgbClr val="333333"/>
                          </a:solidFill>
                          <a:latin typeface="宋体" panose="02010600030101010101" pitchFamily="2" charset="-122"/>
                          <a:ea typeface="宋体" panose="02010600030101010101" pitchFamily="2" charset="-122"/>
                          <a:cs typeface="宋体" panose="02010600030101010101" pitchFamily="2" charset="-122"/>
                        </a:rPr>
                        <a:t>地方人民政府和其他单位</a:t>
                      </a:r>
                      <a:r>
                        <a:rPr lang="en-US" altLang="zh-CN" sz="1600" b="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333333"/>
                          </a:solidFill>
                          <a:latin typeface="宋体" panose="02010600030101010101" pitchFamily="2" charset="-122"/>
                          <a:ea typeface="宋体" panose="02010600030101010101" pitchFamily="2" charset="-122"/>
                          <a:cs typeface="宋体" panose="02010600030101010101" pitchFamily="2" charset="-122"/>
                        </a:rPr>
                        <a:t>可以采取出租闲置的国有、集体资产等措施</a:t>
                      </a:r>
                      <a:r>
                        <a:rPr lang="en-US" altLang="zh-CN" sz="1600" b="1">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333333"/>
                          </a:solidFill>
                          <a:latin typeface="宋体" panose="02010600030101010101" pitchFamily="2" charset="-122"/>
                          <a:ea typeface="宋体" panose="02010600030101010101" pitchFamily="2" charset="-122"/>
                          <a:cs typeface="宋体" panose="02010600030101010101" pitchFamily="2" charset="-122"/>
                        </a:rPr>
                        <a:t>对民办职业学校予以扶持</a:t>
                      </a:r>
                      <a:r>
                        <a:rPr lang="zh-CN" altLang="en-US" sz="1600" b="0">
                          <a:solidFill>
                            <a:srgbClr val="333333"/>
                          </a:solidFill>
                          <a:latin typeface="宋体" panose="02010600030101010101" pitchFamily="2" charset="-122"/>
                          <a:ea typeface="宋体" panose="02010600030101010101" pitchFamily="2" charset="-122"/>
                          <a:cs typeface="宋体" panose="02010600030101010101" pitchFamily="2" charset="-122"/>
                        </a:rPr>
                        <a:t>。民办职业学校教师、学生享有与公办职业学校教师、学生同等义务与权利</a:t>
                      </a:r>
                      <a:endParaRPr lang="zh-CN" altLang="en-US" sz="16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0">
                          <a:solidFill>
                            <a:srgbClr val="333333"/>
                          </a:solidFill>
                          <a:latin typeface="宋体" panose="02010600030101010101" pitchFamily="2" charset="-122"/>
                          <a:ea typeface="宋体" panose="02010600030101010101" pitchFamily="2" charset="-122"/>
                          <a:cs typeface="宋体" panose="02010600030101010101" pitchFamily="2" charset="-122"/>
                        </a:rPr>
                        <a:t>对举办民办职业教育有突出贡献的单位和个人予以表彰奖励。鼓励公办学校引入民办机制。</a:t>
                      </a:r>
                      <a:r>
                        <a:rPr lang="zh-CN" altLang="en-US" sz="1600" b="0">
                          <a:latin typeface="宋体" panose="02010600030101010101" pitchFamily="2" charset="-122"/>
                          <a:ea typeface="宋体" panose="02010600030101010101" pitchFamily="2" charset="-122"/>
                          <a:cs typeface="宋体" panose="02010600030101010101" pitchFamily="2" charset="-122"/>
                        </a:rPr>
                        <a:t> </a:t>
                      </a:r>
                      <a:endParaRPr lang="zh-CN" altLang="en-US" sz="16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80515">
                <a:tc>
                  <a:txBody>
                    <a:bodyPr/>
                    <a:p>
                      <a:pPr indent="0">
                        <a:buNone/>
                      </a:pPr>
                      <a:r>
                        <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国务院关于大力发展职业教育的决定</a:t>
                      </a:r>
                      <a:r>
                        <a:rPr lang="en-US" altLang="zh-CN" sz="1600" b="0">
                          <a:solidFill>
                            <a:srgbClr val="000000"/>
                          </a:solidFill>
                          <a:latin typeface="宋体" panose="02010600030101010101" pitchFamily="2" charset="-122"/>
                          <a:ea typeface="宋体" panose="02010600030101010101" pitchFamily="2" charset="-122"/>
                          <a:cs typeface="宋体" panose="02010600030101010101" pitchFamily="2" charset="-122"/>
                        </a:rPr>
                        <a:t>2005</a:t>
                      </a:r>
                      <a:r>
                        <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sz="1600" b="0">
                          <a:solidFill>
                            <a:srgbClr val="000000"/>
                          </a:solidFill>
                          <a:latin typeface="宋体" panose="02010600030101010101" pitchFamily="2" charset="-122"/>
                          <a:ea typeface="宋体" panose="02010600030101010101" pitchFamily="2" charset="-122"/>
                          <a:cs typeface="宋体" panose="02010600030101010101" pitchFamily="2" charset="-122"/>
                        </a:rPr>
                        <a:t>10</a:t>
                      </a:r>
                      <a:r>
                        <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月</a:t>
                      </a:r>
                      <a:r>
                        <a:rPr lang="zh-CN" altLang="en-US" sz="1600" b="0">
                          <a:latin typeface="宋体" panose="02010600030101010101" pitchFamily="2" charset="-122"/>
                          <a:ea typeface="宋体" panose="02010600030101010101" pitchFamily="2" charset="-122"/>
                          <a:cs typeface="宋体" panose="02010600030101010101" pitchFamily="2" charset="-122"/>
                        </a:rPr>
                        <a:t> </a:t>
                      </a:r>
                      <a:endPar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大力发展民办职业教育。贯彻落实</a:t>
                      </a:r>
                      <a:r>
                        <a:rPr lang="en-US" altLang="zh-CN" sz="16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中华人民共和国民办教育促进法</a:t>
                      </a:r>
                      <a:r>
                        <a:rPr lang="en-US" altLang="zh-CN" sz="16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及其实施条例，把民办职业教育纳入职业教育发展的总体规划。</a:t>
                      </a:r>
                      <a:endParaRPr lang="zh-CN"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0">
                          <a:solidFill>
                            <a:srgbClr val="646464"/>
                          </a:solidFill>
                          <a:latin typeface="宋体" panose="02010600030101010101" pitchFamily="2" charset="-122"/>
                          <a:ea typeface="宋体" panose="02010600030101010101" pitchFamily="2" charset="-122"/>
                          <a:cs typeface="宋体" panose="02010600030101010101" pitchFamily="2" charset="-122"/>
                        </a:rPr>
                        <a:t>加大对民办职业教育的支持力度，</a:t>
                      </a:r>
                      <a:r>
                        <a:rPr lang="zh-CN" altLang="en-US" sz="1600" b="1">
                          <a:solidFill>
                            <a:srgbClr val="646464"/>
                          </a:solidFill>
                          <a:latin typeface="宋体" panose="02010600030101010101" pitchFamily="2" charset="-122"/>
                          <a:ea typeface="宋体" panose="02010600030101010101" pitchFamily="2" charset="-122"/>
                          <a:cs typeface="宋体" panose="02010600030101010101" pitchFamily="2" charset="-122"/>
                        </a:rPr>
                        <a:t>制定和完善民办学校建设用地、资金筹集的相关政策和措施</a:t>
                      </a:r>
                      <a:r>
                        <a:rPr lang="zh-CN" altLang="en-US" sz="1600" b="0">
                          <a:solidFill>
                            <a:srgbClr val="646464"/>
                          </a:solidFill>
                          <a:latin typeface="宋体" panose="02010600030101010101" pitchFamily="2" charset="-122"/>
                          <a:ea typeface="宋体" panose="02010600030101010101" pitchFamily="2" charset="-122"/>
                          <a:cs typeface="宋体" panose="02010600030101010101" pitchFamily="2" charset="-122"/>
                        </a:rPr>
                        <a:t>。在师资队伍建设、招生和学生待遇等方面对民办职业院校与公办学校要一视同仁。</a:t>
                      </a:r>
                      <a:endParaRPr lang="zh-CN" altLang="en-US" sz="1600" b="0">
                        <a:solidFill>
                          <a:srgbClr val="646464"/>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0">
                          <a:solidFill>
                            <a:srgbClr val="646464"/>
                          </a:solidFill>
                          <a:latin typeface="宋体" panose="02010600030101010101" pitchFamily="2" charset="-122"/>
                          <a:ea typeface="宋体" panose="02010600030101010101" pitchFamily="2" charset="-122"/>
                          <a:cs typeface="宋体" panose="02010600030101010101" pitchFamily="2" charset="-122"/>
                        </a:rPr>
                        <a:t>依法加强对民办职业院校的管理，规范其办学行为。</a:t>
                      </a:r>
                      <a:endParaRPr lang="zh-CN" altLang="en-US" sz="1600" b="0">
                        <a:solidFill>
                          <a:srgbClr val="646464"/>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79880">
                <a:tc>
                  <a:txBody>
                    <a:bodyPr/>
                    <a:p>
                      <a:pPr indent="0">
                        <a:buNone/>
                      </a:pPr>
                      <a:r>
                        <a:rPr lang="zh-CN" altLang="en-US" sz="1600" b="0">
                          <a:solidFill>
                            <a:srgbClr val="333333"/>
                          </a:solidFill>
                          <a:latin typeface="Helvetica Neue" charset="0"/>
                          <a:cs typeface="Helvetica Neue" charset="0"/>
                        </a:rPr>
                        <a:t>国务院关于加快发展现代职业教育的决定国发〔</a:t>
                      </a:r>
                      <a:r>
                        <a:rPr lang="en-US" altLang="zh-CN" sz="1600" b="0">
                          <a:solidFill>
                            <a:srgbClr val="333333"/>
                          </a:solidFill>
                          <a:latin typeface="Helvetica Neue" charset="0"/>
                          <a:cs typeface="Helvetica Neue" charset="0"/>
                        </a:rPr>
                        <a:t>2014</a:t>
                      </a:r>
                      <a:r>
                        <a:rPr lang="zh-CN" altLang="en-US" sz="1600" b="0">
                          <a:solidFill>
                            <a:srgbClr val="333333"/>
                          </a:solidFill>
                          <a:latin typeface="Helvetica Neue" charset="0"/>
                          <a:cs typeface="Helvetica Neue" charset="0"/>
                        </a:rPr>
                        <a:t>〕</a:t>
                      </a:r>
                      <a:r>
                        <a:rPr lang="en-US" altLang="zh-CN" sz="1600" b="0">
                          <a:solidFill>
                            <a:srgbClr val="333333"/>
                          </a:solidFill>
                          <a:latin typeface="Helvetica Neue" charset="0"/>
                          <a:cs typeface="Helvetica Neue" charset="0"/>
                        </a:rPr>
                        <a:t>19</a:t>
                      </a:r>
                      <a:r>
                        <a:rPr lang="zh-CN" altLang="en-US" sz="1600" b="0">
                          <a:solidFill>
                            <a:srgbClr val="333333"/>
                          </a:solidFill>
                          <a:latin typeface="Helvetica Neue" charset="0"/>
                          <a:cs typeface="Helvetica Neue" charset="0"/>
                        </a:rPr>
                        <a:t>号</a:t>
                      </a:r>
                      <a:endParaRPr lang="zh-CN" altLang="en-US" sz="1600" b="0">
                        <a:solidFill>
                          <a:srgbClr val="333333"/>
                        </a:solidFill>
                        <a:latin typeface="Helvetica Neue" charset="0"/>
                        <a:ea typeface="Helvetica Neue" charset="0"/>
                        <a:cs typeface="Helvetica Neue" charset="0"/>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333333"/>
                          </a:solidFill>
                          <a:latin typeface="Helvetica Neue" charset="0"/>
                          <a:cs typeface="Helvetica Neue" charset="0"/>
                        </a:rPr>
                        <a:t>引导支持</a:t>
                      </a:r>
                      <a:r>
                        <a:rPr lang="zh-CN" altLang="en-US" sz="1600" b="0">
                          <a:solidFill>
                            <a:srgbClr val="333333"/>
                          </a:solidFill>
                          <a:latin typeface="Helvetica Neue" charset="0"/>
                          <a:cs typeface="Helvetica Neue" charset="0"/>
                        </a:rPr>
                        <a:t>社会力量兴办职业教育</a:t>
                      </a:r>
                      <a:r>
                        <a:rPr lang="zh-CN" altLang="en-US" sz="1600" b="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333333"/>
                          </a:solidFill>
                          <a:latin typeface="Helvetica Neue" charset="0"/>
                          <a:cs typeface="Helvetica Neue" charset="0"/>
                        </a:rPr>
                        <a:t>社会力量举办的职业院校与公办职业院校具有同等法律地位</a:t>
                      </a:r>
                      <a:r>
                        <a:rPr lang="zh-CN" altLang="en-US" sz="1600" b="0">
                          <a:solidFill>
                            <a:srgbClr val="333333"/>
                          </a:solidFill>
                          <a:latin typeface="Helvetica Neue" charset="0"/>
                          <a:cs typeface="Helvetica Neue" charset="0"/>
                        </a:rPr>
                        <a:t>，</a:t>
                      </a:r>
                      <a:r>
                        <a:rPr lang="zh-CN" altLang="en-US" sz="1600" b="1">
                          <a:solidFill>
                            <a:srgbClr val="333333"/>
                          </a:solidFill>
                          <a:latin typeface="Helvetica Neue" charset="0"/>
                          <a:cs typeface="Helvetica Neue" charset="0"/>
                        </a:rPr>
                        <a:t>依法享受相关教育、财税、土地、金融等政策。</a:t>
                      </a:r>
                      <a:endParaRPr lang="zh-CN" altLang="en-US" sz="1600" b="1">
                        <a:solidFill>
                          <a:srgbClr val="333333"/>
                        </a:solidFill>
                        <a:latin typeface="Helvetica Neue" charset="0"/>
                        <a:ea typeface="Helvetica Neue" charset="0"/>
                        <a:cs typeface="Helvetica Neue" charset="0"/>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333333"/>
                          </a:solidFill>
                          <a:latin typeface="Helvetica Neue" charset="0"/>
                          <a:cs typeface="Helvetica Neue" charset="0"/>
                        </a:rPr>
                        <a:t>健全政府补贴、购买服务、助学贷款、基金奖励、捐资激励等制度，。</a:t>
                      </a:r>
                      <a:r>
                        <a:rPr lang="zh-CN" altLang="en-US" sz="1600" b="0">
                          <a:solidFill>
                            <a:srgbClr val="333333"/>
                          </a:solidFill>
                          <a:latin typeface="Helvetica Neue" charset="0"/>
                          <a:cs typeface="Helvetica Neue" charset="0"/>
                        </a:rPr>
                        <a:t>探索发展股份制、混合所有制职业院校，允许以资本、知识、技术、管理等要素参与办学并享有相应权利。</a:t>
                      </a:r>
                      <a:r>
                        <a:rPr lang="zh-CN" altLang="en-US" sz="1600" b="0">
                          <a:latin typeface="宋体" panose="02010600030101010101" pitchFamily="2" charset="-122"/>
                          <a:ea typeface="宋体" panose="02010600030101010101" pitchFamily="2" charset="-122"/>
                          <a:cs typeface="宋体" panose="02010600030101010101" pitchFamily="2" charset="-122"/>
                        </a:rPr>
                        <a:t> </a:t>
                      </a:r>
                      <a:endParaRPr lang="zh-CN" altLang="en-US" sz="1600" b="1">
                        <a:solidFill>
                          <a:srgbClr val="333333"/>
                        </a:solidFill>
                        <a:latin typeface="Helvetica Neue" charset="0"/>
                        <a:ea typeface="Helvetica Neue" charset="0"/>
                        <a:cs typeface="Helvetica Neue"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333333"/>
                          </a:solidFill>
                          <a:latin typeface="Helvetica Neue" charset="0"/>
                          <a:cs typeface="Helvetica Neue" charset="0"/>
                        </a:rPr>
                        <a:t>鼓励社会力量参与职业教育办学、管理和评价</a:t>
                      </a:r>
                      <a:r>
                        <a:rPr lang="zh-CN" altLang="en-US" sz="1600" b="1">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600" b="0">
                          <a:solidFill>
                            <a:srgbClr val="333333"/>
                          </a:solidFill>
                          <a:latin typeface="Helvetica Neue" charset="0"/>
                          <a:cs typeface="Helvetica Neue" charset="0"/>
                        </a:rPr>
                        <a:t>积极支持各类办学主体通过独资、合资、合作等多种形式举办民办职业教育；</a:t>
                      </a:r>
                      <a:r>
                        <a:rPr lang="zh-CN" altLang="en-US" sz="1600" b="1">
                          <a:solidFill>
                            <a:srgbClr val="333333"/>
                          </a:solidFill>
                          <a:latin typeface="Helvetica Neue" charset="0"/>
                          <a:cs typeface="Helvetica Neue" charset="0"/>
                        </a:rPr>
                        <a:t>探索公办和社会力量举办的职业院校相互委托管理和购买服务的机制。</a:t>
                      </a:r>
                      <a:endParaRPr lang="zh-CN" altLang="en-US" sz="1600" b="1">
                        <a:solidFill>
                          <a:srgbClr val="333333"/>
                        </a:solidFill>
                        <a:latin typeface="Helvetica Neue" charset="0"/>
                        <a:ea typeface="Helvetica Neue" charset="0"/>
                        <a:cs typeface="Helvetica Neue"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2032000" y="6262688"/>
            <a:ext cx="5080000" cy="521970"/>
          </a:xfrm>
          <a:prstGeom prst="rect">
            <a:avLst/>
          </a:prstGeom>
          <a:noFill/>
          <a:ln w="9525">
            <a:noFill/>
          </a:ln>
        </p:spPr>
        <p:txBody>
          <a:bodyPr>
            <a:spAutoFit/>
          </a:bodyPr>
          <a:p>
            <a:r>
              <a:rPr lang="en-US" altLang="zh-CN" sz="1400">
                <a:latin typeface="宋体" panose="02010600030101010101" pitchFamily="2" charset="-122"/>
                <a:ea typeface="宋体" panose="02010600030101010101" pitchFamily="2" charset="-122"/>
                <a:cs typeface="宋体" panose="02010600030101010101" pitchFamily="2" charset="-122"/>
              </a:rPr>
              <a:t> </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p:sp>
        <p:nvSpPr>
          <p:cNvPr id="2" name="标题 1"/>
          <p:cNvSpPr>
            <a:spLocks noGrp="1"/>
          </p:cNvSpPr>
          <p:nvPr>
            <p:ph type="title"/>
          </p:nvPr>
        </p:nvSpPr>
        <p:spPr/>
        <p:txBody>
          <a:bodyPr/>
          <a:p>
            <a:r>
              <a:rPr lang="zh-CN" altLang="en-US">
                <a:latin typeface="隶书" panose="02010509060101010101" pitchFamily="49" charset="-122"/>
                <a:ea typeface="隶书" panose="02010509060101010101" pitchFamily="49" charset="-122"/>
              </a:rPr>
              <a:t>变  化</a:t>
            </a:r>
            <a:endParaRPr lang="zh-CN" altLang="en-US">
              <a:latin typeface="隶书" panose="02010509060101010101" pitchFamily="49" charset="-122"/>
              <a:ea typeface="隶书" panose="02010509060101010101" pitchFamily="49" charset="-122"/>
            </a:endParaRPr>
          </a:p>
        </p:txBody>
      </p:sp>
      <p:pic>
        <p:nvPicPr>
          <p:cNvPr id="4" name="这是一个变化的世界">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172845" y="1417955"/>
            <a:ext cx="7061835" cy="418846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西安技师学院ppt模板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西安技师学院ppt模板1">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25400" cap="flat" cmpd="sng" algn="ctr">
          <a:solidFill>
            <a:schemeClr val="bg1"/>
          </a:solidFill>
          <a:prstDash val="solid"/>
          <a:round/>
          <a:headEnd type="none" w="med" len="med"/>
          <a:tailEnd type="none" w="med" len="med"/>
        </a:ln>
      </a:spPr>
      <a:bodyPr vert="horz" wrap="none" lIns="90170" tIns="46990" rIns="90170" bIns="4699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99"/>
        </a:solidFill>
        <a:ln w="25400" cap="flat" cmpd="sng" algn="ctr">
          <a:solidFill>
            <a:schemeClr val="bg1"/>
          </a:solidFill>
          <a:prstDash val="solid"/>
          <a:round/>
          <a:headEnd type="none" w="med" len="med"/>
          <a:tailEnd type="none" w="med" len="med"/>
        </a:ln>
      </a:spPr>
      <a:bodyPr vert="horz" wrap="none" lIns="90170" tIns="46990" rIns="90170" bIns="4699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西安技师学院ppt模板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西安技师学院ppt模板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西安技师学院ppt模板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西安技师学院ppt模板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西安技师学院ppt模板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西安技师学院ppt模板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西安技师学院ppt模板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西安技师学院ppt模板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西安技师学院ppt模板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西安技师学院ppt模板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西安技师学院ppt模板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西安技师学院ppt模板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西安技师学院ppt模板1</Template>
  <TotalTime>0</TotalTime>
  <Words>3507</Words>
  <Application>WPS 演示</Application>
  <PresentationFormat>全屏显示(4:3)</PresentationFormat>
  <Paragraphs>390</Paragraphs>
  <Slides>20</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20</vt:i4>
      </vt:variant>
    </vt:vector>
  </HeadingPairs>
  <TitlesOfParts>
    <vt:vector size="44" baseType="lpstr">
      <vt:lpstr>Arial</vt:lpstr>
      <vt:lpstr>宋体</vt:lpstr>
      <vt:lpstr>Wingdings</vt:lpstr>
      <vt:lpstr>楷体_GB2312</vt:lpstr>
      <vt:lpstr>仿宋</vt:lpstr>
      <vt:lpstr>隶书</vt:lpstr>
      <vt:lpstr>Helvetica Neue</vt:lpstr>
      <vt:lpstr>Times New Roman</vt:lpstr>
      <vt:lpstr>黑体</vt:lpstr>
      <vt:lpstr>楷体</vt:lpstr>
      <vt:lpstr>新宋体</vt:lpstr>
      <vt:lpstr>微软雅黑</vt:lpstr>
      <vt:lpstr>Arial Unicode MS</vt:lpstr>
      <vt:lpstr>幼圆</vt:lpstr>
      <vt:lpstr>华文琥珀</vt:lpstr>
      <vt:lpstr>华文中宋</vt:lpstr>
      <vt:lpstr>华文隶书</vt:lpstr>
      <vt:lpstr>华文彩云</vt:lpstr>
      <vt:lpstr>Verdana</vt:lpstr>
      <vt:lpstr>Calibri</vt:lpstr>
      <vt:lpstr>Impact</vt:lpstr>
      <vt:lpstr>Gulim</vt:lpstr>
      <vt:lpstr>时尚中黑简体</vt:lpstr>
      <vt:lpstr>西安技师学院ppt模板1</vt:lpstr>
      <vt:lpstr>西安市技工学校、职业培训机构校长岗位培训交流</vt:lpstr>
      <vt:lpstr>引言：职业教育发展与改革</vt:lpstr>
      <vt:lpstr>《国家中长期教育改革和发展规划纲要》(2010-2020年)</vt:lpstr>
      <vt:lpstr> 2017年8月3日中共中央、国务院办公厅发布《关于加强教育体制机制改革的意见》</vt:lpstr>
      <vt:lpstr>PowerPoint 演示文稿</vt:lpstr>
      <vt:lpstr>重磅</vt:lpstr>
      <vt:lpstr>深化产教融合的主要目标是：</vt:lpstr>
      <vt:lpstr>PowerPoint 演示文稿</vt:lpstr>
      <vt:lpstr>变  化</vt:lpstr>
      <vt:lpstr>PowerPoint 演示文稿</vt:lpstr>
      <vt:lpstr>PowerPoint 演示文稿</vt:lpstr>
      <vt:lpstr>PowerPoint 演示文稿</vt:lpstr>
      <vt:lpstr>1、关于目标引领</vt:lpstr>
      <vt:lpstr>建立组织的目的</vt:lpstr>
      <vt:lpstr>组织的目标</vt:lpstr>
      <vt:lpstr>PowerPoint 演示文稿</vt:lpstr>
      <vt:lpstr>PowerPoint 演示文稿</vt:lpstr>
      <vt:lpstr>任性的表现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cp:lastModifiedBy>
  <cp:revision>24</cp:revision>
  <dcterms:created xsi:type="dcterms:W3CDTF">2014-06-28T12:33:00Z</dcterms:created>
  <dcterms:modified xsi:type="dcterms:W3CDTF">2017-12-27T03:28:34Z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2052-10.1.0.7022</vt:lpwstr>
  </property>
</Properties>
</file>